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handoutMasterIdLst>
    <p:handoutMasterId r:id="rId60"/>
  </p:handoutMasterIdLst>
  <p:sldIdLst>
    <p:sldId id="269" r:id="rId2"/>
    <p:sldId id="258" r:id="rId3"/>
    <p:sldId id="270" r:id="rId4"/>
    <p:sldId id="274" r:id="rId5"/>
    <p:sldId id="278" r:id="rId6"/>
    <p:sldId id="271" r:id="rId7"/>
    <p:sldId id="272" r:id="rId8"/>
    <p:sldId id="273" r:id="rId9"/>
    <p:sldId id="275" r:id="rId10"/>
    <p:sldId id="331" r:id="rId11"/>
    <p:sldId id="294" r:id="rId12"/>
    <p:sldId id="297" r:id="rId13"/>
    <p:sldId id="327" r:id="rId14"/>
    <p:sldId id="279" r:id="rId15"/>
    <p:sldId id="287" r:id="rId16"/>
    <p:sldId id="280" r:id="rId17"/>
    <p:sldId id="281" r:id="rId18"/>
    <p:sldId id="317" r:id="rId19"/>
    <p:sldId id="318" r:id="rId20"/>
    <p:sldId id="319" r:id="rId21"/>
    <p:sldId id="316" r:id="rId22"/>
    <p:sldId id="321" r:id="rId23"/>
    <p:sldId id="322" r:id="rId24"/>
    <p:sldId id="323" r:id="rId25"/>
    <p:sldId id="288" r:id="rId26"/>
    <p:sldId id="307" r:id="rId27"/>
    <p:sldId id="289" r:id="rId28"/>
    <p:sldId id="277" r:id="rId29"/>
    <p:sldId id="282" r:id="rId30"/>
    <p:sldId id="328" r:id="rId31"/>
    <p:sldId id="329" r:id="rId32"/>
    <p:sldId id="330" r:id="rId33"/>
    <p:sldId id="286" r:id="rId34"/>
    <p:sldId id="295" r:id="rId35"/>
    <p:sldId id="293" r:id="rId36"/>
    <p:sldId id="290" r:id="rId37"/>
    <p:sldId id="292" r:id="rId38"/>
    <p:sldId id="312" r:id="rId39"/>
    <p:sldId id="291" r:id="rId40"/>
    <p:sldId id="298" r:id="rId41"/>
    <p:sldId id="299" r:id="rId42"/>
    <p:sldId id="301" r:id="rId43"/>
    <p:sldId id="302" r:id="rId44"/>
    <p:sldId id="303" r:id="rId45"/>
    <p:sldId id="332" r:id="rId46"/>
    <p:sldId id="304" r:id="rId47"/>
    <p:sldId id="314" r:id="rId48"/>
    <p:sldId id="315" r:id="rId49"/>
    <p:sldId id="306" r:id="rId50"/>
    <p:sldId id="305" r:id="rId51"/>
    <p:sldId id="311" r:id="rId52"/>
    <p:sldId id="309" r:id="rId53"/>
    <p:sldId id="326" r:id="rId54"/>
    <p:sldId id="324" r:id="rId55"/>
    <p:sldId id="325" r:id="rId56"/>
    <p:sldId id="313" r:id="rId57"/>
    <p:sldId id="266" r:id="rId58"/>
  </p:sldIdLst>
  <p:sldSz cx="18288000" cy="10287000"/>
  <p:notesSz cx="6858000" cy="9144000"/>
  <p:embeddedFontLst>
    <p:embeddedFont>
      <p:font typeface="Cambria Math" panose="02040503050406030204" pitchFamily="18" charset="0"/>
      <p:regular r:id="rId61"/>
    </p:embeddedFont>
    <p:embeddedFont>
      <p:font typeface="Montserrat" panose="00000500000000000000" pitchFamily="2" charset="0"/>
      <p:regular r:id="rId62"/>
      <p:bold r:id="rId63"/>
      <p:italic r:id="rId64"/>
      <p:boldItalic r:id="rId65"/>
    </p:embeddedFont>
    <p:embeddedFont>
      <p:font typeface="Roboto" panose="02000000000000000000" pitchFamily="2"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A994"/>
    <a:srgbClr val="FEAC0A"/>
    <a:srgbClr val="B0B2A8"/>
    <a:srgbClr val="F9F9F9"/>
    <a:srgbClr val="50E8D1"/>
    <a:srgbClr val="FFFFFF"/>
    <a:srgbClr val="232329"/>
    <a:srgbClr val="18181E"/>
    <a:srgbClr val="EAEAEE"/>
    <a:srgbClr val="B2F4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82131" autoAdjust="0"/>
  </p:normalViewPr>
  <p:slideViewPr>
    <p:cSldViewPr>
      <p:cViewPr>
        <p:scale>
          <a:sx n="75" d="100"/>
          <a:sy n="75" d="100"/>
        </p:scale>
        <p:origin x="1368" y="-408"/>
      </p:cViewPr>
      <p:guideLst>
        <p:guide orient="horz" pos="2160"/>
        <p:guide pos="2880"/>
      </p:guideLst>
    </p:cSldViewPr>
  </p:slideViewPr>
  <p:outlineViewPr>
    <p:cViewPr>
      <p:scale>
        <a:sx n="33" d="100"/>
        <a:sy n="33" d="100"/>
      </p:scale>
      <p:origin x="0" y="0"/>
    </p:cViewPr>
  </p:outlineViewPr>
  <p:notesTextViewPr>
    <p:cViewPr>
      <p:scale>
        <a:sx n="97" d="100"/>
        <a:sy n="97" d="100"/>
      </p:scale>
      <p:origin x="0" y="0"/>
    </p:cViewPr>
  </p:notesTextViewPr>
  <p:notesViewPr>
    <p:cSldViewPr>
      <p:cViewPr varScale="1">
        <p:scale>
          <a:sx n="86" d="100"/>
          <a:sy n="86" d="100"/>
        </p:scale>
        <p:origin x="378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AB4FA7-DE38-45E5-AF11-3F37C7AEA7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a:extLst>
              <a:ext uri="{FF2B5EF4-FFF2-40B4-BE49-F238E27FC236}">
                <a16:creationId xmlns:a16="http://schemas.microsoft.com/office/drawing/2014/main" id="{4FDE11D1-1919-0BD3-0639-1F5F06F05B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53B99E-390C-4F00-82D0-C797F83992BB}" type="datetimeFigureOut">
              <a:rPr lang="en-MY" smtClean="0"/>
              <a:t>18/1/2024</a:t>
            </a:fld>
            <a:endParaRPr lang="en-MY"/>
          </a:p>
        </p:txBody>
      </p:sp>
      <p:sp>
        <p:nvSpPr>
          <p:cNvPr id="4" name="Footer Placeholder 3">
            <a:extLst>
              <a:ext uri="{FF2B5EF4-FFF2-40B4-BE49-F238E27FC236}">
                <a16:creationId xmlns:a16="http://schemas.microsoft.com/office/drawing/2014/main" id="{4FDD5A7E-10E6-E7C4-0845-F792533041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5" name="Slide Number Placeholder 4">
            <a:extLst>
              <a:ext uri="{FF2B5EF4-FFF2-40B4-BE49-F238E27FC236}">
                <a16:creationId xmlns:a16="http://schemas.microsoft.com/office/drawing/2014/main" id="{1386FC14-5A1E-D849-44B2-F95411720A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5BDD4F-5B26-459E-9D18-A81C997DC5B2}" type="slidenum">
              <a:rPr lang="en-MY" smtClean="0"/>
              <a:t>‹#›</a:t>
            </a:fld>
            <a:endParaRPr lang="en-MY"/>
          </a:p>
        </p:txBody>
      </p:sp>
    </p:spTree>
    <p:extLst>
      <p:ext uri="{BB962C8B-B14F-4D97-AF65-F5344CB8AC3E}">
        <p14:creationId xmlns:p14="http://schemas.microsoft.com/office/powerpoint/2010/main" val="742961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D7405-917E-4DC8-AF5B-68410223319A}" type="datetimeFigureOut">
              <a:rPr lang="en-MY" smtClean="0"/>
              <a:t>18/1/2024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8E47F-6FA7-447D-94E5-71E741E09603}" type="slidenum">
              <a:rPr lang="en-MY" smtClean="0"/>
              <a:t>‹#›</a:t>
            </a:fld>
            <a:endParaRPr lang="en-MY"/>
          </a:p>
        </p:txBody>
      </p:sp>
    </p:spTree>
    <p:extLst>
      <p:ext uri="{BB962C8B-B14F-4D97-AF65-F5344CB8AC3E}">
        <p14:creationId xmlns:p14="http://schemas.microsoft.com/office/powerpoint/2010/main" val="2834141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to panels, I am Wong Yan Jian and my data science project is focused on HPO Experiment, or its full name – Hyperparameter Optimization using Half Grid Search, Genetic Algorithm, Simulated Annealing and Comparison with Grid Search. This project was conducted under the guidance from supervisor Associate Prof. Dr. Sri Devi and collaborated with EY.</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a:t>
            </a:fld>
            <a:endParaRPr lang="en-MY"/>
          </a:p>
        </p:txBody>
      </p:sp>
    </p:spTree>
    <p:extLst>
      <p:ext uri="{BB962C8B-B14F-4D97-AF65-F5344CB8AC3E}">
        <p14:creationId xmlns:p14="http://schemas.microsoft.com/office/powerpoint/2010/main" val="343536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Modelling, evaluation and lastly deployment.</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10</a:t>
            </a:fld>
            <a:endParaRPr lang="en-MY"/>
          </a:p>
        </p:txBody>
      </p:sp>
    </p:spTree>
    <p:extLst>
      <p:ext uri="{BB962C8B-B14F-4D97-AF65-F5344CB8AC3E}">
        <p14:creationId xmlns:p14="http://schemas.microsoft.com/office/powerpoint/2010/main" val="267197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tools that I have used in my project</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11</a:t>
            </a:fld>
            <a:endParaRPr lang="en-MY"/>
          </a:p>
        </p:txBody>
      </p:sp>
    </p:spTree>
    <p:extLst>
      <p:ext uri="{BB962C8B-B14F-4D97-AF65-F5344CB8AC3E}">
        <p14:creationId xmlns:p14="http://schemas.microsoft.com/office/powerpoint/2010/main" val="3520702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let’s get some understanding on the dataset. I used Credit Card customer dataset from Kaggle.</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12</a:t>
            </a:fld>
            <a:endParaRPr lang="en-MY"/>
          </a:p>
        </p:txBody>
      </p:sp>
    </p:spTree>
    <p:extLst>
      <p:ext uri="{BB962C8B-B14F-4D97-AF65-F5344CB8AC3E}">
        <p14:creationId xmlns:p14="http://schemas.microsoft.com/office/powerpoint/2010/main" val="3733829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around 10k of records, with 20 features and mainly used for binary classification.</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13</a:t>
            </a:fld>
            <a:endParaRPr lang="en-MY"/>
          </a:p>
        </p:txBody>
      </p:sp>
    </p:spTree>
    <p:extLst>
      <p:ext uri="{BB962C8B-B14F-4D97-AF65-F5344CB8AC3E}">
        <p14:creationId xmlns:p14="http://schemas.microsoft.com/office/powerpoint/2010/main" val="109525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head to EDA. First from this bar chart, we see there are imbalanced classes for attrition flag, which require action like SMOTE to tackle it</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14</a:t>
            </a:fld>
            <a:endParaRPr lang="en-MY"/>
          </a:p>
        </p:txBody>
      </p:sp>
    </p:spTree>
    <p:extLst>
      <p:ext uri="{BB962C8B-B14F-4D97-AF65-F5344CB8AC3E}">
        <p14:creationId xmlns:p14="http://schemas.microsoft.com/office/powerpoint/2010/main" val="3944499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this bar chart shows that there are less number for gold and platinum card categories. These can be combined in mapping.</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15</a:t>
            </a:fld>
            <a:endParaRPr lang="en-MY"/>
          </a:p>
        </p:txBody>
      </p:sp>
    </p:spTree>
    <p:extLst>
      <p:ext uri="{BB962C8B-B14F-4D97-AF65-F5344CB8AC3E}">
        <p14:creationId xmlns:p14="http://schemas.microsoft.com/office/powerpoint/2010/main" val="2993286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correlation graph, we can see feature like </a:t>
            </a:r>
            <a:r>
              <a:rPr lang="en-US" dirty="0" err="1"/>
              <a:t>Avg_Open_To_Buy</a:t>
            </a:r>
            <a:r>
              <a:rPr lang="en-US" dirty="0"/>
              <a:t> is highly correlated with Credit Limit at 0.99, which we can remove it to reduce number of features used in prediction later.</a:t>
            </a:r>
          </a:p>
          <a:p>
            <a:endParaRPr lang="en-US" dirty="0"/>
          </a:p>
          <a:p>
            <a:r>
              <a:rPr lang="en-US" dirty="0"/>
              <a:t>Average Open to Buy = Credit Limit * (1 – Credit Utilization Ratio)</a:t>
            </a:r>
          </a:p>
          <a:p>
            <a:endParaRPr lang="en-US" dirty="0"/>
          </a:p>
          <a:p>
            <a:r>
              <a:rPr lang="en-US" dirty="0"/>
              <a:t>Credit Utilization Ratio = Total Balance / Total Credit Limit * 100</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16</a:t>
            </a:fld>
            <a:endParaRPr lang="en-MY"/>
          </a:p>
        </p:txBody>
      </p:sp>
    </p:spTree>
    <p:extLst>
      <p:ext uri="{BB962C8B-B14F-4D97-AF65-F5344CB8AC3E}">
        <p14:creationId xmlns:p14="http://schemas.microsoft.com/office/powerpoint/2010/main" val="147740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for data preparation stage, it starts with checking for missing and duplicated values. Fortunately, there are no duplicated or missing values.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17</a:t>
            </a:fld>
            <a:endParaRPr lang="en-MY"/>
          </a:p>
        </p:txBody>
      </p:sp>
    </p:spTree>
    <p:extLst>
      <p:ext uri="{BB962C8B-B14F-4D97-AF65-F5344CB8AC3E}">
        <p14:creationId xmlns:p14="http://schemas.microsoft.com/office/powerpoint/2010/main" val="4266748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Outliers then are removed based on the records that have more than one column with outliers.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18</a:t>
            </a:fld>
            <a:endParaRPr lang="en-MY"/>
          </a:p>
        </p:txBody>
      </p:sp>
    </p:spTree>
    <p:extLst>
      <p:ext uri="{BB962C8B-B14F-4D97-AF65-F5344CB8AC3E}">
        <p14:creationId xmlns:p14="http://schemas.microsoft.com/office/powerpoint/2010/main" val="1085533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ordinal data are mapped.</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19</a:t>
            </a:fld>
            <a:endParaRPr lang="en-MY"/>
          </a:p>
        </p:txBody>
      </p:sp>
    </p:spTree>
    <p:extLst>
      <p:ext uri="{BB962C8B-B14F-4D97-AF65-F5344CB8AC3E}">
        <p14:creationId xmlns:p14="http://schemas.microsoft.com/office/powerpoint/2010/main" val="140915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agenda.</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a:t>
            </a:fld>
            <a:endParaRPr lang="en-MY"/>
          </a:p>
        </p:txBody>
      </p:sp>
    </p:spTree>
    <p:extLst>
      <p:ext uri="{BB962C8B-B14F-4D97-AF65-F5344CB8AC3E}">
        <p14:creationId xmlns:p14="http://schemas.microsoft.com/office/powerpoint/2010/main" val="730158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Followed by one-hot encoding for nominal columns.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20</a:t>
            </a:fld>
            <a:endParaRPr lang="en-MY"/>
          </a:p>
        </p:txBody>
      </p:sp>
    </p:spTree>
    <p:extLst>
      <p:ext uri="{BB962C8B-B14F-4D97-AF65-F5344CB8AC3E}">
        <p14:creationId xmlns:p14="http://schemas.microsoft.com/office/powerpoint/2010/main" val="2754154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fifth stage is to remove one column from one-hot encoded features.</a:t>
            </a:r>
          </a:p>
          <a:p>
            <a:endParaRPr lang="en-US" dirty="0"/>
          </a:p>
          <a:p>
            <a:r>
              <a:rPr lang="en-US" dirty="0"/>
              <a:t>(Optional)</a:t>
            </a:r>
          </a:p>
          <a:p>
            <a:r>
              <a:rPr lang="en-US" dirty="0"/>
              <a:t>This is done to reduce high VIF score (avoid issue of multicollinearity) for these features as the last value column can be predicted based on other columns. </a:t>
            </a:r>
          </a:p>
          <a:p>
            <a:endParaRPr lang="en-US" dirty="0"/>
          </a:p>
          <a:p>
            <a:r>
              <a:rPr lang="en-US" dirty="0"/>
              <a:t>(Optional)</a:t>
            </a:r>
          </a:p>
          <a:p>
            <a:r>
              <a:rPr lang="en-US" dirty="0"/>
              <a:t>By doing so, it can remove number of features used for simplifying the model while addressing multicollinearity issue in logistic regression. The effect of dropping these columns have minimal impact on model performance and at the same time improving model interpretability.</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21</a:t>
            </a:fld>
            <a:endParaRPr lang="en-MY"/>
          </a:p>
        </p:txBody>
      </p:sp>
    </p:spTree>
    <p:extLst>
      <p:ext uri="{BB962C8B-B14F-4D97-AF65-F5344CB8AC3E}">
        <p14:creationId xmlns:p14="http://schemas.microsoft.com/office/powerpoint/2010/main" val="823150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highly correlated features like Avg Open To Buy is removed.</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22</a:t>
            </a:fld>
            <a:endParaRPr lang="en-MY"/>
          </a:p>
        </p:txBody>
      </p:sp>
    </p:spTree>
    <p:extLst>
      <p:ext uri="{BB962C8B-B14F-4D97-AF65-F5344CB8AC3E}">
        <p14:creationId xmlns:p14="http://schemas.microsoft.com/office/powerpoint/2010/main" val="227326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 dataset is </a:t>
            </a:r>
            <a:r>
              <a:rPr lang="en-US" dirty="0" err="1"/>
              <a:t>splitted</a:t>
            </a:r>
            <a:r>
              <a:rPr lang="en-US" dirty="0"/>
              <a:t> into training and testing set with 8 to 2 ratio</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23</a:t>
            </a:fld>
            <a:endParaRPr lang="en-MY"/>
          </a:p>
        </p:txBody>
      </p:sp>
    </p:spTree>
    <p:extLst>
      <p:ext uri="{BB962C8B-B14F-4D97-AF65-F5344CB8AC3E}">
        <p14:creationId xmlns:p14="http://schemas.microsoft.com/office/powerpoint/2010/main" val="2530671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Z-score normalization is applied</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24</a:t>
            </a:fld>
            <a:endParaRPr lang="en-MY"/>
          </a:p>
        </p:txBody>
      </p:sp>
    </p:spTree>
    <p:extLst>
      <p:ext uri="{BB962C8B-B14F-4D97-AF65-F5344CB8AC3E}">
        <p14:creationId xmlns:p14="http://schemas.microsoft.com/office/powerpoint/2010/main" val="1744168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for feature selection part, I employ two methods in evaluating suitable features for credit card churning. The first one is permutation importance with Extra Tree Classifier and second is </a:t>
            </a:r>
            <a:r>
              <a:rPr lang="en-US" dirty="0" err="1"/>
              <a:t>SelectKBest</a:t>
            </a:r>
            <a:r>
              <a:rPr lang="en-US" dirty="0"/>
              <a:t> to select top 15 features. These selected features are then fitted to a simple logistic regression and compute the prediction result. It shows that top 15 features from </a:t>
            </a:r>
            <a:r>
              <a:rPr lang="en-US" dirty="0" err="1"/>
              <a:t>SelectKBest</a:t>
            </a:r>
            <a:r>
              <a:rPr lang="en-US" dirty="0"/>
              <a:t> has a slightly higher accuracy score than Permutation Importance. So, these features will be used later.</a:t>
            </a:r>
          </a:p>
          <a:p>
            <a:endParaRPr lang="en-US" dirty="0"/>
          </a:p>
          <a:p>
            <a:r>
              <a:rPr lang="en-US" dirty="0"/>
              <a:t>(Optional)</a:t>
            </a:r>
          </a:p>
          <a:p>
            <a:r>
              <a:rPr lang="en-US" dirty="0"/>
              <a:t>Permutation Importance - shuffle the values in one feature at a time and measure the model’s performance, drop a lot -&gt; feature is important</a:t>
            </a:r>
          </a:p>
          <a:p>
            <a:r>
              <a:rPr lang="en-US" dirty="0" err="1"/>
              <a:t>SelectKBest</a:t>
            </a:r>
            <a:r>
              <a:rPr lang="en-US" dirty="0"/>
              <a:t> - use statistic – </a:t>
            </a:r>
            <a:r>
              <a:rPr lang="en-US" dirty="0" err="1"/>
              <a:t>fclassif</a:t>
            </a:r>
            <a:r>
              <a:rPr lang="en-US" dirty="0"/>
              <a:t>: compute ANOVA f-value</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25</a:t>
            </a:fld>
            <a:endParaRPr lang="en-MY"/>
          </a:p>
        </p:txBody>
      </p:sp>
    </p:spTree>
    <p:extLst>
      <p:ext uri="{BB962C8B-B14F-4D97-AF65-F5344CB8AC3E}">
        <p14:creationId xmlns:p14="http://schemas.microsoft.com/office/powerpoint/2010/main" val="3559648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a:t>
            </a:r>
            <a:r>
              <a:rPr lang="en-US" dirty="0" err="1"/>
              <a:t>that,Wald</a:t>
            </a:r>
            <a:r>
              <a:rPr lang="en-US" dirty="0"/>
              <a:t> Test is used to evaluate the significance of selected variables. The result shows that Customer Age is not statistically significant at 5%. Therefore, this particular feature is removed, and 14 remaining features left</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26</a:t>
            </a:fld>
            <a:endParaRPr lang="en-MY"/>
          </a:p>
        </p:txBody>
      </p:sp>
    </p:spTree>
    <p:extLst>
      <p:ext uri="{BB962C8B-B14F-4D97-AF65-F5344CB8AC3E}">
        <p14:creationId xmlns:p14="http://schemas.microsoft.com/office/powerpoint/2010/main" val="1254329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SMOTE is applied at the end following Ismael’s approach.</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27</a:t>
            </a:fld>
            <a:endParaRPr lang="en-MY"/>
          </a:p>
        </p:txBody>
      </p:sp>
    </p:spTree>
    <p:extLst>
      <p:ext uri="{BB962C8B-B14F-4D97-AF65-F5344CB8AC3E}">
        <p14:creationId xmlns:p14="http://schemas.microsoft.com/office/powerpoint/2010/main" val="1058051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modelling part, let’s us have a basic understanding on each hyperparameter tuning method.</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28</a:t>
            </a:fld>
            <a:endParaRPr lang="en-MY"/>
          </a:p>
        </p:txBody>
      </p:sp>
    </p:spTree>
    <p:extLst>
      <p:ext uri="{BB962C8B-B14F-4D97-AF65-F5344CB8AC3E}">
        <p14:creationId xmlns:p14="http://schemas.microsoft.com/office/powerpoint/2010/main" val="3423010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grid search, which basically evaluate every possible combinations of given parameters and find the best one</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29</a:t>
            </a:fld>
            <a:endParaRPr lang="en-MY"/>
          </a:p>
        </p:txBody>
      </p:sp>
    </p:spTree>
    <p:extLst>
      <p:ext uri="{BB962C8B-B14F-4D97-AF65-F5344CB8AC3E}">
        <p14:creationId xmlns:p14="http://schemas.microsoft.com/office/powerpoint/2010/main" val="351038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a:t>
            </a:fld>
            <a:endParaRPr lang="en-MY"/>
          </a:p>
        </p:txBody>
      </p:sp>
    </p:spTree>
    <p:extLst>
      <p:ext uri="{BB962C8B-B14F-4D97-AF65-F5344CB8AC3E}">
        <p14:creationId xmlns:p14="http://schemas.microsoft.com/office/powerpoint/2010/main" val="1817409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Half Grid Search. It starts by evaluating every possible combination with a small budget like a subset of data for evaluation, and then it will discard half with low-performing combinations and proceed to next iterations by doubling budget for remaining candidates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30</a:t>
            </a:fld>
            <a:endParaRPr lang="en-MY"/>
          </a:p>
        </p:txBody>
      </p:sp>
    </p:spTree>
    <p:extLst>
      <p:ext uri="{BB962C8B-B14F-4D97-AF65-F5344CB8AC3E}">
        <p14:creationId xmlns:p14="http://schemas.microsoft.com/office/powerpoint/2010/main" val="2910966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one is simulated annealing. It starts with a random solution, and then select a new configuration at each iteration. It will accept the solution based on calculated acceptance probability. After that, temperature is adjusted and then cycle continues.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31</a:t>
            </a:fld>
            <a:endParaRPr lang="en-MY"/>
          </a:p>
        </p:txBody>
      </p:sp>
    </p:spTree>
    <p:extLst>
      <p:ext uri="{BB962C8B-B14F-4D97-AF65-F5344CB8AC3E}">
        <p14:creationId xmlns:p14="http://schemas.microsoft.com/office/powerpoint/2010/main" val="1984718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one is genetic algorithm. It starts with initial population and evaluate them with fitness function. Some best-performing parents are selected to perform crossover, mutation and evaluation to produce new offspring that can replace discarded one and this cycle stop when stopping criterion is met.</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32</a:t>
            </a:fld>
            <a:endParaRPr lang="en-MY"/>
          </a:p>
        </p:txBody>
      </p:sp>
    </p:spTree>
    <p:extLst>
      <p:ext uri="{BB962C8B-B14F-4D97-AF65-F5344CB8AC3E}">
        <p14:creationId xmlns:p14="http://schemas.microsoft.com/office/powerpoint/2010/main" val="2730762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us move on to Experiment part.</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33</a:t>
            </a:fld>
            <a:endParaRPr lang="en-MY"/>
          </a:p>
        </p:txBody>
      </p:sp>
    </p:spTree>
    <p:extLst>
      <p:ext uri="{BB962C8B-B14F-4D97-AF65-F5344CB8AC3E}">
        <p14:creationId xmlns:p14="http://schemas.microsoft.com/office/powerpoint/2010/main" val="3609636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HPO experiment, it is run on the same Google </a:t>
            </a:r>
            <a:r>
              <a:rPr lang="en-US" dirty="0" err="1"/>
              <a:t>Colab</a:t>
            </a:r>
            <a:r>
              <a:rPr lang="en-US" dirty="0"/>
              <a:t> environment. 5 seeds have been chosen to repeat the entire experiment and each of them are introduced at different phases. As you can see on the diagram below, there are 5 experiments that involve introducing seed value during data splitting and another 5 during initializing model.</a:t>
            </a:r>
          </a:p>
          <a:p>
            <a:r>
              <a:rPr lang="en-US" dirty="0"/>
              <a:t>For evaluation, it will use 3-fold cross validation and specific conditions have been set to act as control.</a:t>
            </a:r>
          </a:p>
          <a:p>
            <a:endParaRPr lang="en-US" dirty="0"/>
          </a:p>
          <a:p>
            <a:r>
              <a:rPr lang="en-US" dirty="0"/>
              <a:t>(Optional)</a:t>
            </a:r>
          </a:p>
          <a:p>
            <a:r>
              <a:rPr lang="en-US" dirty="0"/>
              <a:t>3-fold cross validation - Split dataset into 3 parts, model train on two folds and test on last fold, evaluate performance and average the result.  </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34</a:t>
            </a:fld>
            <a:endParaRPr lang="en-MY"/>
          </a:p>
        </p:txBody>
      </p:sp>
    </p:spTree>
    <p:extLst>
      <p:ext uri="{BB962C8B-B14F-4D97-AF65-F5344CB8AC3E}">
        <p14:creationId xmlns:p14="http://schemas.microsoft.com/office/powerpoint/2010/main" val="2861017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parameter selection is based on similar researches on churn prediction</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35</a:t>
            </a:fld>
            <a:endParaRPr lang="en-MY"/>
          </a:p>
        </p:txBody>
      </p:sp>
    </p:spTree>
    <p:extLst>
      <p:ext uri="{BB962C8B-B14F-4D97-AF65-F5344CB8AC3E}">
        <p14:creationId xmlns:p14="http://schemas.microsoft.com/office/powerpoint/2010/main" val="2155662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shows the hyperparameters for logistic regression and support vector classifier.</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36</a:t>
            </a:fld>
            <a:endParaRPr lang="en-MY"/>
          </a:p>
        </p:txBody>
      </p:sp>
    </p:spTree>
    <p:extLst>
      <p:ext uri="{BB962C8B-B14F-4D97-AF65-F5344CB8AC3E}">
        <p14:creationId xmlns:p14="http://schemas.microsoft.com/office/powerpoint/2010/main" val="3877266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for Random Forest Classifier and Gradient Boosting Classifier</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37</a:t>
            </a:fld>
            <a:endParaRPr lang="en-MY"/>
          </a:p>
        </p:txBody>
      </p:sp>
    </p:spTree>
    <p:extLst>
      <p:ext uri="{BB962C8B-B14F-4D97-AF65-F5344CB8AC3E}">
        <p14:creationId xmlns:p14="http://schemas.microsoft.com/office/powerpoint/2010/main" val="379344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baseline model performance, random forest classifier and gradient boosting classifier shows similar performance for testing accuracy and roc </a:t>
            </a:r>
            <a:r>
              <a:rPr lang="en-US" dirty="0" err="1"/>
              <a:t>auc</a:t>
            </a:r>
            <a:r>
              <a:rPr lang="en-US" dirty="0"/>
              <a:t>. Logistic regression meanwhile shows the poorest score across all metrics.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38</a:t>
            </a:fld>
            <a:endParaRPr lang="en-MY"/>
          </a:p>
        </p:txBody>
      </p:sp>
    </p:spTree>
    <p:extLst>
      <p:ext uri="{BB962C8B-B14F-4D97-AF65-F5344CB8AC3E}">
        <p14:creationId xmlns:p14="http://schemas.microsoft.com/office/powerpoint/2010/main" val="100003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results. This bar graph shows that grid search took the longest time to complete, while genetic algorithm used the least amount of time.</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39</a:t>
            </a:fld>
            <a:endParaRPr lang="en-MY"/>
          </a:p>
        </p:txBody>
      </p:sp>
    </p:spTree>
    <p:extLst>
      <p:ext uri="{BB962C8B-B14F-4D97-AF65-F5344CB8AC3E}">
        <p14:creationId xmlns:p14="http://schemas.microsoft.com/office/powerpoint/2010/main" val="3261738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hyperparameter? Based on Yang and </a:t>
            </a:r>
            <a:r>
              <a:rPr lang="en-US" dirty="0" err="1"/>
              <a:t>Shami’s</a:t>
            </a:r>
            <a:r>
              <a:rPr lang="en-US" dirty="0"/>
              <a:t> paper, hyperparameters are basically a set of settings that are used for configuring ML model and minimizing loss function || (like reducing MSE score in linear regression.) ||</a:t>
            </a:r>
          </a:p>
          <a:p>
            <a:endParaRPr lang="en-US" dirty="0"/>
          </a:p>
          <a:p>
            <a:r>
              <a:rPr lang="en-US" dirty="0"/>
              <a:t>In the current era, modern ML models like tree-based and deep neural networks have many hyperparameters to tune || ((and each of the hyperparameters itself has even more range of values to tune with)).</a:t>
            </a:r>
          </a:p>
          <a:p>
            <a:endParaRPr lang="en-US" dirty="0"/>
          </a:p>
          <a:p>
            <a:r>
              <a:rPr lang="en-US" dirty="0"/>
              <a:t>Because of this, the vast HPO search spaces and curse of dimensionality challenge traditional Grid Search approach, as it is exhaustive and inefficient. Hence, to tackle this issue, advanced algorithmic strategies can use as an alternative to Grid Search. ((like Half Grid Search, Genetic Algorithm and Simulated Annealing))</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a:t>
            </a:fld>
            <a:endParaRPr lang="en-MY"/>
          </a:p>
        </p:txBody>
      </p:sp>
    </p:spTree>
    <p:extLst>
      <p:ext uri="{BB962C8B-B14F-4D97-AF65-F5344CB8AC3E}">
        <p14:creationId xmlns:p14="http://schemas.microsoft.com/office/powerpoint/2010/main" val="2918505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break down by ML model, we can see that Grid Search notably takes to longest time to finish. The overall completion time is started with Genetic Algorithm that used the shortest time, followed by Simulated Annealing, Half Grid Search and Grid Search.</a:t>
            </a:r>
          </a:p>
          <a:p>
            <a:endParaRPr lang="en-US" dirty="0"/>
          </a:p>
          <a:p>
            <a:r>
              <a:rPr lang="en-MY" dirty="0"/>
              <a:t>Support Vector Classifier – Half Grid Search notably use least amount of time due to the performance of simpler model (using linear kernel) is picked up at the earliest iteration. This results in more solutions with linear kernel are picked up and then continue evaluated until the end of iterations, which use less time to finish it.</a:t>
            </a:r>
          </a:p>
        </p:txBody>
      </p:sp>
      <p:sp>
        <p:nvSpPr>
          <p:cNvPr id="4" name="Slide Number Placeholder 3"/>
          <p:cNvSpPr>
            <a:spLocks noGrp="1"/>
          </p:cNvSpPr>
          <p:nvPr>
            <p:ph type="sldNum" sz="quarter" idx="5"/>
          </p:nvPr>
        </p:nvSpPr>
        <p:spPr/>
        <p:txBody>
          <a:bodyPr/>
          <a:lstStyle/>
          <a:p>
            <a:fld id="{6F38E47F-6FA7-447D-94E5-71E741E09603}" type="slidenum">
              <a:rPr lang="en-MY" smtClean="0"/>
              <a:t>40</a:t>
            </a:fld>
            <a:endParaRPr lang="en-MY"/>
          </a:p>
        </p:txBody>
      </p:sp>
    </p:spTree>
    <p:extLst>
      <p:ext uri="{BB962C8B-B14F-4D97-AF65-F5344CB8AC3E}">
        <p14:creationId xmlns:p14="http://schemas.microsoft.com/office/powerpoint/2010/main" val="1073076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In this part, ROC AUC score is used due to the imbalanced testing set. In total, there are 5 rounds of experiments for this objective. For each round, the 2 methods that give top 2 best for ROC AUC Improvement on Testing Set will be counted.</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41</a:t>
            </a:fld>
            <a:endParaRPr lang="en-MY"/>
          </a:p>
        </p:txBody>
      </p:sp>
    </p:spTree>
    <p:extLst>
      <p:ext uri="{BB962C8B-B14F-4D97-AF65-F5344CB8AC3E}">
        <p14:creationId xmlns:p14="http://schemas.microsoft.com/office/powerpoint/2010/main" val="1697902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baseline is effective for simple models while Genetic Algorithm is effective for complex models.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42</a:t>
            </a:fld>
            <a:endParaRPr lang="en-MY"/>
          </a:p>
        </p:txBody>
      </p:sp>
    </p:spTree>
    <p:extLst>
      <p:ext uri="{BB962C8B-B14F-4D97-AF65-F5344CB8AC3E}">
        <p14:creationId xmlns:p14="http://schemas.microsoft.com/office/powerpoint/2010/main" val="2927965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Grid Search performed averagely across all cases, whereas Half Grid Search shows improved quality as the model complexity increases.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43</a:t>
            </a:fld>
            <a:endParaRPr lang="en-MY"/>
          </a:p>
        </p:txBody>
      </p:sp>
    </p:spTree>
    <p:extLst>
      <p:ext uri="{BB962C8B-B14F-4D97-AF65-F5344CB8AC3E}">
        <p14:creationId xmlns:p14="http://schemas.microsoft.com/office/powerpoint/2010/main" val="280006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simulated annealing is suitable for models of moderate complexity.</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44</a:t>
            </a:fld>
            <a:endParaRPr lang="en-MY"/>
          </a:p>
        </p:txBody>
      </p:sp>
    </p:spTree>
    <p:extLst>
      <p:ext uri="{BB962C8B-B14F-4D97-AF65-F5344CB8AC3E}">
        <p14:creationId xmlns:p14="http://schemas.microsoft.com/office/powerpoint/2010/main" val="3281034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actual performance metric score. We can see that logistic regression has the worst performance whereas Gradient Boosting Classifier has outperformed Random Forest Classifier after optimization.</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45</a:t>
            </a:fld>
            <a:endParaRPr lang="en-MY"/>
          </a:p>
        </p:txBody>
      </p:sp>
    </p:spTree>
    <p:extLst>
      <p:ext uri="{BB962C8B-B14F-4D97-AF65-F5344CB8AC3E}">
        <p14:creationId xmlns:p14="http://schemas.microsoft.com/office/powerpoint/2010/main" val="24553016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improvement rate, this graph shows that logistic regression and random forest classifier receive less benefit after optimization.</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46</a:t>
            </a:fld>
            <a:endParaRPr lang="en-MY"/>
          </a:p>
        </p:txBody>
      </p:sp>
    </p:spTree>
    <p:extLst>
      <p:ext uri="{BB962C8B-B14F-4D97-AF65-F5344CB8AC3E}">
        <p14:creationId xmlns:p14="http://schemas.microsoft.com/office/powerpoint/2010/main" val="35556699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support vector classifier and gradient boosting classifier receive around 1-2% improvement after optimization</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47</a:t>
            </a:fld>
            <a:endParaRPr lang="en-MY"/>
          </a:p>
        </p:txBody>
      </p:sp>
    </p:spTree>
    <p:extLst>
      <p:ext uri="{BB962C8B-B14F-4D97-AF65-F5344CB8AC3E}">
        <p14:creationId xmlns:p14="http://schemas.microsoft.com/office/powerpoint/2010/main" val="2101738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genetic algorithm gave the highest improvement, followed by Grid Search, Half Grid Search and Simulated Annealing</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48</a:t>
            </a:fld>
            <a:endParaRPr lang="en-MY"/>
          </a:p>
        </p:txBody>
      </p:sp>
    </p:spTree>
    <p:extLst>
      <p:ext uri="{BB962C8B-B14F-4D97-AF65-F5344CB8AC3E}">
        <p14:creationId xmlns:p14="http://schemas.microsoft.com/office/powerpoint/2010/main" val="699103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finding is related to third objective. For this, the hyperparameter solutions have to be represented in higher dimensions. And the diagram here show the process.</a:t>
            </a:r>
          </a:p>
          <a:p>
            <a:endParaRPr lang="en-US" dirty="0"/>
          </a:p>
          <a:p>
            <a:r>
              <a:rPr lang="en-US" dirty="0"/>
              <a:t>(Optional)</a:t>
            </a:r>
          </a:p>
          <a:p>
            <a:r>
              <a:rPr lang="en-US" dirty="0"/>
              <a:t>For this objective, it calculates the difference between hyperparameter points using Manhattan distance. It will find the total pairwise distance for all points and then calculate its average.</a:t>
            </a:r>
          </a:p>
          <a:p>
            <a:endParaRPr lang="en-US" dirty="0"/>
          </a:p>
          <a:p>
            <a:r>
              <a:rPr lang="en-US" dirty="0"/>
              <a:t>(Optional)</a:t>
            </a:r>
          </a:p>
          <a:p>
            <a:r>
              <a:rPr lang="en-US" dirty="0"/>
              <a:t>Manhattan distance is used in paper published by Jeroen and Joaquin in 2021. They used Manhattan distance to measure the similarity of two configurations for every hyperparameter. Manhattan distance is more encouraged compared to other distance metric like Euclidean distance because it is less sensitive to outliers and it actually measure path that parallel to the axes for each parameter, which represent a more realistic path when measuring the distance.</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49</a:t>
            </a:fld>
            <a:endParaRPr lang="en-MY"/>
          </a:p>
        </p:txBody>
      </p:sp>
    </p:spTree>
    <p:extLst>
      <p:ext uri="{BB962C8B-B14F-4D97-AF65-F5344CB8AC3E}">
        <p14:creationId xmlns:p14="http://schemas.microsoft.com/office/powerpoint/2010/main" val="330279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might be wondering: which of these methods is most suitable? How much better are the hyperparameters found using these techniques? Unfortunately, there is currently no study that directly compares all four methods.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5</a:t>
            </a:fld>
            <a:endParaRPr lang="en-MY"/>
          </a:p>
        </p:txBody>
      </p:sp>
    </p:spTree>
    <p:extLst>
      <p:ext uri="{BB962C8B-B14F-4D97-AF65-F5344CB8AC3E}">
        <p14:creationId xmlns:p14="http://schemas.microsoft.com/office/powerpoint/2010/main" val="3734055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points plotted with its Manhattan Distance value. If we focus on Grid Search, we can see that Grid Search has smaller spread compared to others in every model.</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50</a:t>
            </a:fld>
            <a:endParaRPr lang="en-MY"/>
          </a:p>
        </p:txBody>
      </p:sp>
    </p:spTree>
    <p:extLst>
      <p:ext uri="{BB962C8B-B14F-4D97-AF65-F5344CB8AC3E}">
        <p14:creationId xmlns:p14="http://schemas.microsoft.com/office/powerpoint/2010/main" val="19815129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average of Manhattan distance variation. A higher average distance variation means that that method has produced more sets of solutions, which corresponding to its greater exploratory capability when searching the solution.</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51</a:t>
            </a:fld>
            <a:endParaRPr lang="en-MY"/>
          </a:p>
        </p:txBody>
      </p:sp>
    </p:spTree>
    <p:extLst>
      <p:ext uri="{BB962C8B-B14F-4D97-AF65-F5344CB8AC3E}">
        <p14:creationId xmlns:p14="http://schemas.microsoft.com/office/powerpoint/2010/main" val="101646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sum up these average, it shows that genetic algorithm has the highest exploratory capability, followed by Simulated Annealing, Half Grid Search and lastly Grid Search.</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52</a:t>
            </a:fld>
            <a:endParaRPr lang="en-MY"/>
          </a:p>
        </p:txBody>
      </p:sp>
    </p:spTree>
    <p:extLst>
      <p:ext uri="{BB962C8B-B14F-4D97-AF65-F5344CB8AC3E}">
        <p14:creationId xmlns:p14="http://schemas.microsoft.com/office/powerpoint/2010/main" val="1190903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move on to Demonstration</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53</a:t>
            </a:fld>
            <a:endParaRPr lang="en-MY"/>
          </a:p>
        </p:txBody>
      </p:sp>
    </p:spTree>
    <p:extLst>
      <p:ext uri="{BB962C8B-B14F-4D97-AF65-F5344CB8AC3E}">
        <p14:creationId xmlns:p14="http://schemas.microsoft.com/office/powerpoint/2010/main" val="9285675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screenshots from demo just now.</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54</a:t>
            </a:fld>
            <a:endParaRPr lang="en-MY"/>
          </a:p>
        </p:txBody>
      </p:sp>
    </p:spTree>
    <p:extLst>
      <p:ext uri="{BB962C8B-B14F-4D97-AF65-F5344CB8AC3E}">
        <p14:creationId xmlns:p14="http://schemas.microsoft.com/office/powerpoint/2010/main" val="894111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55</a:t>
            </a:fld>
            <a:endParaRPr lang="en-MY"/>
          </a:p>
        </p:txBody>
      </p:sp>
    </p:spTree>
    <p:extLst>
      <p:ext uri="{BB962C8B-B14F-4D97-AF65-F5344CB8AC3E}">
        <p14:creationId xmlns:p14="http://schemas.microsoft.com/office/powerpoint/2010/main" val="1004659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HPO experiment has successfully built 4 machine learning model to access their prediction capabilities in credit card churning. Notably, Support Vector Classifier and Gradient Boosting Classifier showed obvious improvement after optimization. Also, the experiment managed to assess 4 hyperparameter tuning methods from 3 different aspects, which are completion time, solution quality and exploratory capability. However, since this study is limited to churn prediction, further researches need to be conducted on other types of problems like regression and should focus on more ML models and deep neural networks.</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56</a:t>
            </a:fld>
            <a:endParaRPr lang="en-MY"/>
          </a:p>
        </p:txBody>
      </p:sp>
    </p:spTree>
    <p:extLst>
      <p:ext uri="{BB962C8B-B14F-4D97-AF65-F5344CB8AC3E}">
        <p14:creationId xmlns:p14="http://schemas.microsoft.com/office/powerpoint/2010/main" val="1729278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for my data science project. Thanks for listening.</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57</a:t>
            </a:fld>
            <a:endParaRPr lang="en-MY"/>
          </a:p>
        </p:txBody>
      </p:sp>
    </p:spTree>
    <p:extLst>
      <p:ext uri="{BB962C8B-B14F-4D97-AF65-F5344CB8AC3E}">
        <p14:creationId xmlns:p14="http://schemas.microsoft.com/office/powerpoint/2010/main" val="312234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there is currently no study that directly compares all four methods. And this introduce the research gaps, including lack of assessment into computation efficiency, limited evaluation of hyperparameter solution, and lack of quantification of the diversity in hyperparameter solutions found by each optimization method</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6</a:t>
            </a:fld>
            <a:endParaRPr lang="en-MY"/>
          </a:p>
        </p:txBody>
      </p:sp>
    </p:spTree>
    <p:extLst>
      <p:ext uri="{BB962C8B-B14F-4D97-AF65-F5344CB8AC3E}">
        <p14:creationId xmlns:p14="http://schemas.microsoft.com/office/powerpoint/2010/main" val="3432857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objective of this research is to explore and compare these 4 methods, by comparing average computation time, assessing quality of hyperparameter, and quantifying the diversity of hyperparameters found by each method</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7</a:t>
            </a:fld>
            <a:endParaRPr lang="en-MY"/>
          </a:p>
        </p:txBody>
      </p:sp>
    </p:spTree>
    <p:extLst>
      <p:ext uri="{BB962C8B-B14F-4D97-AF65-F5344CB8AC3E}">
        <p14:creationId xmlns:p14="http://schemas.microsoft.com/office/powerpoint/2010/main" val="578638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proceed to Methodology.</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8</a:t>
            </a:fld>
            <a:endParaRPr lang="en-MY"/>
          </a:p>
        </p:txBody>
      </p:sp>
    </p:spTree>
    <p:extLst>
      <p:ext uri="{BB962C8B-B14F-4D97-AF65-F5344CB8AC3E}">
        <p14:creationId xmlns:p14="http://schemas.microsoft.com/office/powerpoint/2010/main" val="3663464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I have implemented CRISP-DM to conduct HPO experiment. It starts with business understanding, followed by data understanding, data preparation</a:t>
            </a:r>
            <a:endParaRPr lang="en-MY" dirty="0"/>
          </a:p>
        </p:txBody>
      </p:sp>
      <p:sp>
        <p:nvSpPr>
          <p:cNvPr id="4" name="Slide Number Placeholder 3"/>
          <p:cNvSpPr>
            <a:spLocks noGrp="1"/>
          </p:cNvSpPr>
          <p:nvPr>
            <p:ph type="sldNum" sz="quarter" idx="5"/>
          </p:nvPr>
        </p:nvSpPr>
        <p:spPr/>
        <p:txBody>
          <a:bodyPr/>
          <a:lstStyle/>
          <a:p>
            <a:fld id="{6F38E47F-6FA7-447D-94E5-71E741E09603}" type="slidenum">
              <a:rPr lang="en-MY" smtClean="0"/>
              <a:t>9</a:t>
            </a:fld>
            <a:endParaRPr lang="en-MY"/>
          </a:p>
        </p:txBody>
      </p:sp>
    </p:spTree>
    <p:extLst>
      <p:ext uri="{BB962C8B-B14F-4D97-AF65-F5344CB8AC3E}">
        <p14:creationId xmlns:p14="http://schemas.microsoft.com/office/powerpoint/2010/main" val="3268099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C417D56-06CA-4AD2-81A1-599D4CE46A24}" type="datetime1">
              <a:rPr lang="en-US" smtClean="0"/>
              <a:t>1/18/2024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FB0C7B6-2D5C-47C6-8BB3-8A6CD0694D5D}" type="datetime1">
              <a:rPr lang="en-US" smtClean="0"/>
              <a:t>1/18/2024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21B9A4-9D42-404F-A3D0-0279EA06C849}" type="datetime1">
              <a:rPr lang="en-US" smtClean="0"/>
              <a:t>1/18/2024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295B8AC-BD11-4C8D-9E0A-C34DC72E0F7F}" type="datetime1">
              <a:rPr lang="en-US" smtClean="0"/>
              <a:t>1/18/2024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581F631-0639-46ED-A473-A3200E193677}" type="datetime1">
              <a:rPr lang="en-US" smtClean="0"/>
              <a:t>1/18/2024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31603BF-9AF2-40ED-9709-2D6FA1348005}" type="datetime1">
              <a:rPr lang="en-US" smtClean="0"/>
              <a:t>1/18/2024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6456B34-E656-429D-8921-BFD9CCA2ACC2}" type="datetime1">
              <a:rPr lang="en-US" smtClean="0"/>
              <a:t>1/18/2024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01D4A90-FBA7-4F09-82F1-08DA474D9C9D}" type="datetime1">
              <a:rPr lang="en-US" smtClean="0"/>
              <a:t>1/18/2024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EC40210-5E18-45CA-969A-24E3E257B915}" type="datetime1">
              <a:rPr lang="en-US" smtClean="0"/>
              <a:t>1/18/2024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E7BB766-F369-4FD5-BD23-D3EB1CAEF1C7}" type="datetime1">
              <a:rPr lang="en-US" smtClean="0"/>
              <a:t>1/18/2024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B9F434A-3334-4731-9226-7C7CED67F1FE}" type="datetime1">
              <a:rPr lang="en-US" smtClean="0"/>
              <a:t>1/18/2024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5773400" y="9639300"/>
            <a:ext cx="2133600" cy="365125"/>
          </a:xfrm>
          <a:prstGeom prst="rect">
            <a:avLst/>
          </a:prstGeom>
        </p:spPr>
        <p:txBody>
          <a:bodyPr vert="horz" lIns="91440" tIns="45720" rIns="91440" bIns="45720" rtlCol="0" anchor="ctr"/>
          <a:lstStyle>
            <a:lvl1pPr algn="r">
              <a:defRPr sz="1800" i="1">
                <a:solidFill>
                  <a:schemeClr val="tx1">
                    <a:tint val="75000"/>
                  </a:schemeClr>
                </a:solidFill>
                <a:latin typeface="Roboto" panose="02000000000000000000" pitchFamily="2" charset="0"/>
                <a:ea typeface="Roboto" panose="02000000000000000000" pitchFamily="2"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png"/><Relationship Id="rId21"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jpeg"/><Relationship Id="rId2" Type="http://schemas.openxmlformats.org/officeDocument/2006/relationships/notesSlide" Target="../notesSlides/notesSlide11.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24" Type="http://schemas.openxmlformats.org/officeDocument/2006/relationships/image" Target="../media/image33.png"/><Relationship Id="rId5" Type="http://schemas.openxmlformats.org/officeDocument/2006/relationships/image" Target="../media/image3.png"/><Relationship Id="rId15" Type="http://schemas.openxmlformats.org/officeDocument/2006/relationships/image" Target="../media/image24.png"/><Relationship Id="rId23" Type="http://schemas.openxmlformats.org/officeDocument/2006/relationships/image" Target="../media/image32.jpeg"/><Relationship Id="rId10" Type="http://schemas.openxmlformats.org/officeDocument/2006/relationships/image" Target="../media/image13.png"/><Relationship Id="rId19" Type="http://schemas.openxmlformats.org/officeDocument/2006/relationships/image" Target="../media/image28.png"/><Relationship Id="rId4" Type="http://schemas.openxmlformats.org/officeDocument/2006/relationships/image" Target="../media/image2.svg"/><Relationship Id="rId9" Type="http://schemas.openxmlformats.org/officeDocument/2006/relationships/image" Target="../media/image12.svg"/><Relationship Id="rId14" Type="http://schemas.openxmlformats.org/officeDocument/2006/relationships/image" Target="../media/image23.png"/><Relationship Id="rId22"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5" Type="http://schemas.openxmlformats.org/officeDocument/2006/relationships/image" Target="../media/image39.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1.svg"/><Relationship Id="rId5" Type="http://schemas.openxmlformats.org/officeDocument/2006/relationships/image" Target="../media/image3.png"/><Relationship Id="rId10" Type="http://schemas.openxmlformats.org/officeDocument/2006/relationships/image" Target="../media/image60.png"/><Relationship Id="rId4" Type="http://schemas.openxmlformats.org/officeDocument/2006/relationships/image" Target="../media/image2.sv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61.svg"/><Relationship Id="rId5" Type="http://schemas.openxmlformats.org/officeDocument/2006/relationships/image" Target="../media/image1.png"/><Relationship Id="rId10" Type="http://schemas.openxmlformats.org/officeDocument/2006/relationships/image" Target="../media/image60.png"/><Relationship Id="rId4" Type="http://schemas.openxmlformats.org/officeDocument/2006/relationships/image" Target="../media/image4.svg"/><Relationship Id="rId9" Type="http://schemas.openxmlformats.org/officeDocument/2006/relationships/image" Target="../media/image63.svg"/></Relationships>
</file>

<file path=ppt/slides/_rels/slide2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0.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6.gif"/><Relationship Id="rId11" Type="http://schemas.openxmlformats.org/officeDocument/2006/relationships/image" Target="../media/image67.gif"/><Relationship Id="rId5" Type="http://schemas.openxmlformats.org/officeDocument/2006/relationships/image" Target="../media/image65.gif"/><Relationship Id="rId10" Type="http://schemas.openxmlformats.org/officeDocument/2006/relationships/image" Target="../media/image61.svg"/><Relationship Id="rId4" Type="http://schemas.openxmlformats.org/officeDocument/2006/relationships/image" Target="../media/image64.gif"/><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0.png"/><Relationship Id="rId7"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6.gif"/><Relationship Id="rId11" Type="http://schemas.openxmlformats.org/officeDocument/2006/relationships/image" Target="../media/image67.gif"/><Relationship Id="rId5" Type="http://schemas.openxmlformats.org/officeDocument/2006/relationships/image" Target="../media/image65.gif"/><Relationship Id="rId10" Type="http://schemas.openxmlformats.org/officeDocument/2006/relationships/image" Target="../media/image61.svg"/><Relationship Id="rId4" Type="http://schemas.openxmlformats.org/officeDocument/2006/relationships/image" Target="../media/image64.gif"/><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png"/><Relationship Id="rId7" Type="http://schemas.openxmlformats.org/officeDocument/2006/relationships/image" Target="../media/image63.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5.gif"/><Relationship Id="rId5" Type="http://schemas.openxmlformats.org/officeDocument/2006/relationships/image" Target="../media/image66.gif"/><Relationship Id="rId10" Type="http://schemas.openxmlformats.org/officeDocument/2006/relationships/image" Target="../media/image67.gif"/><Relationship Id="rId4" Type="http://schemas.openxmlformats.org/officeDocument/2006/relationships/image" Target="../media/image64.gif"/><Relationship Id="rId9" Type="http://schemas.openxmlformats.org/officeDocument/2006/relationships/image" Target="../media/image61.svg"/></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65.gi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7.gif"/><Relationship Id="rId11" Type="http://schemas.openxmlformats.org/officeDocument/2006/relationships/image" Target="../media/image14.svg"/><Relationship Id="rId5" Type="http://schemas.openxmlformats.org/officeDocument/2006/relationships/image" Target="../media/image66.gif"/><Relationship Id="rId10" Type="http://schemas.openxmlformats.org/officeDocument/2006/relationships/image" Target="../media/image13.png"/><Relationship Id="rId4" Type="http://schemas.openxmlformats.org/officeDocument/2006/relationships/image" Target="../media/image64.gif"/><Relationship Id="rId9" Type="http://schemas.openxmlformats.org/officeDocument/2006/relationships/image" Target="../media/image12.sv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9.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5" Type="http://schemas.openxmlformats.org/officeDocument/2006/relationships/image" Target="../media/image71.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 Id="rId14" Type="http://schemas.openxmlformats.org/officeDocument/2006/relationships/image" Target="../media/image70.png"/></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70.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36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90.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38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4.sv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74.png"/><Relationship Id="rId4" Type="http://schemas.openxmlformats.org/officeDocument/2006/relationships/image" Target="../media/image2.svg"/><Relationship Id="rId9" Type="http://schemas.openxmlformats.org/officeDocument/2006/relationships/image" Target="../media/image12.svg"/></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4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5.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5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63.sv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62.png"/><Relationship Id="rId5" Type="http://schemas.openxmlformats.org/officeDocument/2006/relationships/image" Target="../media/image3.png"/><Relationship Id="rId10" Type="http://schemas.openxmlformats.org/officeDocument/2006/relationships/image" Target="../media/image61.svg"/><Relationship Id="rId4" Type="http://schemas.openxmlformats.org/officeDocument/2006/relationships/image" Target="../media/image2.svg"/><Relationship Id="rId9"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61.svg"/><Relationship Id="rId5" Type="http://schemas.openxmlformats.org/officeDocument/2006/relationships/image" Target="../media/image1.png"/><Relationship Id="rId10" Type="http://schemas.openxmlformats.org/officeDocument/2006/relationships/image" Target="../media/image60.png"/><Relationship Id="rId4" Type="http://schemas.openxmlformats.org/officeDocument/2006/relationships/image" Target="../media/image4.svg"/><Relationship Id="rId9" Type="http://schemas.openxmlformats.org/officeDocument/2006/relationships/image" Target="../media/image63.svg"/></Relationships>
</file>

<file path=ppt/slides/_rels/slide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0.png"/><Relationship Id="rId7" Type="http://schemas.openxmlformats.org/officeDocument/2006/relationships/image" Target="../media/image61.sv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89.png"/><Relationship Id="rId5" Type="http://schemas.openxmlformats.org/officeDocument/2006/relationships/image" Target="../media/image63.svg"/><Relationship Id="rId10" Type="http://schemas.openxmlformats.org/officeDocument/2006/relationships/image" Target="../media/image88.png"/><Relationship Id="rId4" Type="http://schemas.openxmlformats.org/officeDocument/2006/relationships/image" Target="../media/image62.png"/><Relationship Id="rId9" Type="http://schemas.openxmlformats.org/officeDocument/2006/relationships/image" Target="../media/image87.png"/></Relationships>
</file>

<file path=ppt/slides/_rels/slide5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3.png"/><Relationship Id="rId5" Type="http://schemas.openxmlformats.org/officeDocument/2006/relationships/image" Target="../media/image91.png"/><Relationship Id="rId10" Type="http://schemas.openxmlformats.org/officeDocument/2006/relationships/image" Target="../media/image14.svg"/><Relationship Id="rId4" Type="http://schemas.openxmlformats.org/officeDocument/2006/relationships/image" Target="../media/image90.png"/><Relationship Id="rId9" Type="http://schemas.openxmlformats.org/officeDocument/2006/relationships/image" Target="../media/image13.png"/></Relationships>
</file>

<file path=ppt/slides/_rels/slide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4.svg"/><Relationship Id="rId5" Type="http://schemas.openxmlformats.org/officeDocument/2006/relationships/image" Target="../media/image1.png"/><Relationship Id="rId10" Type="http://schemas.openxmlformats.org/officeDocument/2006/relationships/image" Target="../media/image13.png"/><Relationship Id="rId4" Type="http://schemas.openxmlformats.org/officeDocument/2006/relationships/image" Target="../media/image4.svg"/><Relationship Id="rId9" Type="http://schemas.openxmlformats.org/officeDocument/2006/relationships/image" Target="../media/image12.sv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11" name="Freeform 3">
            <a:extLst>
              <a:ext uri="{FF2B5EF4-FFF2-40B4-BE49-F238E27FC236}">
                <a16:creationId xmlns:a16="http://schemas.microsoft.com/office/drawing/2014/main" id="{524AA1A1-EEC7-42BE-9A97-F9B69ABFB610}"/>
              </a:ext>
            </a:extLst>
          </p:cNvPr>
          <p:cNvSpPr/>
          <p:nvPr/>
        </p:nvSpPr>
        <p:spPr>
          <a:xfrm>
            <a:off x="-1127991" y="-523597"/>
            <a:ext cx="11799521" cy="11334193"/>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8" name="Freeform 4">
            <a:extLst>
              <a:ext uri="{FF2B5EF4-FFF2-40B4-BE49-F238E27FC236}">
                <a16:creationId xmlns:a16="http://schemas.microsoft.com/office/drawing/2014/main" id="{E2FD1C8B-EE33-7898-CD2E-10C18C6D5C9A}"/>
              </a:ext>
            </a:extLst>
          </p:cNvPr>
          <p:cNvSpPr/>
          <p:nvPr/>
        </p:nvSpPr>
        <p:spPr>
          <a:xfrm>
            <a:off x="8583367" y="-1008178"/>
            <a:ext cx="10808921" cy="10673514"/>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 name="Group 8"/>
          <p:cNvGrpSpPr/>
          <p:nvPr/>
        </p:nvGrpSpPr>
        <p:grpSpPr>
          <a:xfrm>
            <a:off x="1066800" y="1075260"/>
            <a:ext cx="16192500" cy="6506639"/>
            <a:chOff x="0" y="0"/>
            <a:chExt cx="2638554" cy="1630376"/>
          </a:xfrm>
        </p:grpSpPr>
        <p:sp>
          <p:nvSpPr>
            <p:cNvPr id="9" name="Freeform 9"/>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0" name="TextBox 10"/>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760214" y="8616444"/>
            <a:ext cx="5040905" cy="465127"/>
          </a:xfrm>
          <a:prstGeom prst="rect">
            <a:avLst/>
          </a:prstGeom>
        </p:spPr>
        <p:txBody>
          <a:bodyPr wrap="square" lIns="0" tIns="0" rIns="0" bIns="0" rtlCol="0" anchor="t">
            <a:spAutoFit/>
          </a:bodyPr>
          <a:lstStyle/>
          <a:p>
            <a:pPr algn="ctr">
              <a:lnSpc>
                <a:spcPts val="3931"/>
              </a:lnSpc>
            </a:pPr>
            <a:r>
              <a:rPr lang="en-US" sz="2807" dirty="0">
                <a:solidFill>
                  <a:srgbClr val="000000"/>
                </a:solidFill>
                <a:latin typeface="Montserrat" panose="00000500000000000000" pitchFamily="2" charset="0"/>
                <a:ea typeface="Roboto" panose="02000000000000000000" pitchFamily="2" charset="0"/>
              </a:rPr>
              <a:t>Wong Yan Jian (U2102753/1)</a:t>
            </a:r>
          </a:p>
        </p:txBody>
      </p:sp>
      <p:sp>
        <p:nvSpPr>
          <p:cNvPr id="17" name="TextBox 17"/>
          <p:cNvSpPr txBox="1"/>
          <p:nvPr/>
        </p:nvSpPr>
        <p:spPr>
          <a:xfrm>
            <a:off x="2021508" y="4911853"/>
            <a:ext cx="14283083" cy="1910779"/>
          </a:xfrm>
          <a:prstGeom prst="rect">
            <a:avLst/>
          </a:prstGeom>
        </p:spPr>
        <p:txBody>
          <a:bodyPr wrap="square" lIns="0" tIns="0" rIns="0" bIns="0" rtlCol="0" anchor="t">
            <a:spAutoFit/>
          </a:bodyPr>
          <a:lstStyle/>
          <a:p>
            <a:pPr algn="ctr">
              <a:lnSpc>
                <a:spcPts val="8000"/>
              </a:lnSpc>
            </a:pPr>
            <a:r>
              <a:rPr lang="en-US" sz="3600" b="1" dirty="0">
                <a:solidFill>
                  <a:schemeClr val="accent6">
                    <a:lumMod val="75000"/>
                  </a:schemeClr>
                </a:solidFill>
                <a:latin typeface="Roboto" panose="02000000000000000000" pitchFamily="2" charset="0"/>
                <a:ea typeface="Roboto" panose="02000000000000000000" pitchFamily="2" charset="0"/>
              </a:rPr>
              <a:t>H</a:t>
            </a:r>
            <a:r>
              <a:rPr lang="en-US" sz="3600" dirty="0">
                <a:solidFill>
                  <a:srgbClr val="000000"/>
                </a:solidFill>
                <a:latin typeface="Roboto" panose="02000000000000000000" pitchFamily="2" charset="0"/>
                <a:ea typeface="Roboto" panose="02000000000000000000" pitchFamily="2" charset="0"/>
              </a:rPr>
              <a:t>yper</a:t>
            </a:r>
            <a:r>
              <a:rPr lang="en-US" sz="3600" b="1" dirty="0">
                <a:solidFill>
                  <a:schemeClr val="accent6">
                    <a:lumMod val="75000"/>
                  </a:schemeClr>
                </a:solidFill>
                <a:latin typeface="Roboto" panose="02000000000000000000" pitchFamily="2" charset="0"/>
                <a:ea typeface="Roboto" panose="02000000000000000000" pitchFamily="2" charset="0"/>
              </a:rPr>
              <a:t>p</a:t>
            </a:r>
            <a:r>
              <a:rPr lang="en-US" sz="3600" dirty="0">
                <a:solidFill>
                  <a:srgbClr val="000000"/>
                </a:solidFill>
                <a:latin typeface="Roboto" panose="02000000000000000000" pitchFamily="2" charset="0"/>
                <a:ea typeface="Roboto" panose="02000000000000000000" pitchFamily="2" charset="0"/>
              </a:rPr>
              <a:t>arameter </a:t>
            </a:r>
            <a:r>
              <a:rPr lang="en-US" sz="3600" b="1" dirty="0">
                <a:solidFill>
                  <a:schemeClr val="accent6">
                    <a:lumMod val="75000"/>
                  </a:schemeClr>
                </a:solidFill>
                <a:latin typeface="Roboto" panose="02000000000000000000" pitchFamily="2" charset="0"/>
                <a:ea typeface="Roboto" panose="02000000000000000000" pitchFamily="2" charset="0"/>
              </a:rPr>
              <a:t>O</a:t>
            </a:r>
            <a:r>
              <a:rPr lang="en-US" sz="3600" dirty="0">
                <a:solidFill>
                  <a:srgbClr val="000000"/>
                </a:solidFill>
                <a:latin typeface="Roboto" panose="02000000000000000000" pitchFamily="2" charset="0"/>
                <a:ea typeface="Roboto" panose="02000000000000000000" pitchFamily="2" charset="0"/>
              </a:rPr>
              <a:t>ptimization using Half Grid Search, Genetic Algorithm, Simulated Annealing and Comparison with Grid Search</a:t>
            </a:r>
          </a:p>
        </p:txBody>
      </p:sp>
      <p:sp>
        <p:nvSpPr>
          <p:cNvPr id="27" name="TextBox 15">
            <a:extLst>
              <a:ext uri="{FF2B5EF4-FFF2-40B4-BE49-F238E27FC236}">
                <a16:creationId xmlns:a16="http://schemas.microsoft.com/office/drawing/2014/main" id="{95810747-6E04-9261-5C20-6ED51377A4AE}"/>
              </a:ext>
            </a:extLst>
          </p:cNvPr>
          <p:cNvSpPr txBox="1"/>
          <p:nvPr/>
        </p:nvSpPr>
        <p:spPr>
          <a:xfrm>
            <a:off x="6201669" y="3245596"/>
            <a:ext cx="9458267" cy="628570"/>
          </a:xfrm>
          <a:prstGeom prst="rect">
            <a:avLst/>
          </a:prstGeom>
        </p:spPr>
        <p:txBody>
          <a:bodyPr wrap="square" lIns="0" tIns="0" rIns="0" bIns="0" rtlCol="0" anchor="t">
            <a:spAutoFit/>
          </a:bodyPr>
          <a:lstStyle/>
          <a:p>
            <a:pPr algn="ctr">
              <a:lnSpc>
                <a:spcPts val="3931"/>
              </a:lnSpc>
            </a:pPr>
            <a:r>
              <a:rPr lang="en-US" sz="8000" b="1" dirty="0">
                <a:solidFill>
                  <a:srgbClr val="000000"/>
                </a:solidFill>
                <a:latin typeface="Montserrat" panose="00000500000000000000" pitchFamily="2" charset="0"/>
                <a:ea typeface="Roboto" panose="02000000000000000000" pitchFamily="2" charset="0"/>
              </a:rPr>
              <a:t>HPO Experiment</a:t>
            </a:r>
          </a:p>
        </p:txBody>
      </p:sp>
      <p:pic>
        <p:nvPicPr>
          <p:cNvPr id="29" name="Picture 28" descr="A magnifying glass with a dna strand inside&#10;&#10;Description automatically generated">
            <a:extLst>
              <a:ext uri="{FF2B5EF4-FFF2-40B4-BE49-F238E27FC236}">
                <a16:creationId xmlns:a16="http://schemas.microsoft.com/office/drawing/2014/main" id="{3441AC6E-5DF8-4817-167B-D8474EE8CA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3980" y="1948567"/>
            <a:ext cx="2554598" cy="2585087"/>
          </a:xfrm>
          <a:prstGeom prst="rect">
            <a:avLst/>
          </a:prstGeom>
        </p:spPr>
      </p:pic>
      <p:grpSp>
        <p:nvGrpSpPr>
          <p:cNvPr id="31" name="Group 30">
            <a:extLst>
              <a:ext uri="{FF2B5EF4-FFF2-40B4-BE49-F238E27FC236}">
                <a16:creationId xmlns:a16="http://schemas.microsoft.com/office/drawing/2014/main" id="{DEB86362-D22C-DFC3-2429-B9149F824FCF}"/>
              </a:ext>
            </a:extLst>
          </p:cNvPr>
          <p:cNvGrpSpPr/>
          <p:nvPr/>
        </p:nvGrpSpPr>
        <p:grpSpPr>
          <a:xfrm>
            <a:off x="404054" y="461987"/>
            <a:ext cx="1958146" cy="2002845"/>
            <a:chOff x="404054" y="461987"/>
            <a:chExt cx="1958146" cy="2002845"/>
          </a:xfrm>
        </p:grpSpPr>
        <p:sp>
          <p:nvSpPr>
            <p:cNvPr id="20" name="Freeform 11">
              <a:extLst>
                <a:ext uri="{FF2B5EF4-FFF2-40B4-BE49-F238E27FC236}">
                  <a16:creationId xmlns:a16="http://schemas.microsoft.com/office/drawing/2014/main" id="{A73EE697-28C0-E0D7-F91E-CE7A22F516C0}"/>
                </a:ext>
              </a:extLst>
            </p:cNvPr>
            <p:cNvSpPr/>
            <p:nvPr/>
          </p:nvSpPr>
          <p:spPr>
            <a:xfrm rot="13925895">
              <a:off x="537708" y="328333"/>
              <a:ext cx="1525619" cy="1792928"/>
            </a:xfrm>
            <a:custGeom>
              <a:avLst/>
              <a:gdLst/>
              <a:ahLst/>
              <a:cxnLst/>
              <a:rect l="l" t="t" r="r" b="b"/>
              <a:pathLst>
                <a:path w="3501321" h="4114800">
                  <a:moveTo>
                    <a:pt x="0" y="0"/>
                  </a:moveTo>
                  <a:lnTo>
                    <a:pt x="3501320" y="0"/>
                  </a:lnTo>
                  <a:lnTo>
                    <a:pt x="350132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dirty="0"/>
            </a:p>
          </p:txBody>
        </p:sp>
        <p:sp>
          <p:nvSpPr>
            <p:cNvPr id="30" name="TextBox 29">
              <a:extLst>
                <a:ext uri="{FF2B5EF4-FFF2-40B4-BE49-F238E27FC236}">
                  <a16:creationId xmlns:a16="http://schemas.microsoft.com/office/drawing/2014/main" id="{18D29B32-E712-DBE2-7708-2164F51F8D17}"/>
                </a:ext>
              </a:extLst>
            </p:cNvPr>
            <p:cNvSpPr txBox="1"/>
            <p:nvPr/>
          </p:nvSpPr>
          <p:spPr>
            <a:xfrm>
              <a:off x="2021508" y="2095500"/>
              <a:ext cx="340692" cy="369332"/>
            </a:xfrm>
            <a:prstGeom prst="rect">
              <a:avLst/>
            </a:prstGeom>
            <a:noFill/>
          </p:spPr>
          <p:txBody>
            <a:bodyPr wrap="square" rtlCol="0">
              <a:spAutoFit/>
            </a:bodyPr>
            <a:lstStyle/>
            <a:p>
              <a:endParaRPr lang="en-MY" dirty="0"/>
            </a:p>
          </p:txBody>
        </p:sp>
      </p:grpSp>
      <p:sp>
        <p:nvSpPr>
          <p:cNvPr id="2" name="TextBox 16">
            <a:extLst>
              <a:ext uri="{FF2B5EF4-FFF2-40B4-BE49-F238E27FC236}">
                <a16:creationId xmlns:a16="http://schemas.microsoft.com/office/drawing/2014/main" id="{C826A757-A513-CE65-9529-0076A825C823}"/>
              </a:ext>
            </a:extLst>
          </p:cNvPr>
          <p:cNvSpPr txBox="1"/>
          <p:nvPr/>
        </p:nvSpPr>
        <p:spPr>
          <a:xfrm>
            <a:off x="11669543" y="8095913"/>
            <a:ext cx="2716567" cy="471603"/>
          </a:xfrm>
          <a:prstGeom prst="rect">
            <a:avLst/>
          </a:prstGeom>
        </p:spPr>
        <p:txBody>
          <a:bodyPr lIns="0" tIns="0" rIns="0" bIns="0" rtlCol="0" anchor="t">
            <a:spAutoFit/>
          </a:bodyPr>
          <a:lstStyle/>
          <a:p>
            <a:pPr>
              <a:lnSpc>
                <a:spcPts val="3931"/>
              </a:lnSpc>
            </a:pPr>
            <a:r>
              <a:rPr lang="en-US" sz="2807" b="1" dirty="0">
                <a:solidFill>
                  <a:srgbClr val="000000"/>
                </a:solidFill>
                <a:latin typeface="Montserrat" panose="00000500000000000000" pitchFamily="2" charset="0"/>
                <a:ea typeface="Roboto" panose="02000000000000000000" pitchFamily="2" charset="0"/>
              </a:rPr>
              <a:t>Supervisor</a:t>
            </a:r>
          </a:p>
        </p:txBody>
      </p:sp>
      <p:sp>
        <p:nvSpPr>
          <p:cNvPr id="3" name="TextBox 16">
            <a:extLst>
              <a:ext uri="{FF2B5EF4-FFF2-40B4-BE49-F238E27FC236}">
                <a16:creationId xmlns:a16="http://schemas.microsoft.com/office/drawing/2014/main" id="{F86040A0-1AD4-D7BA-F97C-57F2F5F1A741}"/>
              </a:ext>
            </a:extLst>
          </p:cNvPr>
          <p:cNvSpPr txBox="1"/>
          <p:nvPr/>
        </p:nvSpPr>
        <p:spPr>
          <a:xfrm>
            <a:off x="11669543" y="8687714"/>
            <a:ext cx="5609332" cy="964175"/>
          </a:xfrm>
          <a:prstGeom prst="rect">
            <a:avLst/>
          </a:prstGeom>
        </p:spPr>
        <p:txBody>
          <a:bodyPr wrap="square" lIns="0" tIns="0" rIns="0" bIns="0" rtlCol="0" anchor="t">
            <a:spAutoFit/>
          </a:bodyPr>
          <a:lstStyle/>
          <a:p>
            <a:pPr>
              <a:lnSpc>
                <a:spcPts val="3931"/>
              </a:lnSpc>
            </a:pPr>
            <a:r>
              <a:rPr lang="it-IT" sz="2807" dirty="0">
                <a:solidFill>
                  <a:srgbClr val="000000"/>
                </a:solidFill>
                <a:latin typeface="Montserrat" panose="00000500000000000000" pitchFamily="2" charset="0"/>
                <a:ea typeface="Roboto" panose="02000000000000000000" pitchFamily="2" charset="0"/>
              </a:rPr>
              <a:t>Associate Prof. TS. Dr. Sri Devi A/P Ravana</a:t>
            </a:r>
            <a:endParaRPr lang="en-US" sz="2807" dirty="0">
              <a:solidFill>
                <a:srgbClr val="000000"/>
              </a:solidFill>
              <a:latin typeface="Montserrat" panose="00000500000000000000" pitchFamily="2" charset="0"/>
              <a:ea typeface="Roboto" panose="02000000000000000000" pitchFamily="2" charset="0"/>
            </a:endParaRPr>
          </a:p>
        </p:txBody>
      </p:sp>
      <p:sp>
        <p:nvSpPr>
          <p:cNvPr id="25" name="TextBox 16">
            <a:extLst>
              <a:ext uri="{FF2B5EF4-FFF2-40B4-BE49-F238E27FC236}">
                <a16:creationId xmlns:a16="http://schemas.microsoft.com/office/drawing/2014/main" id="{43F7EF3E-81BF-7C3E-55A8-06A871DFC5EB}"/>
              </a:ext>
            </a:extLst>
          </p:cNvPr>
          <p:cNvSpPr txBox="1"/>
          <p:nvPr/>
        </p:nvSpPr>
        <p:spPr>
          <a:xfrm>
            <a:off x="2795925" y="8095913"/>
            <a:ext cx="2716567" cy="471603"/>
          </a:xfrm>
          <a:prstGeom prst="rect">
            <a:avLst/>
          </a:prstGeom>
        </p:spPr>
        <p:txBody>
          <a:bodyPr lIns="0" tIns="0" rIns="0" bIns="0" rtlCol="0" anchor="t">
            <a:spAutoFit/>
          </a:bodyPr>
          <a:lstStyle/>
          <a:p>
            <a:pPr>
              <a:lnSpc>
                <a:spcPts val="3931"/>
              </a:lnSpc>
            </a:pPr>
            <a:r>
              <a:rPr lang="en-US" sz="2807" b="1" dirty="0">
                <a:solidFill>
                  <a:srgbClr val="000000"/>
                </a:solidFill>
                <a:latin typeface="Montserrat" panose="00000500000000000000" pitchFamily="2" charset="0"/>
                <a:ea typeface="Roboto" panose="02000000000000000000" pitchFamily="2" charset="0"/>
              </a:rPr>
              <a:t>Presenter</a:t>
            </a:r>
          </a:p>
        </p:txBody>
      </p:sp>
      <p:sp>
        <p:nvSpPr>
          <p:cNvPr id="6" name="Oval 5">
            <a:extLst>
              <a:ext uri="{FF2B5EF4-FFF2-40B4-BE49-F238E27FC236}">
                <a16:creationId xmlns:a16="http://schemas.microsoft.com/office/drawing/2014/main" id="{3DADA107-D015-47EA-5F89-07CB51E7332E}"/>
              </a:ext>
            </a:extLst>
          </p:cNvPr>
          <p:cNvSpPr/>
          <p:nvPr/>
        </p:nvSpPr>
        <p:spPr>
          <a:xfrm>
            <a:off x="10273229" y="8116866"/>
            <a:ext cx="980434" cy="980434"/>
          </a:xfrm>
          <a:prstGeom prst="ellipse">
            <a:avLst/>
          </a:prstGeom>
          <a:blipFill>
            <a:blip r:embed="rId10"/>
            <a:stretch>
              <a:fillRect/>
            </a:stretch>
          </a:blipFill>
          <a:ln>
            <a:solidFill>
              <a:srgbClr val="50E8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 name="Oval 6">
            <a:extLst>
              <a:ext uri="{FF2B5EF4-FFF2-40B4-BE49-F238E27FC236}">
                <a16:creationId xmlns:a16="http://schemas.microsoft.com/office/drawing/2014/main" id="{122F9163-8436-BB9F-2552-60F2B69A5034}"/>
              </a:ext>
            </a:extLst>
          </p:cNvPr>
          <p:cNvSpPr/>
          <p:nvPr/>
        </p:nvSpPr>
        <p:spPr>
          <a:xfrm>
            <a:off x="1399611" y="8111922"/>
            <a:ext cx="980434" cy="980434"/>
          </a:xfrm>
          <a:prstGeom prst="ellipse">
            <a:avLst/>
          </a:prstGeom>
          <a:blipFill>
            <a:blip r:embed="rId11"/>
            <a:srcRect/>
            <a:stretch>
              <a:fillRect t="-16666" b="-16666"/>
            </a:stretch>
          </a:blipFill>
          <a:ln>
            <a:solidFill>
              <a:srgbClr val="50E8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TextBox 15">
            <a:extLst>
              <a:ext uri="{FF2B5EF4-FFF2-40B4-BE49-F238E27FC236}">
                <a16:creationId xmlns:a16="http://schemas.microsoft.com/office/drawing/2014/main" id="{8C6C3F2F-CFA8-ABFF-B322-073C42DFB053}"/>
              </a:ext>
            </a:extLst>
          </p:cNvPr>
          <p:cNvSpPr txBox="1"/>
          <p:nvPr/>
        </p:nvSpPr>
        <p:spPr>
          <a:xfrm>
            <a:off x="14441079" y="1221498"/>
            <a:ext cx="2650626" cy="432170"/>
          </a:xfrm>
          <a:prstGeom prst="rect">
            <a:avLst/>
          </a:prstGeom>
        </p:spPr>
        <p:txBody>
          <a:bodyPr wrap="square" lIns="0" tIns="0" rIns="0" bIns="0" rtlCol="0" anchor="t">
            <a:spAutoFit/>
          </a:bodyPr>
          <a:lstStyle/>
          <a:p>
            <a:pPr>
              <a:lnSpc>
                <a:spcPts val="3931"/>
              </a:lnSpc>
            </a:pPr>
            <a:r>
              <a:rPr lang="en-US" i="1" dirty="0">
                <a:solidFill>
                  <a:srgbClr val="000000"/>
                </a:solidFill>
                <a:latin typeface="Montserrat" panose="00000500000000000000" pitchFamily="2" charset="0"/>
                <a:ea typeface="Roboto" panose="02000000000000000000" pitchFamily="2" charset="0"/>
              </a:rPr>
              <a:t>collaborated with EY</a:t>
            </a:r>
          </a:p>
        </p:txBody>
      </p:sp>
      <p:sp>
        <p:nvSpPr>
          <p:cNvPr id="14" name="Slide Number Placeholder 13">
            <a:extLst>
              <a:ext uri="{FF2B5EF4-FFF2-40B4-BE49-F238E27FC236}">
                <a16:creationId xmlns:a16="http://schemas.microsoft.com/office/drawing/2014/main" id="{8B2A4D73-D618-A323-50E2-C177063D7BFC}"/>
              </a:ext>
            </a:extLst>
          </p:cNvPr>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755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0" fill="hold"/>
                                        <p:tgtEl>
                                          <p:spTgt spid="11"/>
                                        </p:tgtEl>
                                      </p:cBhvr>
                                      <p:by x="150000" y="150000"/>
                                    </p:animScale>
                                  </p:childTnLst>
                                </p:cTn>
                              </p:par>
                              <p:par>
                                <p:cTn id="7" presetID="6" presetClass="emph" presetSubtype="0" fill="hold" grpId="0" nodeType="withEffect">
                                  <p:stCondLst>
                                    <p:cond delay="0"/>
                                  </p:stCondLst>
                                  <p:childTnLst>
                                    <p:animScale>
                                      <p:cBhvr>
                                        <p:cTn id="8" dur="10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7" name="Group 6">
            <a:extLst>
              <a:ext uri="{FF2B5EF4-FFF2-40B4-BE49-F238E27FC236}">
                <a16:creationId xmlns:a16="http://schemas.microsoft.com/office/drawing/2014/main" id="{7064B4C8-9053-ECD3-ADBF-2927C113C9D6}"/>
              </a:ext>
            </a:extLst>
          </p:cNvPr>
          <p:cNvGrpSpPr/>
          <p:nvPr/>
        </p:nvGrpSpPr>
        <p:grpSpPr>
          <a:xfrm>
            <a:off x="1066800" y="1028700"/>
            <a:ext cx="16154400" cy="8189677"/>
            <a:chOff x="0" y="0"/>
            <a:chExt cx="2638554" cy="1630376"/>
          </a:xfrm>
        </p:grpSpPr>
        <p:sp>
          <p:nvSpPr>
            <p:cNvPr id="8" name="Freeform 9">
              <a:extLst>
                <a:ext uri="{FF2B5EF4-FFF2-40B4-BE49-F238E27FC236}">
                  <a16:creationId xmlns:a16="http://schemas.microsoft.com/office/drawing/2014/main" id="{691C5312-69DC-35D1-B804-A0456D32C53B}"/>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35" name="TextBox 10">
              <a:extLst>
                <a:ext uri="{FF2B5EF4-FFF2-40B4-BE49-F238E27FC236}">
                  <a16:creationId xmlns:a16="http://schemas.microsoft.com/office/drawing/2014/main" id="{215F9BF9-A6F2-8BF5-84F9-F4CF5BF18603}"/>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Methodology</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pic>
        <p:nvPicPr>
          <p:cNvPr id="26" name="Picture 25">
            <a:extLst>
              <a:ext uri="{FF2B5EF4-FFF2-40B4-BE49-F238E27FC236}">
                <a16:creationId xmlns:a16="http://schemas.microsoft.com/office/drawing/2014/main" id="{8EF77F6C-C954-D55A-88EE-75A2092456A4}"/>
              </a:ext>
            </a:extLst>
          </p:cNvPr>
          <p:cNvPicPr>
            <a:picLocks noChangeAspect="1"/>
          </p:cNvPicPr>
          <p:nvPr/>
        </p:nvPicPr>
        <p:blipFill>
          <a:blip r:embed="rId12"/>
          <a:stretch>
            <a:fillRect/>
          </a:stretch>
        </p:blipFill>
        <p:spPr>
          <a:xfrm>
            <a:off x="1316073" y="2947699"/>
            <a:ext cx="6591300" cy="5391683"/>
          </a:xfrm>
          <a:prstGeom prst="rect">
            <a:avLst/>
          </a:prstGeom>
        </p:spPr>
      </p:pic>
      <p:sp>
        <p:nvSpPr>
          <p:cNvPr id="3" name="TextBox 11">
            <a:extLst>
              <a:ext uri="{FF2B5EF4-FFF2-40B4-BE49-F238E27FC236}">
                <a16:creationId xmlns:a16="http://schemas.microsoft.com/office/drawing/2014/main" id="{7A5F4A0A-EE5E-028D-23BE-84F0AC8D474F}"/>
              </a:ext>
            </a:extLst>
          </p:cNvPr>
          <p:cNvSpPr txBox="1"/>
          <p:nvPr/>
        </p:nvSpPr>
        <p:spPr>
          <a:xfrm>
            <a:off x="8156646" y="2704651"/>
            <a:ext cx="2768600" cy="486095"/>
          </a:xfrm>
          <a:prstGeom prst="rect">
            <a:avLst/>
          </a:prstGeom>
        </p:spPr>
        <p:txBody>
          <a:bodyPr wrap="square" lIns="0" tIns="0" rIns="0" bIns="0" rtlCol="0" anchor="t">
            <a:spAutoFit/>
          </a:bodyPr>
          <a:lstStyle/>
          <a:p>
            <a:pPr algn="ctr">
              <a:lnSpc>
                <a:spcPts val="3984"/>
              </a:lnSpc>
            </a:pPr>
            <a:r>
              <a:rPr lang="en-US" sz="3200" b="1" dirty="0">
                <a:latin typeface="Montserrat"/>
              </a:rPr>
              <a:t>CRISP-DM</a:t>
            </a:r>
          </a:p>
        </p:txBody>
      </p:sp>
      <p:grpSp>
        <p:nvGrpSpPr>
          <p:cNvPr id="9" name="Group 8">
            <a:extLst>
              <a:ext uri="{FF2B5EF4-FFF2-40B4-BE49-F238E27FC236}">
                <a16:creationId xmlns:a16="http://schemas.microsoft.com/office/drawing/2014/main" id="{B7CB3C2C-E48E-2306-8D30-2D82914FFD28}"/>
              </a:ext>
            </a:extLst>
          </p:cNvPr>
          <p:cNvGrpSpPr/>
          <p:nvPr/>
        </p:nvGrpSpPr>
        <p:grpSpPr>
          <a:xfrm>
            <a:off x="8524705" y="3494489"/>
            <a:ext cx="7636210" cy="1718110"/>
            <a:chOff x="3200400" y="5636935"/>
            <a:chExt cx="7636210" cy="1718110"/>
          </a:xfrm>
        </p:grpSpPr>
        <p:grpSp>
          <p:nvGrpSpPr>
            <p:cNvPr id="10" name="Group 9">
              <a:extLst>
                <a:ext uri="{FF2B5EF4-FFF2-40B4-BE49-F238E27FC236}">
                  <a16:creationId xmlns:a16="http://schemas.microsoft.com/office/drawing/2014/main" id="{2E5A04C7-2AED-E30A-523E-0FA97179ADE7}"/>
                </a:ext>
              </a:extLst>
            </p:cNvPr>
            <p:cNvGrpSpPr/>
            <p:nvPr/>
          </p:nvGrpSpPr>
          <p:grpSpPr>
            <a:xfrm>
              <a:off x="3200400" y="5636935"/>
              <a:ext cx="7636210" cy="1718110"/>
              <a:chOff x="6541470" y="2971230"/>
              <a:chExt cx="7636210" cy="1718110"/>
            </a:xfrm>
          </p:grpSpPr>
          <p:sp>
            <p:nvSpPr>
              <p:cNvPr id="13" name="TextBox 17">
                <a:extLst>
                  <a:ext uri="{FF2B5EF4-FFF2-40B4-BE49-F238E27FC236}">
                    <a16:creationId xmlns:a16="http://schemas.microsoft.com/office/drawing/2014/main" id="{968A3EFD-9965-B86D-92E7-71D59A98ADBD}"/>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Modelling</a:t>
                </a:r>
              </a:p>
            </p:txBody>
          </p:sp>
          <p:sp>
            <p:nvSpPr>
              <p:cNvPr id="16" name="Rectangle: Rounded Corners 15">
                <a:extLst>
                  <a:ext uri="{FF2B5EF4-FFF2-40B4-BE49-F238E27FC236}">
                    <a16:creationId xmlns:a16="http://schemas.microsoft.com/office/drawing/2014/main" id="{9875E587-EF32-3904-4E4B-60F87354B5F2}"/>
                  </a:ext>
                </a:extLst>
              </p:cNvPr>
              <p:cNvSpPr/>
              <p:nvPr/>
            </p:nvSpPr>
            <p:spPr>
              <a:xfrm>
                <a:off x="6541470" y="2971230"/>
                <a:ext cx="7636210" cy="1718110"/>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11" name="TextBox 17">
              <a:extLst>
                <a:ext uri="{FF2B5EF4-FFF2-40B4-BE49-F238E27FC236}">
                  <a16:creationId xmlns:a16="http://schemas.microsoft.com/office/drawing/2014/main" id="{A8C1A6A3-0F18-E506-0230-174106B9497B}"/>
                </a:ext>
              </a:extLst>
            </p:cNvPr>
            <p:cNvSpPr txBox="1"/>
            <p:nvPr/>
          </p:nvSpPr>
          <p:spPr>
            <a:xfrm>
              <a:off x="3563348" y="6225429"/>
              <a:ext cx="7044989" cy="923330"/>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Build Logistic Regression, Support Vector Classifier, Random Forest Classifier and Gradient Boosting Classifier with different hyperparameters</a:t>
              </a:r>
            </a:p>
          </p:txBody>
        </p:sp>
      </p:grpSp>
      <p:grpSp>
        <p:nvGrpSpPr>
          <p:cNvPr id="22" name="Group 21">
            <a:extLst>
              <a:ext uri="{FF2B5EF4-FFF2-40B4-BE49-F238E27FC236}">
                <a16:creationId xmlns:a16="http://schemas.microsoft.com/office/drawing/2014/main" id="{EE29807D-BD08-954B-6339-42E286354BA3}"/>
              </a:ext>
            </a:extLst>
          </p:cNvPr>
          <p:cNvGrpSpPr/>
          <p:nvPr/>
        </p:nvGrpSpPr>
        <p:grpSpPr>
          <a:xfrm>
            <a:off x="8524705" y="5679574"/>
            <a:ext cx="7636210" cy="1049975"/>
            <a:chOff x="3200400" y="5636935"/>
            <a:chExt cx="7636210" cy="1049975"/>
          </a:xfrm>
        </p:grpSpPr>
        <p:grpSp>
          <p:nvGrpSpPr>
            <p:cNvPr id="24" name="Group 23">
              <a:extLst>
                <a:ext uri="{FF2B5EF4-FFF2-40B4-BE49-F238E27FC236}">
                  <a16:creationId xmlns:a16="http://schemas.microsoft.com/office/drawing/2014/main" id="{63FD2437-C4D4-8034-7828-859C9E45CAF4}"/>
                </a:ext>
              </a:extLst>
            </p:cNvPr>
            <p:cNvGrpSpPr/>
            <p:nvPr/>
          </p:nvGrpSpPr>
          <p:grpSpPr>
            <a:xfrm>
              <a:off x="3200400" y="5636935"/>
              <a:ext cx="7636210" cy="1049975"/>
              <a:chOff x="6541470" y="2971230"/>
              <a:chExt cx="7636210" cy="1049975"/>
            </a:xfrm>
          </p:grpSpPr>
          <p:sp>
            <p:nvSpPr>
              <p:cNvPr id="28" name="TextBox 17">
                <a:extLst>
                  <a:ext uri="{FF2B5EF4-FFF2-40B4-BE49-F238E27FC236}">
                    <a16:creationId xmlns:a16="http://schemas.microsoft.com/office/drawing/2014/main" id="{0A228A44-5A5A-13CE-FDB8-31B18C2EB30B}"/>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Evaluation</a:t>
                </a:r>
              </a:p>
            </p:txBody>
          </p:sp>
          <p:sp>
            <p:nvSpPr>
              <p:cNvPr id="29" name="Rectangle: Rounded Corners 28">
                <a:extLst>
                  <a:ext uri="{FF2B5EF4-FFF2-40B4-BE49-F238E27FC236}">
                    <a16:creationId xmlns:a16="http://schemas.microsoft.com/office/drawing/2014/main" id="{1B5A4A7A-4742-1115-3C75-553ECFC7CA4E}"/>
                  </a:ext>
                </a:extLst>
              </p:cNvPr>
              <p:cNvSpPr/>
              <p:nvPr/>
            </p:nvSpPr>
            <p:spPr>
              <a:xfrm>
                <a:off x="6541470" y="2971230"/>
                <a:ext cx="7636210" cy="1049975"/>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7" name="TextBox 17">
              <a:extLst>
                <a:ext uri="{FF2B5EF4-FFF2-40B4-BE49-F238E27FC236}">
                  <a16:creationId xmlns:a16="http://schemas.microsoft.com/office/drawing/2014/main" id="{8043218D-0612-8B1F-17B3-9CC878F1ED71}"/>
                </a:ext>
              </a:extLst>
            </p:cNvPr>
            <p:cNvSpPr txBox="1"/>
            <p:nvPr/>
          </p:nvSpPr>
          <p:spPr>
            <a:xfrm>
              <a:off x="3563348" y="6216958"/>
              <a:ext cx="7044989" cy="307777"/>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Utilize different evaluation metrics to achieve objectives </a:t>
              </a:r>
            </a:p>
          </p:txBody>
        </p:sp>
      </p:grpSp>
      <p:grpSp>
        <p:nvGrpSpPr>
          <p:cNvPr id="30" name="Group 29">
            <a:extLst>
              <a:ext uri="{FF2B5EF4-FFF2-40B4-BE49-F238E27FC236}">
                <a16:creationId xmlns:a16="http://schemas.microsoft.com/office/drawing/2014/main" id="{712D4E60-ABFB-4BD2-3F29-7330EA483A0C}"/>
              </a:ext>
            </a:extLst>
          </p:cNvPr>
          <p:cNvGrpSpPr/>
          <p:nvPr/>
        </p:nvGrpSpPr>
        <p:grpSpPr>
          <a:xfrm>
            <a:off x="8524705" y="7219221"/>
            <a:ext cx="7636210" cy="1049975"/>
            <a:chOff x="3200400" y="5636935"/>
            <a:chExt cx="7636210" cy="1049975"/>
          </a:xfrm>
        </p:grpSpPr>
        <p:grpSp>
          <p:nvGrpSpPr>
            <p:cNvPr id="31" name="Group 30">
              <a:extLst>
                <a:ext uri="{FF2B5EF4-FFF2-40B4-BE49-F238E27FC236}">
                  <a16:creationId xmlns:a16="http://schemas.microsoft.com/office/drawing/2014/main" id="{CB5C8A8B-69A8-4CFF-F329-599EB7AB8387}"/>
                </a:ext>
              </a:extLst>
            </p:cNvPr>
            <p:cNvGrpSpPr/>
            <p:nvPr/>
          </p:nvGrpSpPr>
          <p:grpSpPr>
            <a:xfrm>
              <a:off x="3200400" y="5636935"/>
              <a:ext cx="7636210" cy="1049975"/>
              <a:chOff x="6541470" y="2971230"/>
              <a:chExt cx="7636210" cy="1049975"/>
            </a:xfrm>
          </p:grpSpPr>
          <p:sp>
            <p:nvSpPr>
              <p:cNvPr id="33" name="TextBox 17">
                <a:extLst>
                  <a:ext uri="{FF2B5EF4-FFF2-40B4-BE49-F238E27FC236}">
                    <a16:creationId xmlns:a16="http://schemas.microsoft.com/office/drawing/2014/main" id="{3A3C3F37-95A0-D0BB-2048-8A7B67246014}"/>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Deployment</a:t>
                </a:r>
              </a:p>
            </p:txBody>
          </p:sp>
          <p:sp>
            <p:nvSpPr>
              <p:cNvPr id="34" name="Rectangle: Rounded Corners 33">
                <a:extLst>
                  <a:ext uri="{FF2B5EF4-FFF2-40B4-BE49-F238E27FC236}">
                    <a16:creationId xmlns:a16="http://schemas.microsoft.com/office/drawing/2014/main" id="{B64242B8-EACA-C819-880B-942FDC6EB554}"/>
                  </a:ext>
                </a:extLst>
              </p:cNvPr>
              <p:cNvSpPr/>
              <p:nvPr/>
            </p:nvSpPr>
            <p:spPr>
              <a:xfrm>
                <a:off x="6541470" y="2971230"/>
                <a:ext cx="7636210" cy="1049975"/>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32" name="TextBox 17">
              <a:extLst>
                <a:ext uri="{FF2B5EF4-FFF2-40B4-BE49-F238E27FC236}">
                  <a16:creationId xmlns:a16="http://schemas.microsoft.com/office/drawing/2014/main" id="{AF8A12ED-6A59-169D-B01D-72CE47668CA7}"/>
                </a:ext>
              </a:extLst>
            </p:cNvPr>
            <p:cNvSpPr txBox="1"/>
            <p:nvPr/>
          </p:nvSpPr>
          <p:spPr>
            <a:xfrm>
              <a:off x="3563348" y="6216958"/>
              <a:ext cx="7044989" cy="307777"/>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Deploy models, codes and findings in </a:t>
              </a:r>
              <a:r>
                <a:rPr lang="en-US" sz="2000" dirty="0" err="1">
                  <a:latin typeface="Roboto" panose="02000000000000000000" pitchFamily="2" charset="0"/>
                  <a:ea typeface="Roboto" panose="02000000000000000000" pitchFamily="2" charset="0"/>
                </a:rPr>
                <a:t>Streamlit</a:t>
              </a:r>
              <a:endParaRPr lang="en-US" sz="2000" dirty="0">
                <a:latin typeface="Roboto" panose="02000000000000000000" pitchFamily="2" charset="0"/>
                <a:ea typeface="Roboto" panose="02000000000000000000" pitchFamily="2" charset="0"/>
              </a:endParaRPr>
            </a:p>
          </p:txBody>
        </p:sp>
      </p:grpSp>
      <p:grpSp>
        <p:nvGrpSpPr>
          <p:cNvPr id="51" name="Group 50">
            <a:extLst>
              <a:ext uri="{FF2B5EF4-FFF2-40B4-BE49-F238E27FC236}">
                <a16:creationId xmlns:a16="http://schemas.microsoft.com/office/drawing/2014/main" id="{B2D3245F-38F4-0101-F5A6-E0E6BF266286}"/>
              </a:ext>
            </a:extLst>
          </p:cNvPr>
          <p:cNvGrpSpPr/>
          <p:nvPr/>
        </p:nvGrpSpPr>
        <p:grpSpPr>
          <a:xfrm>
            <a:off x="19583400" y="3799289"/>
            <a:ext cx="7636210" cy="1390613"/>
            <a:chOff x="3200400" y="5636935"/>
            <a:chExt cx="7636210" cy="1390613"/>
          </a:xfrm>
        </p:grpSpPr>
        <p:grpSp>
          <p:nvGrpSpPr>
            <p:cNvPr id="52" name="Group 51">
              <a:extLst>
                <a:ext uri="{FF2B5EF4-FFF2-40B4-BE49-F238E27FC236}">
                  <a16:creationId xmlns:a16="http://schemas.microsoft.com/office/drawing/2014/main" id="{BDF01638-9179-F521-FFF0-8F418BF71C99}"/>
                </a:ext>
              </a:extLst>
            </p:cNvPr>
            <p:cNvGrpSpPr/>
            <p:nvPr/>
          </p:nvGrpSpPr>
          <p:grpSpPr>
            <a:xfrm>
              <a:off x="3200400" y="5636935"/>
              <a:ext cx="7636210" cy="1390613"/>
              <a:chOff x="6541470" y="2971230"/>
              <a:chExt cx="7636210" cy="1390613"/>
            </a:xfrm>
          </p:grpSpPr>
          <p:sp>
            <p:nvSpPr>
              <p:cNvPr id="54" name="TextBox 17">
                <a:extLst>
                  <a:ext uri="{FF2B5EF4-FFF2-40B4-BE49-F238E27FC236}">
                    <a16:creationId xmlns:a16="http://schemas.microsoft.com/office/drawing/2014/main" id="{A687B0D8-1AC4-2F5F-C8F9-957AEC7E8A8B}"/>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Business Understanding</a:t>
                </a:r>
              </a:p>
            </p:txBody>
          </p:sp>
          <p:sp>
            <p:nvSpPr>
              <p:cNvPr id="55" name="Rectangle: Rounded Corners 54">
                <a:extLst>
                  <a:ext uri="{FF2B5EF4-FFF2-40B4-BE49-F238E27FC236}">
                    <a16:creationId xmlns:a16="http://schemas.microsoft.com/office/drawing/2014/main" id="{7106EFAD-0D85-9ADA-2DFA-6B5696568630}"/>
                  </a:ext>
                </a:extLst>
              </p:cNvPr>
              <p:cNvSpPr/>
              <p:nvPr/>
            </p:nvSpPr>
            <p:spPr>
              <a:xfrm>
                <a:off x="6541470" y="2971230"/>
                <a:ext cx="7636210" cy="1390613"/>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53" name="TextBox 17">
              <a:extLst>
                <a:ext uri="{FF2B5EF4-FFF2-40B4-BE49-F238E27FC236}">
                  <a16:creationId xmlns:a16="http://schemas.microsoft.com/office/drawing/2014/main" id="{9EECFC8A-99C8-1159-02E3-04E7865AE806}"/>
                </a:ext>
              </a:extLst>
            </p:cNvPr>
            <p:cNvSpPr txBox="1"/>
            <p:nvPr/>
          </p:nvSpPr>
          <p:spPr>
            <a:xfrm>
              <a:off x="3563348" y="6216958"/>
              <a:ext cx="7044989" cy="615553"/>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Conduct comparative analysis of Half Grid Search, Simulated Annealing and Genetic Algorithm with Grid Search</a:t>
              </a:r>
            </a:p>
          </p:txBody>
        </p:sp>
      </p:grpSp>
      <p:grpSp>
        <p:nvGrpSpPr>
          <p:cNvPr id="56" name="Group 55">
            <a:extLst>
              <a:ext uri="{FF2B5EF4-FFF2-40B4-BE49-F238E27FC236}">
                <a16:creationId xmlns:a16="http://schemas.microsoft.com/office/drawing/2014/main" id="{7D48AF77-93AC-D968-CA58-4BC7CB560175}"/>
              </a:ext>
            </a:extLst>
          </p:cNvPr>
          <p:cNvGrpSpPr/>
          <p:nvPr/>
        </p:nvGrpSpPr>
        <p:grpSpPr>
          <a:xfrm>
            <a:off x="19583400" y="5679574"/>
            <a:ext cx="7636210" cy="1049975"/>
            <a:chOff x="3200400" y="5636935"/>
            <a:chExt cx="7636210" cy="1049975"/>
          </a:xfrm>
        </p:grpSpPr>
        <p:grpSp>
          <p:nvGrpSpPr>
            <p:cNvPr id="57" name="Group 56">
              <a:extLst>
                <a:ext uri="{FF2B5EF4-FFF2-40B4-BE49-F238E27FC236}">
                  <a16:creationId xmlns:a16="http://schemas.microsoft.com/office/drawing/2014/main" id="{EF57D654-79D2-9D12-5D47-7D44EF94F24E}"/>
                </a:ext>
              </a:extLst>
            </p:cNvPr>
            <p:cNvGrpSpPr/>
            <p:nvPr/>
          </p:nvGrpSpPr>
          <p:grpSpPr>
            <a:xfrm>
              <a:off x="3200400" y="5636935"/>
              <a:ext cx="7636210" cy="1049975"/>
              <a:chOff x="6541470" y="2971230"/>
              <a:chExt cx="7636210" cy="1049975"/>
            </a:xfrm>
          </p:grpSpPr>
          <p:sp>
            <p:nvSpPr>
              <p:cNvPr id="59" name="TextBox 17">
                <a:extLst>
                  <a:ext uri="{FF2B5EF4-FFF2-40B4-BE49-F238E27FC236}">
                    <a16:creationId xmlns:a16="http://schemas.microsoft.com/office/drawing/2014/main" id="{BE5B706A-42CC-C549-5524-B94CD46FC5E9}"/>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Data Understanding</a:t>
                </a:r>
              </a:p>
            </p:txBody>
          </p:sp>
          <p:sp>
            <p:nvSpPr>
              <p:cNvPr id="60" name="Rectangle: Rounded Corners 59">
                <a:extLst>
                  <a:ext uri="{FF2B5EF4-FFF2-40B4-BE49-F238E27FC236}">
                    <a16:creationId xmlns:a16="http://schemas.microsoft.com/office/drawing/2014/main" id="{03AFA92F-CE10-3696-64B4-69FCB8157E19}"/>
                  </a:ext>
                </a:extLst>
              </p:cNvPr>
              <p:cNvSpPr/>
              <p:nvPr/>
            </p:nvSpPr>
            <p:spPr>
              <a:xfrm>
                <a:off x="6541470" y="2971230"/>
                <a:ext cx="7636210" cy="1049975"/>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58" name="TextBox 17">
              <a:extLst>
                <a:ext uri="{FF2B5EF4-FFF2-40B4-BE49-F238E27FC236}">
                  <a16:creationId xmlns:a16="http://schemas.microsoft.com/office/drawing/2014/main" id="{F70B39E9-CE57-F520-F7D5-2B7AFA994610}"/>
                </a:ext>
              </a:extLst>
            </p:cNvPr>
            <p:cNvSpPr txBox="1"/>
            <p:nvPr/>
          </p:nvSpPr>
          <p:spPr>
            <a:xfrm>
              <a:off x="3563348" y="6216958"/>
              <a:ext cx="7044989" cy="307777"/>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Explore dataset to understand dataset</a:t>
              </a:r>
            </a:p>
          </p:txBody>
        </p:sp>
      </p:grpSp>
      <p:grpSp>
        <p:nvGrpSpPr>
          <p:cNvPr id="61" name="Group 60">
            <a:extLst>
              <a:ext uri="{FF2B5EF4-FFF2-40B4-BE49-F238E27FC236}">
                <a16:creationId xmlns:a16="http://schemas.microsoft.com/office/drawing/2014/main" id="{E1C60F0F-A63E-A844-1C90-264A5FAB6D8B}"/>
              </a:ext>
            </a:extLst>
          </p:cNvPr>
          <p:cNvGrpSpPr/>
          <p:nvPr/>
        </p:nvGrpSpPr>
        <p:grpSpPr>
          <a:xfrm>
            <a:off x="19583400" y="7219221"/>
            <a:ext cx="7636210" cy="1049975"/>
            <a:chOff x="3200400" y="5636935"/>
            <a:chExt cx="7636210" cy="1049975"/>
          </a:xfrm>
        </p:grpSpPr>
        <p:grpSp>
          <p:nvGrpSpPr>
            <p:cNvPr id="62" name="Group 61">
              <a:extLst>
                <a:ext uri="{FF2B5EF4-FFF2-40B4-BE49-F238E27FC236}">
                  <a16:creationId xmlns:a16="http://schemas.microsoft.com/office/drawing/2014/main" id="{E05E0F53-BE65-413A-601E-C86E9799050B}"/>
                </a:ext>
              </a:extLst>
            </p:cNvPr>
            <p:cNvGrpSpPr/>
            <p:nvPr/>
          </p:nvGrpSpPr>
          <p:grpSpPr>
            <a:xfrm>
              <a:off x="3200400" y="5636935"/>
              <a:ext cx="7636210" cy="1049975"/>
              <a:chOff x="6541470" y="2971230"/>
              <a:chExt cx="7636210" cy="1049975"/>
            </a:xfrm>
          </p:grpSpPr>
          <p:sp>
            <p:nvSpPr>
              <p:cNvPr id="64" name="TextBox 17">
                <a:extLst>
                  <a:ext uri="{FF2B5EF4-FFF2-40B4-BE49-F238E27FC236}">
                    <a16:creationId xmlns:a16="http://schemas.microsoft.com/office/drawing/2014/main" id="{9B22DDFB-86DC-2BDF-34C3-A6186A9C48CB}"/>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Data Preparation</a:t>
                </a:r>
              </a:p>
            </p:txBody>
          </p:sp>
          <p:sp>
            <p:nvSpPr>
              <p:cNvPr id="65" name="Rectangle: Rounded Corners 64">
                <a:extLst>
                  <a:ext uri="{FF2B5EF4-FFF2-40B4-BE49-F238E27FC236}">
                    <a16:creationId xmlns:a16="http://schemas.microsoft.com/office/drawing/2014/main" id="{3C2C2B04-52FF-B539-2FFF-C614C2941CC2}"/>
                  </a:ext>
                </a:extLst>
              </p:cNvPr>
              <p:cNvSpPr/>
              <p:nvPr/>
            </p:nvSpPr>
            <p:spPr>
              <a:xfrm>
                <a:off x="6541470" y="2971230"/>
                <a:ext cx="7636210" cy="1049975"/>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63" name="TextBox 17">
              <a:extLst>
                <a:ext uri="{FF2B5EF4-FFF2-40B4-BE49-F238E27FC236}">
                  <a16:creationId xmlns:a16="http://schemas.microsoft.com/office/drawing/2014/main" id="{A7A6A7CE-2CCC-F3B7-89B8-57D3009B6F0E}"/>
                </a:ext>
              </a:extLst>
            </p:cNvPr>
            <p:cNvSpPr txBox="1"/>
            <p:nvPr/>
          </p:nvSpPr>
          <p:spPr>
            <a:xfrm>
              <a:off x="3563348" y="6216958"/>
              <a:ext cx="7044989" cy="307777"/>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Preprocess data for experiment</a:t>
              </a:r>
            </a:p>
          </p:txBody>
        </p:sp>
      </p:grpSp>
      <p:sp>
        <p:nvSpPr>
          <p:cNvPr id="14" name="TextBox 13">
            <a:extLst>
              <a:ext uri="{FF2B5EF4-FFF2-40B4-BE49-F238E27FC236}">
                <a16:creationId xmlns:a16="http://schemas.microsoft.com/office/drawing/2014/main" id="{158D1917-F257-3E30-3860-EC8972A8BB62}"/>
              </a:ext>
            </a:extLst>
          </p:cNvPr>
          <p:cNvSpPr txBox="1"/>
          <p:nvPr/>
        </p:nvSpPr>
        <p:spPr>
          <a:xfrm>
            <a:off x="5448300" y="9529391"/>
            <a:ext cx="7391400"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(Guo et al., 2019)</a:t>
            </a:r>
            <a:endParaRPr lang="en-MY" b="1" i="1" dirty="0"/>
          </a:p>
        </p:txBody>
      </p:sp>
      <p:sp>
        <p:nvSpPr>
          <p:cNvPr id="37" name="Slide Number Placeholder 36">
            <a:extLst>
              <a:ext uri="{FF2B5EF4-FFF2-40B4-BE49-F238E27FC236}">
                <a16:creationId xmlns:a16="http://schemas.microsoft.com/office/drawing/2014/main" id="{0FCFB4CC-79AB-3671-FB34-B0FB0C53931D}"/>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7458261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Tools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pic>
        <p:nvPicPr>
          <p:cNvPr id="2052" name="Picture 4">
            <a:extLst>
              <a:ext uri="{FF2B5EF4-FFF2-40B4-BE49-F238E27FC236}">
                <a16:creationId xmlns:a16="http://schemas.microsoft.com/office/drawing/2014/main" id="{96094344-6513-1AD5-61AA-9E875E4EBC4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35276" y="3262296"/>
            <a:ext cx="1476330" cy="9094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A2A3C29-21F7-4D43-0D32-4748BA45A25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16596" y="3212333"/>
            <a:ext cx="825263" cy="9561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AE5BB94-A905-C173-4653-5FBB5FAC95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43546" y="3176364"/>
            <a:ext cx="909461" cy="90946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treamlit • A faster way to build and share data apps">
            <a:extLst>
              <a:ext uri="{FF2B5EF4-FFF2-40B4-BE49-F238E27FC236}">
                <a16:creationId xmlns:a16="http://schemas.microsoft.com/office/drawing/2014/main" id="{E39A6244-8570-F961-763B-A36B0DFA2F2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97776" y="6375719"/>
            <a:ext cx="1572988" cy="9202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BD82337-55D8-8F56-DBB7-96E412F8960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282016" y="7250300"/>
            <a:ext cx="1805584" cy="8125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7E5BF81-D0D2-2D12-98BB-8C6C1C4BE47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785029" y="6544599"/>
            <a:ext cx="1702371" cy="68833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78816A00-B78B-44D0-6D51-6395E10091B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4723232" y="6510481"/>
            <a:ext cx="1278768" cy="688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CDCD6F1-EFD9-8F60-12E9-5FCEB7C01913}"/>
              </a:ext>
            </a:extLst>
          </p:cNvPr>
          <p:cNvPicPr>
            <a:picLocks noChangeAspect="1"/>
          </p:cNvPicPr>
          <p:nvPr/>
        </p:nvPicPr>
        <p:blipFill>
          <a:blip r:embed="rId19"/>
          <a:stretch>
            <a:fillRect/>
          </a:stretch>
        </p:blipFill>
        <p:spPr>
          <a:xfrm>
            <a:off x="9009056" y="3197676"/>
            <a:ext cx="1548915" cy="871264"/>
          </a:xfrm>
          <a:prstGeom prst="rect">
            <a:avLst/>
          </a:prstGeom>
        </p:spPr>
      </p:pic>
      <p:pic>
        <p:nvPicPr>
          <p:cNvPr id="1026" name="Picture 2" descr="Collection of Excel Logo PNG. | PlusPNG">
            <a:extLst>
              <a:ext uri="{FF2B5EF4-FFF2-40B4-BE49-F238E27FC236}">
                <a16:creationId xmlns:a16="http://schemas.microsoft.com/office/drawing/2014/main" id="{FB57C0AB-99D5-CE31-5FC5-89F48909983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251143" y="3093265"/>
            <a:ext cx="1673633" cy="11157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2CE36457-9AC8-97A6-8E0D-7B4D8251748C}"/>
              </a:ext>
            </a:extLst>
          </p:cNvPr>
          <p:cNvSpPr/>
          <p:nvPr/>
        </p:nvSpPr>
        <p:spPr>
          <a:xfrm>
            <a:off x="1960436" y="6097951"/>
            <a:ext cx="14423979" cy="2245949"/>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TextBox 11">
            <a:extLst>
              <a:ext uri="{FF2B5EF4-FFF2-40B4-BE49-F238E27FC236}">
                <a16:creationId xmlns:a16="http://schemas.microsoft.com/office/drawing/2014/main" id="{57D85E3D-3F02-9B31-5C88-EAFE2CF15545}"/>
              </a:ext>
            </a:extLst>
          </p:cNvPr>
          <p:cNvSpPr txBox="1"/>
          <p:nvPr/>
        </p:nvSpPr>
        <p:spPr>
          <a:xfrm>
            <a:off x="2322399" y="6785293"/>
            <a:ext cx="1861695" cy="871264"/>
          </a:xfrm>
          <a:prstGeom prst="rect">
            <a:avLst/>
          </a:prstGeom>
        </p:spPr>
        <p:txBody>
          <a:bodyPr wrap="square" lIns="0" tIns="0" rIns="0" bIns="0" rtlCol="0" anchor="t">
            <a:spAutoFit/>
          </a:bodyPr>
          <a:lstStyle/>
          <a:p>
            <a:pPr algn="ctr">
              <a:lnSpc>
                <a:spcPct val="150000"/>
              </a:lnSpc>
            </a:pPr>
            <a:r>
              <a:rPr lang="en-US" sz="2000" b="1" dirty="0">
                <a:latin typeface="Montserrat"/>
              </a:rPr>
              <a:t>Python Libraries</a:t>
            </a:r>
          </a:p>
        </p:txBody>
      </p:sp>
      <p:sp>
        <p:nvSpPr>
          <p:cNvPr id="11" name="Rectangle: Rounded Corners 10">
            <a:extLst>
              <a:ext uri="{FF2B5EF4-FFF2-40B4-BE49-F238E27FC236}">
                <a16:creationId xmlns:a16="http://schemas.microsoft.com/office/drawing/2014/main" id="{5A87CBFF-1422-56E9-B531-80302B6C9783}"/>
              </a:ext>
            </a:extLst>
          </p:cNvPr>
          <p:cNvSpPr/>
          <p:nvPr/>
        </p:nvSpPr>
        <p:spPr>
          <a:xfrm>
            <a:off x="1932010" y="2609836"/>
            <a:ext cx="14423979" cy="2245949"/>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TextBox 11">
            <a:extLst>
              <a:ext uri="{FF2B5EF4-FFF2-40B4-BE49-F238E27FC236}">
                <a16:creationId xmlns:a16="http://schemas.microsoft.com/office/drawing/2014/main" id="{3B23F315-B06D-38F7-2818-C851139AE7F3}"/>
              </a:ext>
            </a:extLst>
          </p:cNvPr>
          <p:cNvSpPr txBox="1"/>
          <p:nvPr/>
        </p:nvSpPr>
        <p:spPr>
          <a:xfrm>
            <a:off x="13225905" y="3212333"/>
            <a:ext cx="1861695" cy="871264"/>
          </a:xfrm>
          <a:prstGeom prst="rect">
            <a:avLst/>
          </a:prstGeom>
        </p:spPr>
        <p:txBody>
          <a:bodyPr wrap="square" lIns="0" tIns="0" rIns="0" bIns="0" rtlCol="0" anchor="t">
            <a:spAutoFit/>
          </a:bodyPr>
          <a:lstStyle/>
          <a:p>
            <a:pPr algn="ctr">
              <a:lnSpc>
                <a:spcPct val="150000"/>
              </a:lnSpc>
            </a:pPr>
            <a:r>
              <a:rPr lang="en-US" sz="2000" b="1" dirty="0">
                <a:latin typeface="Montserrat"/>
              </a:rPr>
              <a:t>Software &amp; Platform</a:t>
            </a:r>
          </a:p>
        </p:txBody>
      </p:sp>
      <p:pic>
        <p:nvPicPr>
          <p:cNvPr id="1028" name="Picture 4" descr="Matplotlib Logo PNG Vector (SVG) Free Download">
            <a:extLst>
              <a:ext uri="{FF2B5EF4-FFF2-40B4-BE49-F238E27FC236}">
                <a16:creationId xmlns:a16="http://schemas.microsoft.com/office/drawing/2014/main" id="{07AC254F-CA16-6CA2-7C33-14EC931121C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73260" y="7512783"/>
            <a:ext cx="1437740" cy="2875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aborn Tutorial">
            <a:extLst>
              <a:ext uri="{FF2B5EF4-FFF2-40B4-BE49-F238E27FC236}">
                <a16:creationId xmlns:a16="http://schemas.microsoft.com/office/drawing/2014/main" id="{68A75EAA-E733-6CEB-D52D-A963AE11384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282806" y="6407953"/>
            <a:ext cx="1080394" cy="10803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oblib: running Python functions as pipeline jobs — joblib 1.3.1 ...">
            <a:extLst>
              <a:ext uri="{FF2B5EF4-FFF2-40B4-BE49-F238E27FC236}">
                <a16:creationId xmlns:a16="http://schemas.microsoft.com/office/drawing/2014/main" id="{4FB3808F-0F33-25D4-9EF1-64888B5E149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928391" y="7009468"/>
            <a:ext cx="964347" cy="8870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qdm Alternatives - Python Terminal Rendering | LibHunt">
            <a:extLst>
              <a:ext uri="{FF2B5EF4-FFF2-40B4-BE49-F238E27FC236}">
                <a16:creationId xmlns:a16="http://schemas.microsoft.com/office/drawing/2014/main" id="{BED890A0-5A7E-C606-C235-8DE470018AD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15918" y="6396328"/>
            <a:ext cx="785082" cy="7850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eospatial Computing Platform">
            <a:extLst>
              <a:ext uri="{FF2B5EF4-FFF2-40B4-BE49-F238E27FC236}">
                <a16:creationId xmlns:a16="http://schemas.microsoft.com/office/drawing/2014/main" id="{6EEFA117-B7F7-F062-BC32-302977F98FD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035238" y="6939938"/>
            <a:ext cx="1184962" cy="11849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 Free social media icons">
            <a:extLst>
              <a:ext uri="{FF2B5EF4-FFF2-40B4-BE49-F238E27FC236}">
                <a16:creationId xmlns:a16="http://schemas.microsoft.com/office/drawing/2014/main" id="{C006E8DC-28D5-A2D2-1E40-68F0C27DBD9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378957" y="3163253"/>
            <a:ext cx="909461" cy="909461"/>
          </a:xfrm>
          <a:prstGeom prst="rect">
            <a:avLst/>
          </a:prstGeom>
          <a:noFill/>
          <a:extLst>
            <a:ext uri="{909E8E84-426E-40DD-AFC4-6F175D3DCCD1}">
              <a14:hiddenFill xmlns:a14="http://schemas.microsoft.com/office/drawing/2010/main">
                <a:solidFill>
                  <a:srgbClr val="FFFFFF"/>
                </a:solidFill>
              </a14:hiddenFill>
            </a:ext>
          </a:extLst>
        </p:spPr>
      </p:pic>
      <p:sp>
        <p:nvSpPr>
          <p:cNvPr id="24" name="Slide Number Placeholder 23">
            <a:extLst>
              <a:ext uri="{FF2B5EF4-FFF2-40B4-BE49-F238E27FC236}">
                <a16:creationId xmlns:a16="http://schemas.microsoft.com/office/drawing/2014/main" id="{2BAC4C95-C528-BBF1-4D0A-89677F585457}"/>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42459882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6" name="Group 15">
            <a:extLst>
              <a:ext uri="{FF2B5EF4-FFF2-40B4-BE49-F238E27FC236}">
                <a16:creationId xmlns:a16="http://schemas.microsoft.com/office/drawing/2014/main" id="{F08174B0-57DD-A44D-F1AD-FE193510D72B}"/>
              </a:ext>
            </a:extLst>
          </p:cNvPr>
          <p:cNvGrpSpPr/>
          <p:nvPr/>
        </p:nvGrpSpPr>
        <p:grpSpPr>
          <a:xfrm>
            <a:off x="1066800" y="1028700"/>
            <a:ext cx="16154400" cy="8189677"/>
            <a:chOff x="0" y="0"/>
            <a:chExt cx="2638554" cy="1630376"/>
          </a:xfrm>
        </p:grpSpPr>
        <p:sp>
          <p:nvSpPr>
            <p:cNvPr id="24" name="Freeform 9">
              <a:extLst>
                <a:ext uri="{FF2B5EF4-FFF2-40B4-BE49-F238E27FC236}">
                  <a16:creationId xmlns:a16="http://schemas.microsoft.com/office/drawing/2014/main" id="{FBE77743-DC35-1942-C5CB-EB68931B3BB0}"/>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26" name="TextBox 10">
              <a:extLst>
                <a:ext uri="{FF2B5EF4-FFF2-40B4-BE49-F238E27FC236}">
                  <a16:creationId xmlns:a16="http://schemas.microsoft.com/office/drawing/2014/main" id="{9883AE8D-ED00-8ABF-5F6B-83744B0E331B}"/>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7826699" y="3733867"/>
              <a:ext cx="2845651"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Understanding</a:t>
              </a:r>
            </a:p>
          </p:txBody>
        </p:sp>
      </p:grpSp>
      <p:pic>
        <p:nvPicPr>
          <p:cNvPr id="8" name="Picture 7">
            <a:extLst>
              <a:ext uri="{FF2B5EF4-FFF2-40B4-BE49-F238E27FC236}">
                <a16:creationId xmlns:a16="http://schemas.microsoft.com/office/drawing/2014/main" id="{D56121B6-FAC4-C11C-4F37-B206E5631606}"/>
              </a:ext>
            </a:extLst>
          </p:cNvPr>
          <p:cNvPicPr>
            <a:picLocks noChangeAspect="1"/>
          </p:cNvPicPr>
          <p:nvPr/>
        </p:nvPicPr>
        <p:blipFill>
          <a:blip r:embed="rId12"/>
          <a:stretch>
            <a:fillRect/>
          </a:stretch>
        </p:blipFill>
        <p:spPr>
          <a:xfrm>
            <a:off x="4489328" y="3059747"/>
            <a:ext cx="9865455" cy="1466595"/>
          </a:xfrm>
          <a:prstGeom prst="rect">
            <a:avLst/>
          </a:prstGeom>
          <a:ln>
            <a:solidFill>
              <a:srgbClr val="232329"/>
            </a:solidFill>
          </a:ln>
        </p:spPr>
      </p:pic>
      <p:pic>
        <p:nvPicPr>
          <p:cNvPr id="44" name="Picture 43">
            <a:extLst>
              <a:ext uri="{FF2B5EF4-FFF2-40B4-BE49-F238E27FC236}">
                <a16:creationId xmlns:a16="http://schemas.microsoft.com/office/drawing/2014/main" id="{1C939729-8AEF-366D-CE48-0F4E84B650CE}"/>
              </a:ext>
            </a:extLst>
          </p:cNvPr>
          <p:cNvPicPr>
            <a:picLocks noChangeAspect="1"/>
          </p:cNvPicPr>
          <p:nvPr/>
        </p:nvPicPr>
        <p:blipFill>
          <a:blip r:embed="rId13"/>
          <a:stretch>
            <a:fillRect/>
          </a:stretch>
        </p:blipFill>
        <p:spPr>
          <a:xfrm>
            <a:off x="1960436" y="5123538"/>
            <a:ext cx="8053698" cy="1851613"/>
          </a:xfrm>
          <a:prstGeom prst="rect">
            <a:avLst/>
          </a:prstGeom>
        </p:spPr>
      </p:pic>
      <p:pic>
        <p:nvPicPr>
          <p:cNvPr id="46" name="Picture 45">
            <a:extLst>
              <a:ext uri="{FF2B5EF4-FFF2-40B4-BE49-F238E27FC236}">
                <a16:creationId xmlns:a16="http://schemas.microsoft.com/office/drawing/2014/main" id="{ECB13F38-8243-D0D2-8575-FBA2E32D0FE0}"/>
              </a:ext>
            </a:extLst>
          </p:cNvPr>
          <p:cNvPicPr>
            <a:picLocks noChangeAspect="1"/>
          </p:cNvPicPr>
          <p:nvPr/>
        </p:nvPicPr>
        <p:blipFill rotWithShape="1">
          <a:blip r:embed="rId14"/>
          <a:srcRect r="27922"/>
          <a:stretch/>
        </p:blipFill>
        <p:spPr>
          <a:xfrm>
            <a:off x="9992705" y="5123538"/>
            <a:ext cx="5704495" cy="1851613"/>
          </a:xfrm>
          <a:prstGeom prst="rect">
            <a:avLst/>
          </a:prstGeom>
        </p:spPr>
      </p:pic>
      <p:pic>
        <p:nvPicPr>
          <p:cNvPr id="48" name="Picture 47">
            <a:extLst>
              <a:ext uri="{FF2B5EF4-FFF2-40B4-BE49-F238E27FC236}">
                <a16:creationId xmlns:a16="http://schemas.microsoft.com/office/drawing/2014/main" id="{E62CE4DB-B352-6E28-BC9C-A4C345D251A1}"/>
              </a:ext>
            </a:extLst>
          </p:cNvPr>
          <p:cNvPicPr>
            <a:picLocks noChangeAspect="1"/>
          </p:cNvPicPr>
          <p:nvPr/>
        </p:nvPicPr>
        <p:blipFill>
          <a:blip r:embed="rId15"/>
          <a:stretch>
            <a:fillRect/>
          </a:stretch>
        </p:blipFill>
        <p:spPr>
          <a:xfrm>
            <a:off x="5983962" y="6967832"/>
            <a:ext cx="6263237" cy="1853323"/>
          </a:xfrm>
          <a:prstGeom prst="rect">
            <a:avLst/>
          </a:prstGeom>
        </p:spPr>
      </p:pic>
      <p:sp>
        <p:nvSpPr>
          <p:cNvPr id="3" name="TextBox 2">
            <a:extLst>
              <a:ext uri="{FF2B5EF4-FFF2-40B4-BE49-F238E27FC236}">
                <a16:creationId xmlns:a16="http://schemas.microsoft.com/office/drawing/2014/main" id="{F06A398B-B3A5-449E-285C-0226AF837045}"/>
              </a:ext>
            </a:extLst>
          </p:cNvPr>
          <p:cNvSpPr txBox="1"/>
          <p:nvPr/>
        </p:nvSpPr>
        <p:spPr>
          <a:xfrm>
            <a:off x="5448300" y="9529391"/>
            <a:ext cx="7391400"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(Goyal, 2020)</a:t>
            </a:r>
            <a:endParaRPr lang="en-MY" b="1" i="1" dirty="0"/>
          </a:p>
        </p:txBody>
      </p:sp>
      <p:sp>
        <p:nvSpPr>
          <p:cNvPr id="22" name="Slide Number Placeholder 21">
            <a:extLst>
              <a:ext uri="{FF2B5EF4-FFF2-40B4-BE49-F238E27FC236}">
                <a16:creationId xmlns:a16="http://schemas.microsoft.com/office/drawing/2014/main" id="{7044A9F7-7AD1-8B9D-BA92-8BA80C17C9B9}"/>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6212398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7826699" y="3733867"/>
              <a:ext cx="2845651"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Understanding</a:t>
              </a:r>
            </a:p>
          </p:txBody>
        </p:sp>
      </p:grpSp>
      <p:pic>
        <p:nvPicPr>
          <p:cNvPr id="8" name="Picture 7">
            <a:extLst>
              <a:ext uri="{FF2B5EF4-FFF2-40B4-BE49-F238E27FC236}">
                <a16:creationId xmlns:a16="http://schemas.microsoft.com/office/drawing/2014/main" id="{D56121B6-FAC4-C11C-4F37-B206E5631606}"/>
              </a:ext>
            </a:extLst>
          </p:cNvPr>
          <p:cNvPicPr>
            <a:picLocks noChangeAspect="1"/>
          </p:cNvPicPr>
          <p:nvPr/>
        </p:nvPicPr>
        <p:blipFill>
          <a:blip r:embed="rId12"/>
          <a:stretch>
            <a:fillRect/>
          </a:stretch>
        </p:blipFill>
        <p:spPr>
          <a:xfrm>
            <a:off x="4489328" y="3059747"/>
            <a:ext cx="9865455" cy="1466595"/>
          </a:xfrm>
          <a:prstGeom prst="rect">
            <a:avLst/>
          </a:prstGeom>
          <a:ln>
            <a:solidFill>
              <a:srgbClr val="232329"/>
            </a:solidFill>
          </a:ln>
        </p:spPr>
      </p:pic>
      <p:grpSp>
        <p:nvGrpSpPr>
          <p:cNvPr id="3" name="Group 2">
            <a:extLst>
              <a:ext uri="{FF2B5EF4-FFF2-40B4-BE49-F238E27FC236}">
                <a16:creationId xmlns:a16="http://schemas.microsoft.com/office/drawing/2014/main" id="{CB4DB221-BA42-327C-D5C7-371FF24EB0E8}"/>
              </a:ext>
            </a:extLst>
          </p:cNvPr>
          <p:cNvGrpSpPr/>
          <p:nvPr/>
        </p:nvGrpSpPr>
        <p:grpSpPr>
          <a:xfrm>
            <a:off x="2393113" y="5689707"/>
            <a:ext cx="3844705" cy="1390613"/>
            <a:chOff x="3200400" y="5636935"/>
            <a:chExt cx="3844705" cy="1390613"/>
          </a:xfrm>
        </p:grpSpPr>
        <p:grpSp>
          <p:nvGrpSpPr>
            <p:cNvPr id="7" name="Group 6">
              <a:extLst>
                <a:ext uri="{FF2B5EF4-FFF2-40B4-BE49-F238E27FC236}">
                  <a16:creationId xmlns:a16="http://schemas.microsoft.com/office/drawing/2014/main" id="{B76FB0FB-A633-F962-33D0-FFF8E7D29560}"/>
                </a:ext>
              </a:extLst>
            </p:cNvPr>
            <p:cNvGrpSpPr/>
            <p:nvPr/>
          </p:nvGrpSpPr>
          <p:grpSpPr>
            <a:xfrm>
              <a:off x="3200400" y="5636935"/>
              <a:ext cx="3844705" cy="1390613"/>
              <a:chOff x="6541470" y="2971230"/>
              <a:chExt cx="3844705" cy="1390613"/>
            </a:xfrm>
          </p:grpSpPr>
          <p:sp>
            <p:nvSpPr>
              <p:cNvPr id="16" name="TextBox 17">
                <a:extLst>
                  <a:ext uri="{FF2B5EF4-FFF2-40B4-BE49-F238E27FC236}">
                    <a16:creationId xmlns:a16="http://schemas.microsoft.com/office/drawing/2014/main" id="{253EABBA-2009-7ACD-EE16-AECE8A7EB5D4}"/>
                  </a:ext>
                </a:extLst>
              </p:cNvPr>
              <p:cNvSpPr txBox="1"/>
              <p:nvPr/>
            </p:nvSpPr>
            <p:spPr>
              <a:xfrm>
                <a:off x="6734800" y="3273909"/>
                <a:ext cx="3458044" cy="307777"/>
              </a:xfrm>
              <a:prstGeom prst="rect">
                <a:avLst/>
              </a:prstGeom>
            </p:spPr>
            <p:txBody>
              <a:bodyPr wrap="square" lIns="0" tIns="0" rIns="0" bIns="0" rtlCol="0" anchor="t">
                <a:spAutoFit/>
              </a:bodyPr>
              <a:lstStyle/>
              <a:p>
                <a:pPr algn="ctr"/>
                <a:r>
                  <a:rPr lang="en-US" sz="2000" b="1" dirty="0">
                    <a:latin typeface="Roboto" panose="02000000000000000000" pitchFamily="2" charset="0"/>
                    <a:ea typeface="Roboto" panose="02000000000000000000" pitchFamily="2" charset="0"/>
                  </a:rPr>
                  <a:t>Number of Records</a:t>
                </a:r>
              </a:p>
            </p:txBody>
          </p:sp>
          <p:sp>
            <p:nvSpPr>
              <p:cNvPr id="22" name="Rectangle: Rounded Corners 21">
                <a:extLst>
                  <a:ext uri="{FF2B5EF4-FFF2-40B4-BE49-F238E27FC236}">
                    <a16:creationId xmlns:a16="http://schemas.microsoft.com/office/drawing/2014/main" id="{D1082BCC-4561-862E-743C-A3D0B8CF2B49}"/>
                  </a:ext>
                </a:extLst>
              </p:cNvPr>
              <p:cNvSpPr/>
              <p:nvPr/>
            </p:nvSpPr>
            <p:spPr>
              <a:xfrm>
                <a:off x="6541470" y="2971230"/>
                <a:ext cx="3844705" cy="1390613"/>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13" name="TextBox 17">
              <a:extLst>
                <a:ext uri="{FF2B5EF4-FFF2-40B4-BE49-F238E27FC236}">
                  <a16:creationId xmlns:a16="http://schemas.microsoft.com/office/drawing/2014/main" id="{644E8D1D-1A0F-605C-62D1-E1629AA7F86A}"/>
                </a:ext>
              </a:extLst>
            </p:cNvPr>
            <p:cNvSpPr txBox="1"/>
            <p:nvPr/>
          </p:nvSpPr>
          <p:spPr>
            <a:xfrm>
              <a:off x="3771045" y="6438774"/>
              <a:ext cx="2592510" cy="307777"/>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10,127</a:t>
              </a:r>
            </a:p>
          </p:txBody>
        </p:sp>
      </p:grpSp>
      <p:grpSp>
        <p:nvGrpSpPr>
          <p:cNvPr id="30" name="Group 29">
            <a:extLst>
              <a:ext uri="{FF2B5EF4-FFF2-40B4-BE49-F238E27FC236}">
                <a16:creationId xmlns:a16="http://schemas.microsoft.com/office/drawing/2014/main" id="{6061943F-57FC-0668-AA98-3786D24AB98F}"/>
              </a:ext>
            </a:extLst>
          </p:cNvPr>
          <p:cNvGrpSpPr/>
          <p:nvPr/>
        </p:nvGrpSpPr>
        <p:grpSpPr>
          <a:xfrm>
            <a:off x="7281720" y="5689707"/>
            <a:ext cx="3844705" cy="1390613"/>
            <a:chOff x="3200400" y="5636935"/>
            <a:chExt cx="3844705" cy="1390613"/>
          </a:xfrm>
        </p:grpSpPr>
        <p:grpSp>
          <p:nvGrpSpPr>
            <p:cNvPr id="31" name="Group 30">
              <a:extLst>
                <a:ext uri="{FF2B5EF4-FFF2-40B4-BE49-F238E27FC236}">
                  <a16:creationId xmlns:a16="http://schemas.microsoft.com/office/drawing/2014/main" id="{756CFDFB-8431-FE76-15C9-152F4924A532}"/>
                </a:ext>
              </a:extLst>
            </p:cNvPr>
            <p:cNvGrpSpPr/>
            <p:nvPr/>
          </p:nvGrpSpPr>
          <p:grpSpPr>
            <a:xfrm>
              <a:off x="3200400" y="5636935"/>
              <a:ext cx="3844705" cy="1390613"/>
              <a:chOff x="6541470" y="2971230"/>
              <a:chExt cx="3844705" cy="1390613"/>
            </a:xfrm>
          </p:grpSpPr>
          <p:sp>
            <p:nvSpPr>
              <p:cNvPr id="33" name="TextBox 17">
                <a:extLst>
                  <a:ext uri="{FF2B5EF4-FFF2-40B4-BE49-F238E27FC236}">
                    <a16:creationId xmlns:a16="http://schemas.microsoft.com/office/drawing/2014/main" id="{386FEB71-22F7-FA57-0EC4-B74682273AC7}"/>
                  </a:ext>
                </a:extLst>
              </p:cNvPr>
              <p:cNvSpPr txBox="1"/>
              <p:nvPr/>
            </p:nvSpPr>
            <p:spPr>
              <a:xfrm>
                <a:off x="6734800" y="3273909"/>
                <a:ext cx="3458044" cy="307777"/>
              </a:xfrm>
              <a:prstGeom prst="rect">
                <a:avLst/>
              </a:prstGeom>
            </p:spPr>
            <p:txBody>
              <a:bodyPr wrap="square" lIns="0" tIns="0" rIns="0" bIns="0" rtlCol="0" anchor="t">
                <a:spAutoFit/>
              </a:bodyPr>
              <a:lstStyle/>
              <a:p>
                <a:pPr algn="ctr"/>
                <a:r>
                  <a:rPr lang="en-US" sz="2000" b="1" dirty="0">
                    <a:latin typeface="Roboto" panose="02000000000000000000" pitchFamily="2" charset="0"/>
                    <a:ea typeface="Roboto" panose="02000000000000000000" pitchFamily="2" charset="0"/>
                  </a:rPr>
                  <a:t>Number of Features</a:t>
                </a:r>
              </a:p>
            </p:txBody>
          </p:sp>
          <p:sp>
            <p:nvSpPr>
              <p:cNvPr id="34" name="Rectangle: Rounded Corners 33">
                <a:extLst>
                  <a:ext uri="{FF2B5EF4-FFF2-40B4-BE49-F238E27FC236}">
                    <a16:creationId xmlns:a16="http://schemas.microsoft.com/office/drawing/2014/main" id="{C5D43FA8-14AE-3363-FA04-F871A0DE7374}"/>
                  </a:ext>
                </a:extLst>
              </p:cNvPr>
              <p:cNvSpPr/>
              <p:nvPr/>
            </p:nvSpPr>
            <p:spPr>
              <a:xfrm>
                <a:off x="6541470" y="2971230"/>
                <a:ext cx="3844705" cy="1390613"/>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32" name="TextBox 17">
              <a:extLst>
                <a:ext uri="{FF2B5EF4-FFF2-40B4-BE49-F238E27FC236}">
                  <a16:creationId xmlns:a16="http://schemas.microsoft.com/office/drawing/2014/main" id="{E3CB3BAB-76E9-DF4D-19F5-9212CAA95EC4}"/>
                </a:ext>
              </a:extLst>
            </p:cNvPr>
            <p:cNvSpPr txBox="1"/>
            <p:nvPr/>
          </p:nvSpPr>
          <p:spPr>
            <a:xfrm>
              <a:off x="3771045" y="6438774"/>
              <a:ext cx="2592510" cy="307777"/>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21</a:t>
              </a:r>
            </a:p>
          </p:txBody>
        </p:sp>
      </p:grpSp>
      <p:grpSp>
        <p:nvGrpSpPr>
          <p:cNvPr id="35" name="Group 34">
            <a:extLst>
              <a:ext uri="{FF2B5EF4-FFF2-40B4-BE49-F238E27FC236}">
                <a16:creationId xmlns:a16="http://schemas.microsoft.com/office/drawing/2014/main" id="{6387ECCF-7B07-9808-0E06-4B5FD559B471}"/>
              </a:ext>
            </a:extLst>
          </p:cNvPr>
          <p:cNvGrpSpPr/>
          <p:nvPr/>
        </p:nvGrpSpPr>
        <p:grpSpPr>
          <a:xfrm>
            <a:off x="12170327" y="5689707"/>
            <a:ext cx="3844705" cy="1390613"/>
            <a:chOff x="3200400" y="5636935"/>
            <a:chExt cx="3844705" cy="1390613"/>
          </a:xfrm>
        </p:grpSpPr>
        <p:grpSp>
          <p:nvGrpSpPr>
            <p:cNvPr id="36" name="Group 35">
              <a:extLst>
                <a:ext uri="{FF2B5EF4-FFF2-40B4-BE49-F238E27FC236}">
                  <a16:creationId xmlns:a16="http://schemas.microsoft.com/office/drawing/2014/main" id="{C4A01CDD-F1B4-8375-A300-EFB96C1E483F}"/>
                </a:ext>
              </a:extLst>
            </p:cNvPr>
            <p:cNvGrpSpPr/>
            <p:nvPr/>
          </p:nvGrpSpPr>
          <p:grpSpPr>
            <a:xfrm>
              <a:off x="3200400" y="5636935"/>
              <a:ext cx="3844705" cy="1390613"/>
              <a:chOff x="6541470" y="2971230"/>
              <a:chExt cx="3844705" cy="1390613"/>
            </a:xfrm>
          </p:grpSpPr>
          <p:sp>
            <p:nvSpPr>
              <p:cNvPr id="38" name="TextBox 17">
                <a:extLst>
                  <a:ext uri="{FF2B5EF4-FFF2-40B4-BE49-F238E27FC236}">
                    <a16:creationId xmlns:a16="http://schemas.microsoft.com/office/drawing/2014/main" id="{A6095384-5E15-204C-9470-6BB3FC8FA52C}"/>
                  </a:ext>
                </a:extLst>
              </p:cNvPr>
              <p:cNvSpPr txBox="1"/>
              <p:nvPr/>
            </p:nvSpPr>
            <p:spPr>
              <a:xfrm>
                <a:off x="6734800" y="3171830"/>
                <a:ext cx="3458044" cy="307777"/>
              </a:xfrm>
              <a:prstGeom prst="rect">
                <a:avLst/>
              </a:prstGeom>
            </p:spPr>
            <p:txBody>
              <a:bodyPr wrap="square" lIns="0" tIns="0" rIns="0" bIns="0" rtlCol="0" anchor="t">
                <a:spAutoFit/>
              </a:bodyPr>
              <a:lstStyle/>
              <a:p>
                <a:pPr algn="ctr"/>
                <a:r>
                  <a:rPr lang="en-US" sz="2000" b="1" dirty="0">
                    <a:latin typeface="Roboto" panose="02000000000000000000" pitchFamily="2" charset="0"/>
                    <a:ea typeface="Roboto" panose="02000000000000000000" pitchFamily="2" charset="0"/>
                  </a:rPr>
                  <a:t>Binary Classification</a:t>
                </a:r>
              </a:p>
            </p:txBody>
          </p:sp>
          <p:sp>
            <p:nvSpPr>
              <p:cNvPr id="39" name="Rectangle: Rounded Corners 38">
                <a:extLst>
                  <a:ext uri="{FF2B5EF4-FFF2-40B4-BE49-F238E27FC236}">
                    <a16:creationId xmlns:a16="http://schemas.microsoft.com/office/drawing/2014/main" id="{3FB5AD63-FF79-F4A8-A0B8-EEF327CC75EE}"/>
                  </a:ext>
                </a:extLst>
              </p:cNvPr>
              <p:cNvSpPr/>
              <p:nvPr/>
            </p:nvSpPr>
            <p:spPr>
              <a:xfrm>
                <a:off x="6541470" y="2971230"/>
                <a:ext cx="3844705" cy="1390613"/>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37" name="TextBox 17">
              <a:extLst>
                <a:ext uri="{FF2B5EF4-FFF2-40B4-BE49-F238E27FC236}">
                  <a16:creationId xmlns:a16="http://schemas.microsoft.com/office/drawing/2014/main" id="{07425C9A-8DC8-C606-CE71-B382B6F730BD}"/>
                </a:ext>
              </a:extLst>
            </p:cNvPr>
            <p:cNvSpPr txBox="1"/>
            <p:nvPr/>
          </p:nvSpPr>
          <p:spPr>
            <a:xfrm>
              <a:off x="3771045" y="6268499"/>
              <a:ext cx="2592510" cy="615553"/>
            </a:xfrm>
            <a:prstGeom prst="rect">
              <a:avLst/>
            </a:prstGeom>
          </p:spPr>
          <p:txBody>
            <a:bodyPr wrap="square" lIns="0" tIns="0" rIns="0" bIns="0" rtlCol="0" anchor="t">
              <a:spAutoFit/>
            </a:bodyPr>
            <a:lstStyle/>
            <a:p>
              <a:pPr algn="ctr"/>
              <a:r>
                <a:rPr lang="en-US" sz="2000" b="1" dirty="0" err="1">
                  <a:latin typeface="Roboto" panose="02000000000000000000" pitchFamily="2" charset="0"/>
                  <a:ea typeface="Roboto" panose="02000000000000000000" pitchFamily="2" charset="0"/>
                </a:rPr>
                <a:t>Attrition_Flag</a:t>
              </a:r>
              <a:r>
                <a:rPr lang="en-US" sz="2000" b="1" dirty="0">
                  <a:latin typeface="Roboto" panose="02000000000000000000" pitchFamily="2" charset="0"/>
                  <a:ea typeface="Roboto" panose="02000000000000000000" pitchFamily="2" charset="0"/>
                </a:rPr>
                <a:t> </a:t>
              </a:r>
            </a:p>
            <a:p>
              <a:pPr algn="ctr"/>
              <a:r>
                <a:rPr lang="en-US" sz="2000" dirty="0">
                  <a:latin typeface="Roboto" panose="02000000000000000000" pitchFamily="2" charset="0"/>
                  <a:ea typeface="Roboto" panose="02000000000000000000" pitchFamily="2" charset="0"/>
                </a:rPr>
                <a:t>Existing / </a:t>
              </a:r>
              <a:r>
                <a:rPr lang="en-US" sz="2000" dirty="0" err="1">
                  <a:latin typeface="Roboto" panose="02000000000000000000" pitchFamily="2" charset="0"/>
                  <a:ea typeface="Roboto" panose="02000000000000000000" pitchFamily="2" charset="0"/>
                </a:rPr>
                <a:t>Attrited</a:t>
              </a:r>
              <a:endParaRPr lang="en-US" sz="2000" dirty="0">
                <a:latin typeface="Roboto" panose="02000000000000000000" pitchFamily="2" charset="0"/>
                <a:ea typeface="Roboto" panose="02000000000000000000" pitchFamily="2" charset="0"/>
              </a:endParaRPr>
            </a:p>
          </p:txBody>
        </p:sp>
      </p:grpSp>
      <p:sp>
        <p:nvSpPr>
          <p:cNvPr id="24" name="TextBox 23">
            <a:extLst>
              <a:ext uri="{FF2B5EF4-FFF2-40B4-BE49-F238E27FC236}">
                <a16:creationId xmlns:a16="http://schemas.microsoft.com/office/drawing/2014/main" id="{7B14B807-A4FA-C965-11A6-E0CF7ACF73C0}"/>
              </a:ext>
            </a:extLst>
          </p:cNvPr>
          <p:cNvSpPr txBox="1"/>
          <p:nvPr/>
        </p:nvSpPr>
        <p:spPr>
          <a:xfrm>
            <a:off x="5448300" y="9529391"/>
            <a:ext cx="7391400"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(Goyal, 2020)</a:t>
            </a:r>
            <a:endParaRPr lang="en-MY" b="1" i="1" dirty="0"/>
          </a:p>
        </p:txBody>
      </p:sp>
      <p:sp>
        <p:nvSpPr>
          <p:cNvPr id="29" name="Slide Number Placeholder 28">
            <a:extLst>
              <a:ext uri="{FF2B5EF4-FFF2-40B4-BE49-F238E27FC236}">
                <a16:creationId xmlns:a16="http://schemas.microsoft.com/office/drawing/2014/main" id="{F4CAA832-F5A4-332F-B2CD-A5BD80D803BA}"/>
              </a:ext>
            </a:extLst>
          </p:cNvPr>
          <p:cNvSpPr>
            <a:spLocks noGrp="1"/>
          </p:cNvSpPr>
          <p:nvPr>
            <p:ph type="sldNum" sz="quarter" idx="12"/>
          </p:nvPr>
        </p:nvSpPr>
        <p:spPr/>
        <p:txBody>
          <a:bodyPr/>
          <a:lstStyle/>
          <a:p>
            <a:fld id="{B6F15528-21DE-4FAA-801E-634DDDAF4B2B}" type="slidenum">
              <a:rPr lang="en-US" smtClean="0"/>
              <a:pPr/>
              <a:t>13</a:t>
            </a:fld>
            <a:endParaRPr lang="en-US"/>
          </a:p>
        </p:txBody>
      </p:sp>
      <p:grpSp>
        <p:nvGrpSpPr>
          <p:cNvPr id="40" name="Group 39">
            <a:extLst>
              <a:ext uri="{FF2B5EF4-FFF2-40B4-BE49-F238E27FC236}">
                <a16:creationId xmlns:a16="http://schemas.microsoft.com/office/drawing/2014/main" id="{68E0E3AB-4871-13F8-5EA3-B68A8A6883DC}"/>
              </a:ext>
            </a:extLst>
          </p:cNvPr>
          <p:cNvGrpSpPr/>
          <p:nvPr/>
        </p:nvGrpSpPr>
        <p:grpSpPr>
          <a:xfrm>
            <a:off x="2348364" y="7829379"/>
            <a:ext cx="3844705" cy="724277"/>
            <a:chOff x="3200400" y="6303271"/>
            <a:chExt cx="3844705" cy="724277"/>
          </a:xfrm>
        </p:grpSpPr>
        <p:sp>
          <p:nvSpPr>
            <p:cNvPr id="44" name="Rectangle: Rounded Corners 43">
              <a:extLst>
                <a:ext uri="{FF2B5EF4-FFF2-40B4-BE49-F238E27FC236}">
                  <a16:creationId xmlns:a16="http://schemas.microsoft.com/office/drawing/2014/main" id="{BC43B4B7-2C96-2A99-35D3-FA2721DC846A}"/>
                </a:ext>
              </a:extLst>
            </p:cNvPr>
            <p:cNvSpPr/>
            <p:nvPr/>
          </p:nvSpPr>
          <p:spPr>
            <a:xfrm>
              <a:off x="3200400" y="6303271"/>
              <a:ext cx="3844705" cy="724277"/>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2" name="TextBox 17">
              <a:extLst>
                <a:ext uri="{FF2B5EF4-FFF2-40B4-BE49-F238E27FC236}">
                  <a16:creationId xmlns:a16="http://schemas.microsoft.com/office/drawing/2014/main" id="{41E94450-FBBF-0017-4DDC-B9D6C4A19C1E}"/>
                </a:ext>
              </a:extLst>
            </p:cNvPr>
            <p:cNvSpPr txBox="1"/>
            <p:nvPr/>
          </p:nvSpPr>
          <p:spPr>
            <a:xfrm>
              <a:off x="3826497" y="6511520"/>
              <a:ext cx="2592510" cy="307777"/>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14 numerical features</a:t>
              </a:r>
            </a:p>
          </p:txBody>
        </p:sp>
      </p:grpSp>
      <p:grpSp>
        <p:nvGrpSpPr>
          <p:cNvPr id="46" name="Group 45">
            <a:extLst>
              <a:ext uri="{FF2B5EF4-FFF2-40B4-BE49-F238E27FC236}">
                <a16:creationId xmlns:a16="http://schemas.microsoft.com/office/drawing/2014/main" id="{E18DB4B9-B07F-3427-BC81-0DC3F06373AD}"/>
              </a:ext>
            </a:extLst>
          </p:cNvPr>
          <p:cNvGrpSpPr/>
          <p:nvPr/>
        </p:nvGrpSpPr>
        <p:grpSpPr>
          <a:xfrm>
            <a:off x="7296926" y="7829379"/>
            <a:ext cx="3844705" cy="724277"/>
            <a:chOff x="3200400" y="6303271"/>
            <a:chExt cx="3844705" cy="724277"/>
          </a:xfrm>
        </p:grpSpPr>
        <p:sp>
          <p:nvSpPr>
            <p:cNvPr id="47" name="Rectangle: Rounded Corners 46">
              <a:extLst>
                <a:ext uri="{FF2B5EF4-FFF2-40B4-BE49-F238E27FC236}">
                  <a16:creationId xmlns:a16="http://schemas.microsoft.com/office/drawing/2014/main" id="{9794FDC1-7898-ED02-91F0-30E8EF45DC69}"/>
                </a:ext>
              </a:extLst>
            </p:cNvPr>
            <p:cNvSpPr/>
            <p:nvPr/>
          </p:nvSpPr>
          <p:spPr>
            <a:xfrm>
              <a:off x="3200400" y="6303271"/>
              <a:ext cx="3844705" cy="724277"/>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8" name="TextBox 17">
              <a:extLst>
                <a:ext uri="{FF2B5EF4-FFF2-40B4-BE49-F238E27FC236}">
                  <a16:creationId xmlns:a16="http://schemas.microsoft.com/office/drawing/2014/main" id="{0B028134-834B-CA12-B6F8-D334951C7A52}"/>
                </a:ext>
              </a:extLst>
            </p:cNvPr>
            <p:cNvSpPr txBox="1"/>
            <p:nvPr/>
          </p:nvSpPr>
          <p:spPr>
            <a:xfrm>
              <a:off x="3826497" y="6511520"/>
              <a:ext cx="2592510" cy="307777"/>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4 ordinal features</a:t>
              </a:r>
            </a:p>
          </p:txBody>
        </p:sp>
      </p:grpSp>
      <p:grpSp>
        <p:nvGrpSpPr>
          <p:cNvPr id="49" name="Group 48">
            <a:extLst>
              <a:ext uri="{FF2B5EF4-FFF2-40B4-BE49-F238E27FC236}">
                <a16:creationId xmlns:a16="http://schemas.microsoft.com/office/drawing/2014/main" id="{59DD9E48-6433-DCBE-B444-22448A7C08EB}"/>
              </a:ext>
            </a:extLst>
          </p:cNvPr>
          <p:cNvGrpSpPr/>
          <p:nvPr/>
        </p:nvGrpSpPr>
        <p:grpSpPr>
          <a:xfrm>
            <a:off x="12170326" y="7829379"/>
            <a:ext cx="3844705" cy="724277"/>
            <a:chOff x="3200400" y="6303271"/>
            <a:chExt cx="3844705" cy="724277"/>
          </a:xfrm>
        </p:grpSpPr>
        <p:sp>
          <p:nvSpPr>
            <p:cNvPr id="50" name="Rectangle: Rounded Corners 49">
              <a:extLst>
                <a:ext uri="{FF2B5EF4-FFF2-40B4-BE49-F238E27FC236}">
                  <a16:creationId xmlns:a16="http://schemas.microsoft.com/office/drawing/2014/main" id="{C3659FD6-F14F-F185-8128-62D6BD2C39EC}"/>
                </a:ext>
              </a:extLst>
            </p:cNvPr>
            <p:cNvSpPr/>
            <p:nvPr/>
          </p:nvSpPr>
          <p:spPr>
            <a:xfrm>
              <a:off x="3200400" y="6303271"/>
              <a:ext cx="3844705" cy="724277"/>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TextBox 17">
              <a:extLst>
                <a:ext uri="{FF2B5EF4-FFF2-40B4-BE49-F238E27FC236}">
                  <a16:creationId xmlns:a16="http://schemas.microsoft.com/office/drawing/2014/main" id="{097B6303-B79E-19FD-345C-C8B8B95C200B}"/>
                </a:ext>
              </a:extLst>
            </p:cNvPr>
            <p:cNvSpPr txBox="1"/>
            <p:nvPr/>
          </p:nvSpPr>
          <p:spPr>
            <a:xfrm>
              <a:off x="3826497" y="6511520"/>
              <a:ext cx="2592510" cy="307777"/>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3 nominal features</a:t>
              </a:r>
            </a:p>
          </p:txBody>
        </p:sp>
      </p:grpSp>
    </p:spTree>
    <p:extLst>
      <p:ext uri="{BB962C8B-B14F-4D97-AF65-F5344CB8AC3E}">
        <p14:creationId xmlns:p14="http://schemas.microsoft.com/office/powerpoint/2010/main" val="37496788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7826699" y="3733867"/>
              <a:ext cx="2845651"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Understanding</a:t>
              </a:r>
            </a:p>
          </p:txBody>
        </p:sp>
      </p:grpSp>
      <p:pic>
        <p:nvPicPr>
          <p:cNvPr id="7" name="Picture 6">
            <a:extLst>
              <a:ext uri="{FF2B5EF4-FFF2-40B4-BE49-F238E27FC236}">
                <a16:creationId xmlns:a16="http://schemas.microsoft.com/office/drawing/2014/main" id="{7DF5433D-1B06-704C-4F80-7E2EA7AE00B0}"/>
              </a:ext>
            </a:extLst>
          </p:cNvPr>
          <p:cNvPicPr>
            <a:picLocks noChangeAspect="1"/>
          </p:cNvPicPr>
          <p:nvPr/>
        </p:nvPicPr>
        <p:blipFill>
          <a:blip r:embed="rId12"/>
          <a:stretch>
            <a:fillRect/>
          </a:stretch>
        </p:blipFill>
        <p:spPr>
          <a:xfrm>
            <a:off x="2059339" y="3023744"/>
            <a:ext cx="8181975" cy="5191125"/>
          </a:xfrm>
          <a:prstGeom prst="rect">
            <a:avLst/>
          </a:prstGeom>
        </p:spPr>
      </p:pic>
      <p:grpSp>
        <p:nvGrpSpPr>
          <p:cNvPr id="30" name="Group 29">
            <a:extLst>
              <a:ext uri="{FF2B5EF4-FFF2-40B4-BE49-F238E27FC236}">
                <a16:creationId xmlns:a16="http://schemas.microsoft.com/office/drawing/2014/main" id="{09B8F629-8B76-877F-2ABE-6BFCB80A5E4F}"/>
              </a:ext>
            </a:extLst>
          </p:cNvPr>
          <p:cNvGrpSpPr/>
          <p:nvPr/>
        </p:nvGrpSpPr>
        <p:grpSpPr>
          <a:xfrm>
            <a:off x="10985697" y="3805374"/>
            <a:ext cx="4818064" cy="1185902"/>
            <a:chOff x="10985697" y="3805374"/>
            <a:chExt cx="4818064" cy="1185902"/>
          </a:xfrm>
        </p:grpSpPr>
        <p:sp>
          <p:nvSpPr>
            <p:cNvPr id="8" name="TextBox 7">
              <a:extLst>
                <a:ext uri="{FF2B5EF4-FFF2-40B4-BE49-F238E27FC236}">
                  <a16:creationId xmlns:a16="http://schemas.microsoft.com/office/drawing/2014/main" id="{385FDB6D-6ABA-7CFB-A28F-B3FFAEEB3868}"/>
                </a:ext>
              </a:extLst>
            </p:cNvPr>
            <p:cNvSpPr txBox="1"/>
            <p:nvPr/>
          </p:nvSpPr>
          <p:spPr>
            <a:xfrm>
              <a:off x="11940412" y="3805374"/>
              <a:ext cx="3863349" cy="1185902"/>
            </a:xfrm>
            <a:prstGeom prst="rect">
              <a:avLst/>
            </a:prstGeom>
            <a:solidFill>
              <a:srgbClr val="FFFFFF"/>
            </a:solidFill>
            <a:ln w="3175">
              <a:noFill/>
            </a:ln>
          </p:spPr>
          <p:txBody>
            <a:bodyPr wrap="square">
              <a:spAutoFit/>
            </a:bodyPr>
            <a:lstStyle/>
            <a:p>
              <a:pPr>
                <a:lnSpc>
                  <a:spcPct val="150000"/>
                </a:lnSpc>
              </a:pPr>
              <a:r>
                <a:rPr lang="en-US" sz="2500" b="1" dirty="0">
                  <a:solidFill>
                    <a:srgbClr val="FF0000"/>
                  </a:solidFill>
                  <a:latin typeface="Roboto" panose="02000000000000000000" pitchFamily="2" charset="0"/>
                  <a:ea typeface="Roboto" panose="02000000000000000000" pitchFamily="2" charset="0"/>
                </a:rPr>
                <a:t>Imbalanced</a:t>
              </a:r>
              <a:r>
                <a:rPr lang="en-US" sz="2500" dirty="0">
                  <a:solidFill>
                    <a:srgbClr val="FF0000"/>
                  </a:solidFill>
                  <a:latin typeface="Roboto" panose="02000000000000000000" pitchFamily="2" charset="0"/>
                  <a:ea typeface="Roboto" panose="02000000000000000000" pitchFamily="2" charset="0"/>
                </a:rPr>
                <a:t> </a:t>
              </a:r>
              <a:r>
                <a:rPr lang="en-US" sz="2500" dirty="0">
                  <a:latin typeface="Roboto" panose="02000000000000000000" pitchFamily="2" charset="0"/>
                  <a:ea typeface="Roboto" panose="02000000000000000000" pitchFamily="2" charset="0"/>
                </a:rPr>
                <a:t>classes for attrition flag</a:t>
              </a:r>
              <a:endParaRPr lang="en-MY" sz="2500" dirty="0">
                <a:solidFill>
                  <a:srgbClr val="FF0000"/>
                </a:solidFill>
              </a:endParaRPr>
            </a:p>
          </p:txBody>
        </p:sp>
        <p:pic>
          <p:nvPicPr>
            <p:cNvPr id="24" name="Picture 23" descr="A red triangle with a white exclamation mark&#10;&#10;Description automatically generated">
              <a:extLst>
                <a:ext uri="{FF2B5EF4-FFF2-40B4-BE49-F238E27FC236}">
                  <a16:creationId xmlns:a16="http://schemas.microsoft.com/office/drawing/2014/main" id="{3F8A2C6B-8358-7E40-B495-A284694C2DB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85697" y="4099203"/>
              <a:ext cx="598245" cy="598245"/>
            </a:xfrm>
            <a:prstGeom prst="rect">
              <a:avLst/>
            </a:prstGeom>
          </p:spPr>
        </p:pic>
      </p:grpSp>
      <p:grpSp>
        <p:nvGrpSpPr>
          <p:cNvPr id="31" name="Group 30">
            <a:extLst>
              <a:ext uri="{FF2B5EF4-FFF2-40B4-BE49-F238E27FC236}">
                <a16:creationId xmlns:a16="http://schemas.microsoft.com/office/drawing/2014/main" id="{E394F217-804B-CB01-FC5D-1411A77E5222}"/>
              </a:ext>
            </a:extLst>
          </p:cNvPr>
          <p:cNvGrpSpPr/>
          <p:nvPr/>
        </p:nvGrpSpPr>
        <p:grpSpPr>
          <a:xfrm>
            <a:off x="10799947" y="6208899"/>
            <a:ext cx="5994259" cy="867811"/>
            <a:chOff x="10799947" y="6208899"/>
            <a:chExt cx="5994259" cy="867811"/>
          </a:xfrm>
        </p:grpSpPr>
        <p:pic>
          <p:nvPicPr>
            <p:cNvPr id="27" name="Picture 26" descr="A light bulb with rays of light shining on it&#10;&#10;Description automatically generated">
              <a:extLst>
                <a:ext uri="{FF2B5EF4-FFF2-40B4-BE49-F238E27FC236}">
                  <a16:creationId xmlns:a16="http://schemas.microsoft.com/office/drawing/2014/main" id="{D86D1A0C-584F-DD12-A84A-BE6120AAF4A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99947" y="6208899"/>
              <a:ext cx="867811" cy="867811"/>
            </a:xfrm>
            <a:prstGeom prst="rect">
              <a:avLst/>
            </a:prstGeom>
          </p:spPr>
        </p:pic>
        <p:sp>
          <p:nvSpPr>
            <p:cNvPr id="29" name="TextBox 28">
              <a:extLst>
                <a:ext uri="{FF2B5EF4-FFF2-40B4-BE49-F238E27FC236}">
                  <a16:creationId xmlns:a16="http://schemas.microsoft.com/office/drawing/2014/main" id="{8A7634DE-DEA4-04FF-87BA-45713DEC93E5}"/>
                </a:ext>
              </a:extLst>
            </p:cNvPr>
            <p:cNvSpPr txBox="1"/>
            <p:nvPr/>
          </p:nvSpPr>
          <p:spPr>
            <a:xfrm>
              <a:off x="11940412" y="6338393"/>
              <a:ext cx="4853794" cy="608821"/>
            </a:xfrm>
            <a:prstGeom prst="rect">
              <a:avLst/>
            </a:prstGeom>
            <a:solidFill>
              <a:srgbClr val="FFFFFF"/>
            </a:solidFill>
            <a:ln w="3175">
              <a:noFill/>
            </a:ln>
          </p:spPr>
          <p:txBody>
            <a:bodyPr wrap="square">
              <a:spAutoFit/>
            </a:bodyPr>
            <a:lstStyle/>
            <a:p>
              <a:pPr>
                <a:lnSpc>
                  <a:spcPct val="150000"/>
                </a:lnSpc>
              </a:pPr>
              <a:r>
                <a:rPr lang="en-US" sz="2500" dirty="0">
                  <a:latin typeface="Roboto" panose="02000000000000000000" pitchFamily="2" charset="0"/>
                  <a:ea typeface="Roboto" panose="02000000000000000000" pitchFamily="2" charset="0"/>
                </a:rPr>
                <a:t>Can tackle with </a:t>
              </a:r>
              <a:r>
                <a:rPr lang="en-US" sz="2500" b="1" dirty="0">
                  <a:solidFill>
                    <a:srgbClr val="17A994"/>
                  </a:solidFill>
                  <a:latin typeface="Roboto" panose="02000000000000000000" pitchFamily="2" charset="0"/>
                  <a:ea typeface="Roboto" panose="02000000000000000000" pitchFamily="2" charset="0"/>
                </a:rPr>
                <a:t>SMOTE</a:t>
              </a:r>
              <a:endParaRPr lang="en-MY" sz="2500" b="1" dirty="0">
                <a:solidFill>
                  <a:srgbClr val="17A994"/>
                </a:solidFill>
              </a:endParaRPr>
            </a:p>
          </p:txBody>
        </p:sp>
      </p:grpSp>
      <p:sp>
        <p:nvSpPr>
          <p:cNvPr id="22" name="Slide Number Placeholder 21">
            <a:extLst>
              <a:ext uri="{FF2B5EF4-FFF2-40B4-BE49-F238E27FC236}">
                <a16:creationId xmlns:a16="http://schemas.microsoft.com/office/drawing/2014/main" id="{C8436BED-8E79-FA70-54AB-5AA5B92EB844}"/>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0775996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7826699" y="3733867"/>
              <a:ext cx="2845651"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Understanding</a:t>
              </a:r>
            </a:p>
          </p:txBody>
        </p:sp>
      </p:grpSp>
      <p:pic>
        <p:nvPicPr>
          <p:cNvPr id="7" name="Picture 6">
            <a:extLst>
              <a:ext uri="{FF2B5EF4-FFF2-40B4-BE49-F238E27FC236}">
                <a16:creationId xmlns:a16="http://schemas.microsoft.com/office/drawing/2014/main" id="{45BEF8AD-F409-D687-CA10-29B2E56D358E}"/>
              </a:ext>
            </a:extLst>
          </p:cNvPr>
          <p:cNvPicPr>
            <a:picLocks noChangeAspect="1"/>
          </p:cNvPicPr>
          <p:nvPr/>
        </p:nvPicPr>
        <p:blipFill>
          <a:blip r:embed="rId12"/>
          <a:stretch>
            <a:fillRect/>
          </a:stretch>
        </p:blipFill>
        <p:spPr>
          <a:xfrm>
            <a:off x="2059339" y="3023744"/>
            <a:ext cx="8181975" cy="5191125"/>
          </a:xfrm>
          <a:prstGeom prst="rect">
            <a:avLst/>
          </a:prstGeom>
        </p:spPr>
      </p:pic>
      <p:grpSp>
        <p:nvGrpSpPr>
          <p:cNvPr id="34" name="Group 33">
            <a:extLst>
              <a:ext uri="{FF2B5EF4-FFF2-40B4-BE49-F238E27FC236}">
                <a16:creationId xmlns:a16="http://schemas.microsoft.com/office/drawing/2014/main" id="{6F7267BA-A17A-6165-0036-049D989A20B3}"/>
              </a:ext>
            </a:extLst>
          </p:cNvPr>
          <p:cNvGrpSpPr/>
          <p:nvPr/>
        </p:nvGrpSpPr>
        <p:grpSpPr>
          <a:xfrm>
            <a:off x="10985697" y="3805375"/>
            <a:ext cx="5585804" cy="1185902"/>
            <a:chOff x="10985697" y="3805375"/>
            <a:chExt cx="5585804" cy="1185902"/>
          </a:xfrm>
        </p:grpSpPr>
        <p:sp>
          <p:nvSpPr>
            <p:cNvPr id="13" name="TextBox 12">
              <a:extLst>
                <a:ext uri="{FF2B5EF4-FFF2-40B4-BE49-F238E27FC236}">
                  <a16:creationId xmlns:a16="http://schemas.microsoft.com/office/drawing/2014/main" id="{E406279D-0821-FAA7-748F-D7CAE0C09B57}"/>
                </a:ext>
              </a:extLst>
            </p:cNvPr>
            <p:cNvSpPr txBox="1"/>
            <p:nvPr/>
          </p:nvSpPr>
          <p:spPr>
            <a:xfrm>
              <a:off x="11982407" y="3805375"/>
              <a:ext cx="4589094" cy="1185902"/>
            </a:xfrm>
            <a:prstGeom prst="rect">
              <a:avLst/>
            </a:prstGeom>
            <a:solidFill>
              <a:srgbClr val="FFFFFF"/>
            </a:solidFill>
            <a:ln w="3175">
              <a:noFill/>
            </a:ln>
          </p:spPr>
          <p:txBody>
            <a:bodyPr wrap="square">
              <a:spAutoFit/>
            </a:bodyPr>
            <a:lstStyle/>
            <a:p>
              <a:pPr>
                <a:lnSpc>
                  <a:spcPct val="150000"/>
                </a:lnSpc>
              </a:pPr>
              <a:r>
                <a:rPr lang="en-US" sz="2500" dirty="0">
                  <a:latin typeface="Roboto" panose="02000000000000000000" pitchFamily="2" charset="0"/>
                  <a:ea typeface="Roboto" panose="02000000000000000000" pitchFamily="2" charset="0"/>
                </a:rPr>
                <a:t>Number for gold and platinum card categories are </a:t>
              </a:r>
              <a:r>
                <a:rPr lang="en-US" sz="2500" b="1" dirty="0">
                  <a:solidFill>
                    <a:srgbClr val="FF0000"/>
                  </a:solidFill>
                  <a:latin typeface="Roboto" panose="02000000000000000000" pitchFamily="2" charset="0"/>
                  <a:ea typeface="Roboto" panose="02000000000000000000" pitchFamily="2" charset="0"/>
                </a:rPr>
                <a:t>small</a:t>
              </a:r>
              <a:endParaRPr lang="en-MY" sz="2500" b="1" dirty="0">
                <a:solidFill>
                  <a:srgbClr val="FF0000"/>
                </a:solidFill>
              </a:endParaRPr>
            </a:p>
          </p:txBody>
        </p:sp>
        <p:pic>
          <p:nvPicPr>
            <p:cNvPr id="27" name="Picture 26" descr="A red triangle with a white exclamation mark&#10;&#10;Description automatically generated">
              <a:extLst>
                <a:ext uri="{FF2B5EF4-FFF2-40B4-BE49-F238E27FC236}">
                  <a16:creationId xmlns:a16="http://schemas.microsoft.com/office/drawing/2014/main" id="{3AD29B41-BB56-33CA-51C0-A85FFCA387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85697" y="4099203"/>
              <a:ext cx="598245" cy="598245"/>
            </a:xfrm>
            <a:prstGeom prst="rect">
              <a:avLst/>
            </a:prstGeom>
          </p:spPr>
        </p:pic>
      </p:grpSp>
      <p:grpSp>
        <p:nvGrpSpPr>
          <p:cNvPr id="33" name="Group 32">
            <a:extLst>
              <a:ext uri="{FF2B5EF4-FFF2-40B4-BE49-F238E27FC236}">
                <a16:creationId xmlns:a16="http://schemas.microsoft.com/office/drawing/2014/main" id="{09E19907-60D7-C083-9AC7-B0D395E1C818}"/>
              </a:ext>
            </a:extLst>
          </p:cNvPr>
          <p:cNvGrpSpPr/>
          <p:nvPr/>
        </p:nvGrpSpPr>
        <p:grpSpPr>
          <a:xfrm>
            <a:off x="10799947" y="6091198"/>
            <a:ext cx="5994259" cy="1185902"/>
            <a:chOff x="10799947" y="6091198"/>
            <a:chExt cx="5994259" cy="1185902"/>
          </a:xfrm>
        </p:grpSpPr>
        <p:sp>
          <p:nvSpPr>
            <p:cNvPr id="32" name="TextBox 31">
              <a:extLst>
                <a:ext uri="{FF2B5EF4-FFF2-40B4-BE49-F238E27FC236}">
                  <a16:creationId xmlns:a16="http://schemas.microsoft.com/office/drawing/2014/main" id="{B7C882D0-1079-8468-06B8-739DDC3C9FC1}"/>
                </a:ext>
              </a:extLst>
            </p:cNvPr>
            <p:cNvSpPr txBox="1"/>
            <p:nvPr/>
          </p:nvSpPr>
          <p:spPr>
            <a:xfrm>
              <a:off x="11940412" y="6091198"/>
              <a:ext cx="4853794" cy="1185902"/>
            </a:xfrm>
            <a:prstGeom prst="rect">
              <a:avLst/>
            </a:prstGeom>
            <a:solidFill>
              <a:srgbClr val="FFFFFF"/>
            </a:solidFill>
            <a:ln w="3175">
              <a:noFill/>
            </a:ln>
          </p:spPr>
          <p:txBody>
            <a:bodyPr wrap="square">
              <a:spAutoFit/>
            </a:bodyPr>
            <a:lstStyle/>
            <a:p>
              <a:pPr>
                <a:lnSpc>
                  <a:spcPct val="150000"/>
                </a:lnSpc>
              </a:pPr>
              <a:r>
                <a:rPr lang="en-US" sz="2500" dirty="0">
                  <a:latin typeface="Roboto" panose="02000000000000000000" pitchFamily="2" charset="0"/>
                  <a:ea typeface="Roboto" panose="02000000000000000000" pitchFamily="2" charset="0"/>
                </a:rPr>
                <a:t>Can </a:t>
              </a:r>
              <a:r>
                <a:rPr lang="en-US" sz="2500" b="1" dirty="0">
                  <a:solidFill>
                    <a:srgbClr val="17A994"/>
                  </a:solidFill>
                  <a:latin typeface="Roboto" panose="02000000000000000000" pitchFamily="2" charset="0"/>
                  <a:ea typeface="Roboto" panose="02000000000000000000" pitchFamily="2" charset="0"/>
                </a:rPr>
                <a:t>combine</a:t>
              </a:r>
              <a:r>
                <a:rPr lang="en-US" sz="2500" b="1" dirty="0">
                  <a:solidFill>
                    <a:srgbClr val="FF0000"/>
                  </a:solidFill>
                  <a:latin typeface="Roboto" panose="02000000000000000000" pitchFamily="2" charset="0"/>
                  <a:ea typeface="Roboto" panose="02000000000000000000" pitchFamily="2" charset="0"/>
                </a:rPr>
                <a:t> </a:t>
              </a:r>
              <a:r>
                <a:rPr lang="en-US" sz="2500" dirty="0">
                  <a:latin typeface="Roboto" panose="02000000000000000000" pitchFamily="2" charset="0"/>
                  <a:ea typeface="Roboto" panose="02000000000000000000" pitchFamily="2" charset="0"/>
                </a:rPr>
                <a:t>together during mapping</a:t>
              </a:r>
              <a:endParaRPr lang="en-MY" sz="2500" dirty="0"/>
            </a:p>
          </p:txBody>
        </p:sp>
        <p:pic>
          <p:nvPicPr>
            <p:cNvPr id="31" name="Picture 30" descr="A light bulb with rays of light shining on it&#10;&#10;Description automatically generated">
              <a:extLst>
                <a:ext uri="{FF2B5EF4-FFF2-40B4-BE49-F238E27FC236}">
                  <a16:creationId xmlns:a16="http://schemas.microsoft.com/office/drawing/2014/main" id="{2D7D50C4-01B0-D556-26BB-63C39728E30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99947" y="6208899"/>
              <a:ext cx="867811" cy="867811"/>
            </a:xfrm>
            <a:prstGeom prst="rect">
              <a:avLst/>
            </a:prstGeom>
          </p:spPr>
        </p:pic>
      </p:grpSp>
      <p:sp>
        <p:nvSpPr>
          <p:cNvPr id="22" name="Slide Number Placeholder 21">
            <a:extLst>
              <a:ext uri="{FF2B5EF4-FFF2-40B4-BE49-F238E27FC236}">
                <a16:creationId xmlns:a16="http://schemas.microsoft.com/office/drawing/2014/main" id="{74E1876F-59E0-98B8-5ED9-15B9164C4A46}"/>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9810456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pic>
        <p:nvPicPr>
          <p:cNvPr id="13" name="Picture 12">
            <a:extLst>
              <a:ext uri="{FF2B5EF4-FFF2-40B4-BE49-F238E27FC236}">
                <a16:creationId xmlns:a16="http://schemas.microsoft.com/office/drawing/2014/main" id="{044D2D2E-B1DE-CE40-34D7-29183A32509A}"/>
              </a:ext>
            </a:extLst>
          </p:cNvPr>
          <p:cNvPicPr>
            <a:picLocks noChangeAspect="1"/>
          </p:cNvPicPr>
          <p:nvPr/>
        </p:nvPicPr>
        <p:blipFill rotWithShape="1">
          <a:blip r:embed="rId12"/>
          <a:srcRect t="39579" r="32320"/>
          <a:stretch/>
        </p:blipFill>
        <p:spPr>
          <a:xfrm>
            <a:off x="2111641" y="2993596"/>
            <a:ext cx="7378378" cy="5515645"/>
          </a:xfrm>
          <a:prstGeom prst="rect">
            <a:avLst/>
          </a:prstGeom>
        </p:spPr>
      </p:pic>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7826699" y="3733867"/>
              <a:ext cx="2845651"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Understanding</a:t>
              </a:r>
            </a:p>
          </p:txBody>
        </p:sp>
      </p:grpSp>
      <p:grpSp>
        <p:nvGrpSpPr>
          <p:cNvPr id="30" name="Group 29">
            <a:extLst>
              <a:ext uri="{FF2B5EF4-FFF2-40B4-BE49-F238E27FC236}">
                <a16:creationId xmlns:a16="http://schemas.microsoft.com/office/drawing/2014/main" id="{8B9F14B8-386C-416D-CB90-C8D895391DF6}"/>
              </a:ext>
            </a:extLst>
          </p:cNvPr>
          <p:cNvGrpSpPr/>
          <p:nvPr/>
        </p:nvGrpSpPr>
        <p:grpSpPr>
          <a:xfrm>
            <a:off x="10985697" y="3805375"/>
            <a:ext cx="5585804" cy="1185902"/>
            <a:chOff x="10985697" y="3805375"/>
            <a:chExt cx="5585804" cy="1185902"/>
          </a:xfrm>
        </p:grpSpPr>
        <p:pic>
          <p:nvPicPr>
            <p:cNvPr id="3" name="Picture 2" descr="A red triangle with a white exclamation mark&#10;&#10;Description automatically generated">
              <a:extLst>
                <a:ext uri="{FF2B5EF4-FFF2-40B4-BE49-F238E27FC236}">
                  <a16:creationId xmlns:a16="http://schemas.microsoft.com/office/drawing/2014/main" id="{77FC4CC2-F637-06FF-7429-C43FBF003CE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85697" y="4099203"/>
              <a:ext cx="598245" cy="598245"/>
            </a:xfrm>
            <a:prstGeom prst="rect">
              <a:avLst/>
            </a:prstGeom>
          </p:spPr>
        </p:pic>
        <p:sp>
          <p:nvSpPr>
            <p:cNvPr id="8" name="TextBox 7">
              <a:extLst>
                <a:ext uri="{FF2B5EF4-FFF2-40B4-BE49-F238E27FC236}">
                  <a16:creationId xmlns:a16="http://schemas.microsoft.com/office/drawing/2014/main" id="{24877262-8C14-479F-7C49-23CDE1B066D4}"/>
                </a:ext>
              </a:extLst>
            </p:cNvPr>
            <p:cNvSpPr txBox="1"/>
            <p:nvPr/>
          </p:nvSpPr>
          <p:spPr>
            <a:xfrm>
              <a:off x="11982407" y="3805375"/>
              <a:ext cx="4589094" cy="1185902"/>
            </a:xfrm>
            <a:prstGeom prst="rect">
              <a:avLst/>
            </a:prstGeom>
            <a:solidFill>
              <a:srgbClr val="FFFFFF"/>
            </a:solidFill>
            <a:ln w="3175">
              <a:noFill/>
            </a:ln>
          </p:spPr>
          <p:txBody>
            <a:bodyPr wrap="square">
              <a:spAutoFit/>
            </a:bodyPr>
            <a:lstStyle/>
            <a:p>
              <a:pPr>
                <a:lnSpc>
                  <a:spcPct val="150000"/>
                </a:lnSpc>
              </a:pPr>
              <a:r>
                <a:rPr lang="en-US" sz="2500" dirty="0" err="1">
                  <a:latin typeface="Roboto" panose="02000000000000000000" pitchFamily="2" charset="0"/>
                  <a:ea typeface="Roboto" panose="02000000000000000000" pitchFamily="2" charset="0"/>
                </a:rPr>
                <a:t>Avg_Open_To_Buy</a:t>
              </a:r>
              <a:r>
                <a:rPr lang="en-US" sz="2500" dirty="0">
                  <a:latin typeface="Roboto" panose="02000000000000000000" pitchFamily="2" charset="0"/>
                  <a:ea typeface="Roboto" panose="02000000000000000000" pitchFamily="2" charset="0"/>
                </a:rPr>
                <a:t> is </a:t>
              </a:r>
              <a:r>
                <a:rPr lang="en-US" sz="2500" b="1" dirty="0">
                  <a:solidFill>
                    <a:srgbClr val="FF0000"/>
                  </a:solidFill>
                  <a:latin typeface="Roboto" panose="02000000000000000000" pitchFamily="2" charset="0"/>
                  <a:ea typeface="Roboto" panose="02000000000000000000" pitchFamily="2" charset="0"/>
                </a:rPr>
                <a:t>highly correlated </a:t>
              </a:r>
              <a:r>
                <a:rPr lang="en-US" sz="2500" dirty="0">
                  <a:latin typeface="Roboto" panose="02000000000000000000" pitchFamily="2" charset="0"/>
                  <a:ea typeface="Roboto" panose="02000000000000000000" pitchFamily="2" charset="0"/>
                </a:rPr>
                <a:t>with </a:t>
              </a:r>
              <a:r>
                <a:rPr lang="en-US" sz="2500" dirty="0" err="1">
                  <a:latin typeface="Roboto" panose="02000000000000000000" pitchFamily="2" charset="0"/>
                  <a:ea typeface="Roboto" panose="02000000000000000000" pitchFamily="2" charset="0"/>
                </a:rPr>
                <a:t>Credit_Limit</a:t>
              </a:r>
              <a:endParaRPr lang="en-MY" sz="2500" b="1" dirty="0">
                <a:solidFill>
                  <a:srgbClr val="FF0000"/>
                </a:solidFill>
              </a:endParaRPr>
            </a:p>
          </p:txBody>
        </p:sp>
      </p:grpSp>
      <p:grpSp>
        <p:nvGrpSpPr>
          <p:cNvPr id="29" name="Group 28">
            <a:extLst>
              <a:ext uri="{FF2B5EF4-FFF2-40B4-BE49-F238E27FC236}">
                <a16:creationId xmlns:a16="http://schemas.microsoft.com/office/drawing/2014/main" id="{60F64CD0-B407-4B83-2EB3-8B4B91715F60}"/>
              </a:ext>
            </a:extLst>
          </p:cNvPr>
          <p:cNvGrpSpPr/>
          <p:nvPr/>
        </p:nvGrpSpPr>
        <p:grpSpPr>
          <a:xfrm>
            <a:off x="10799947" y="6208899"/>
            <a:ext cx="5994259" cy="867811"/>
            <a:chOff x="10799947" y="6208899"/>
            <a:chExt cx="5994259" cy="867811"/>
          </a:xfrm>
        </p:grpSpPr>
        <p:pic>
          <p:nvPicPr>
            <p:cNvPr id="24" name="Picture 23" descr="A light bulb with rays of light shining on it&#10;&#10;Description automatically generated">
              <a:extLst>
                <a:ext uri="{FF2B5EF4-FFF2-40B4-BE49-F238E27FC236}">
                  <a16:creationId xmlns:a16="http://schemas.microsoft.com/office/drawing/2014/main" id="{F5BD283D-8211-2782-19CF-5EAE6759E34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99947" y="6208899"/>
              <a:ext cx="867811" cy="867811"/>
            </a:xfrm>
            <a:prstGeom prst="rect">
              <a:avLst/>
            </a:prstGeom>
          </p:spPr>
        </p:pic>
        <p:sp>
          <p:nvSpPr>
            <p:cNvPr id="26" name="TextBox 25">
              <a:extLst>
                <a:ext uri="{FF2B5EF4-FFF2-40B4-BE49-F238E27FC236}">
                  <a16:creationId xmlns:a16="http://schemas.microsoft.com/office/drawing/2014/main" id="{1B219112-CBB9-1B71-8AEB-D25344D21D3E}"/>
                </a:ext>
              </a:extLst>
            </p:cNvPr>
            <p:cNvSpPr txBox="1"/>
            <p:nvPr/>
          </p:nvSpPr>
          <p:spPr>
            <a:xfrm>
              <a:off x="11940412" y="6338393"/>
              <a:ext cx="4853794" cy="608821"/>
            </a:xfrm>
            <a:prstGeom prst="rect">
              <a:avLst/>
            </a:prstGeom>
            <a:solidFill>
              <a:srgbClr val="FFFFFF"/>
            </a:solidFill>
            <a:ln w="3175">
              <a:noFill/>
            </a:ln>
          </p:spPr>
          <p:txBody>
            <a:bodyPr wrap="square">
              <a:spAutoFit/>
            </a:bodyPr>
            <a:lstStyle/>
            <a:p>
              <a:pPr>
                <a:lnSpc>
                  <a:spcPct val="150000"/>
                </a:lnSpc>
              </a:pPr>
              <a:r>
                <a:rPr lang="en-US" sz="2500" dirty="0">
                  <a:solidFill>
                    <a:srgbClr val="18181E"/>
                  </a:solidFill>
                  <a:latin typeface="Roboto" panose="02000000000000000000" pitchFamily="2" charset="0"/>
                  <a:ea typeface="Roboto" panose="02000000000000000000" pitchFamily="2" charset="0"/>
                </a:rPr>
                <a:t>Can</a:t>
              </a:r>
              <a:r>
                <a:rPr lang="en-US" sz="2500" b="1" dirty="0">
                  <a:solidFill>
                    <a:srgbClr val="17A994"/>
                  </a:solidFill>
                  <a:latin typeface="Roboto" panose="02000000000000000000" pitchFamily="2" charset="0"/>
                  <a:ea typeface="Roboto" panose="02000000000000000000" pitchFamily="2" charset="0"/>
                </a:rPr>
                <a:t> remove</a:t>
              </a:r>
              <a:r>
                <a:rPr lang="en-US" sz="2500" dirty="0">
                  <a:latin typeface="Roboto" panose="02000000000000000000" pitchFamily="2" charset="0"/>
                  <a:ea typeface="Roboto" panose="02000000000000000000" pitchFamily="2" charset="0"/>
                </a:rPr>
                <a:t> it</a:t>
              </a:r>
              <a:endParaRPr lang="en-MY" sz="2500" b="1" dirty="0">
                <a:solidFill>
                  <a:srgbClr val="17A994"/>
                </a:solidFill>
              </a:endParaRPr>
            </a:p>
          </p:txBody>
        </p:sp>
      </p:grpSp>
      <p:sp>
        <p:nvSpPr>
          <p:cNvPr id="27" name="Rectangle 26">
            <a:extLst>
              <a:ext uri="{FF2B5EF4-FFF2-40B4-BE49-F238E27FC236}">
                <a16:creationId xmlns:a16="http://schemas.microsoft.com/office/drawing/2014/main" id="{0DD32FBC-183B-607E-12DE-1814924F8059}"/>
              </a:ext>
            </a:extLst>
          </p:cNvPr>
          <p:cNvSpPr/>
          <p:nvPr/>
        </p:nvSpPr>
        <p:spPr>
          <a:xfrm>
            <a:off x="2362200" y="3619500"/>
            <a:ext cx="5257800" cy="43427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Rectangle 27">
            <a:extLst>
              <a:ext uri="{FF2B5EF4-FFF2-40B4-BE49-F238E27FC236}">
                <a16:creationId xmlns:a16="http://schemas.microsoft.com/office/drawing/2014/main" id="{30FCD174-DFA2-FF9F-3C5D-36074F4EABCE}"/>
              </a:ext>
            </a:extLst>
          </p:cNvPr>
          <p:cNvSpPr/>
          <p:nvPr/>
        </p:nvSpPr>
        <p:spPr>
          <a:xfrm rot="5400000">
            <a:off x="5231160" y="5574062"/>
            <a:ext cx="4343401" cy="43427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Slide Number Placeholder 30">
            <a:extLst>
              <a:ext uri="{FF2B5EF4-FFF2-40B4-BE49-F238E27FC236}">
                <a16:creationId xmlns:a16="http://schemas.microsoft.com/office/drawing/2014/main" id="{5BA4CAB9-0A9D-6489-36A3-DE6B2F82C6DC}"/>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66462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77" name="Group 76">
            <a:extLst>
              <a:ext uri="{FF2B5EF4-FFF2-40B4-BE49-F238E27FC236}">
                <a16:creationId xmlns:a16="http://schemas.microsoft.com/office/drawing/2014/main" id="{01A93E5B-A5E3-366B-16D0-31C23235C376}"/>
              </a:ext>
            </a:extLst>
          </p:cNvPr>
          <p:cNvGrpSpPr/>
          <p:nvPr/>
        </p:nvGrpSpPr>
        <p:grpSpPr>
          <a:xfrm>
            <a:off x="1066800" y="1028700"/>
            <a:ext cx="16154400" cy="8189677"/>
            <a:chOff x="0" y="0"/>
            <a:chExt cx="2638554" cy="1630376"/>
          </a:xfrm>
        </p:grpSpPr>
        <p:sp>
          <p:nvSpPr>
            <p:cNvPr id="78" name="Freeform 9">
              <a:extLst>
                <a:ext uri="{FF2B5EF4-FFF2-40B4-BE49-F238E27FC236}">
                  <a16:creationId xmlns:a16="http://schemas.microsoft.com/office/drawing/2014/main" id="{446313EB-1FD6-AFBA-CD9E-01943221AC1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79" name="TextBox 10">
              <a:extLst>
                <a:ext uri="{FF2B5EF4-FFF2-40B4-BE49-F238E27FC236}">
                  <a16:creationId xmlns:a16="http://schemas.microsoft.com/office/drawing/2014/main" id="{206A8A24-0F4A-E830-2435-63D9D3080E13}"/>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grpSp>
        <p:nvGrpSpPr>
          <p:cNvPr id="53" name="Group 52">
            <a:extLst>
              <a:ext uri="{FF2B5EF4-FFF2-40B4-BE49-F238E27FC236}">
                <a16:creationId xmlns:a16="http://schemas.microsoft.com/office/drawing/2014/main" id="{0D263F59-B367-9397-86AD-33F5D3CD07FF}"/>
              </a:ext>
            </a:extLst>
          </p:cNvPr>
          <p:cNvGrpSpPr/>
          <p:nvPr/>
        </p:nvGrpSpPr>
        <p:grpSpPr>
          <a:xfrm>
            <a:off x="2066981" y="3428577"/>
            <a:ext cx="3750521" cy="2400723"/>
            <a:chOff x="2066981" y="3428577"/>
            <a:chExt cx="3750521" cy="2400723"/>
          </a:xfrm>
        </p:grpSpPr>
        <p:sp>
          <p:nvSpPr>
            <p:cNvPr id="27" name="TextBox 26">
              <a:extLst>
                <a:ext uri="{FF2B5EF4-FFF2-40B4-BE49-F238E27FC236}">
                  <a16:creationId xmlns:a16="http://schemas.microsoft.com/office/drawing/2014/main" id="{FDBB3744-5EC6-6424-BB22-0A63681C746E}"/>
                </a:ext>
              </a:extLst>
            </p:cNvPr>
            <p:cNvSpPr txBox="1"/>
            <p:nvPr/>
          </p:nvSpPr>
          <p:spPr>
            <a:xfrm>
              <a:off x="2627982" y="4785266"/>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Check for missing and duplicated values</a:t>
              </a:r>
              <a:endParaRPr lang="en-MY" sz="2000" b="1" dirty="0">
                <a:solidFill>
                  <a:srgbClr val="17A994"/>
                </a:solidFill>
              </a:endParaRPr>
            </a:p>
          </p:txBody>
        </p:sp>
        <p:sp>
          <p:nvSpPr>
            <p:cNvPr id="22" name="Arrow: Pentagon 21">
              <a:extLst>
                <a:ext uri="{FF2B5EF4-FFF2-40B4-BE49-F238E27FC236}">
                  <a16:creationId xmlns:a16="http://schemas.microsoft.com/office/drawing/2014/main" id="{6102251C-2B61-6990-D543-A9075C81DD48}"/>
                </a:ext>
              </a:extLst>
            </p:cNvPr>
            <p:cNvSpPr/>
            <p:nvPr/>
          </p:nvSpPr>
          <p:spPr>
            <a:xfrm>
              <a:off x="2066981" y="3428577"/>
              <a:ext cx="3750521" cy="1219200"/>
            </a:xfrm>
            <a:prstGeom prst="homePlate">
              <a:avLst/>
            </a:pr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rgbClr val="18181E"/>
                </a:solidFill>
              </a:endParaRPr>
            </a:p>
          </p:txBody>
        </p:sp>
        <p:sp>
          <p:nvSpPr>
            <p:cNvPr id="33" name="TextBox 11">
              <a:extLst>
                <a:ext uri="{FF2B5EF4-FFF2-40B4-BE49-F238E27FC236}">
                  <a16:creationId xmlns:a16="http://schemas.microsoft.com/office/drawing/2014/main" id="{F106FA1F-9AC4-4498-043D-540B3EF1DACB}"/>
                </a:ext>
              </a:extLst>
            </p:cNvPr>
            <p:cNvSpPr txBox="1"/>
            <p:nvPr/>
          </p:nvSpPr>
          <p:spPr>
            <a:xfrm>
              <a:off x="344571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1</a:t>
              </a:r>
              <a:endParaRPr lang="en-US" sz="3795" b="1" dirty="0">
                <a:solidFill>
                  <a:srgbClr val="FFFFFF"/>
                </a:solidFill>
                <a:latin typeface="Roboto" panose="02000000000000000000" pitchFamily="2" charset="0"/>
                <a:ea typeface="Roboto" panose="02000000000000000000" pitchFamily="2" charset="0"/>
              </a:endParaRPr>
            </a:p>
          </p:txBody>
        </p:sp>
        <p:cxnSp>
          <p:nvCxnSpPr>
            <p:cNvPr id="39" name="Straight Arrow Connector 38">
              <a:extLst>
                <a:ext uri="{FF2B5EF4-FFF2-40B4-BE49-F238E27FC236}">
                  <a16:creationId xmlns:a16="http://schemas.microsoft.com/office/drawing/2014/main" id="{BEC8AA75-53B8-5599-A162-DF0DBC9CAD92}"/>
                </a:ext>
              </a:extLst>
            </p:cNvPr>
            <p:cNvCxnSpPr>
              <a:cxnSpLocks/>
            </p:cNvCxnSpPr>
            <p:nvPr/>
          </p:nvCxnSpPr>
          <p:spPr>
            <a:xfrm>
              <a:off x="2317995" y="4161495"/>
              <a:ext cx="0" cy="1667805"/>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4602F85-98BE-2033-AC00-C8B44BE8EBDF}"/>
              </a:ext>
            </a:extLst>
          </p:cNvPr>
          <p:cNvGrpSpPr/>
          <p:nvPr/>
        </p:nvGrpSpPr>
        <p:grpSpPr>
          <a:xfrm>
            <a:off x="5590906" y="3428576"/>
            <a:ext cx="3724328" cy="2476924"/>
            <a:chOff x="5590906" y="3428576"/>
            <a:chExt cx="3724328" cy="2476924"/>
          </a:xfrm>
        </p:grpSpPr>
        <p:cxnSp>
          <p:nvCxnSpPr>
            <p:cNvPr id="42" name="Straight Arrow Connector 41">
              <a:extLst>
                <a:ext uri="{FF2B5EF4-FFF2-40B4-BE49-F238E27FC236}">
                  <a16:creationId xmlns:a16="http://schemas.microsoft.com/office/drawing/2014/main" id="{394F917A-B0F0-E32B-CD01-1CF9E6EC18AF}"/>
                </a:ext>
              </a:extLst>
            </p:cNvPr>
            <p:cNvCxnSpPr>
              <a:cxnSpLocks/>
            </p:cNvCxnSpPr>
            <p:nvPr/>
          </p:nvCxnSpPr>
          <p:spPr>
            <a:xfrm>
              <a:off x="5867400" y="4455442"/>
              <a:ext cx="0" cy="1450058"/>
            </a:xfrm>
            <a:prstGeom prst="straightConnector1">
              <a:avLst/>
            </a:prstGeom>
            <a:solidFill>
              <a:srgbClr val="FEAC0A">
                <a:alpha val="25098"/>
              </a:srgbClr>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sp>
          <p:nvSpPr>
            <p:cNvPr id="24" name="Arrow: Pentagon 23">
              <a:extLst>
                <a:ext uri="{FF2B5EF4-FFF2-40B4-BE49-F238E27FC236}">
                  <a16:creationId xmlns:a16="http://schemas.microsoft.com/office/drawing/2014/main" id="{6E36B8A3-D415-02D2-EE57-CA80659A15CB}"/>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alpha val="25098"/>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extBox 11">
              <a:extLst>
                <a:ext uri="{FF2B5EF4-FFF2-40B4-BE49-F238E27FC236}">
                  <a16:creationId xmlns:a16="http://schemas.microsoft.com/office/drawing/2014/main" id="{C5356B99-47E9-F26B-A4A5-0CF86037D992}"/>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2</a:t>
              </a:r>
              <a:endParaRPr lang="en-US" sz="3795" b="1" dirty="0">
                <a:solidFill>
                  <a:srgbClr val="FFFFFF"/>
                </a:solidFill>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4EAC2BEB-C223-6064-C902-80C864710D32}"/>
                </a:ext>
              </a:extLst>
            </p:cNvPr>
            <p:cNvSpPr txBox="1"/>
            <p:nvPr/>
          </p:nvSpPr>
          <p:spPr>
            <a:xfrm>
              <a:off x="6177386" y="4991759"/>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outliers</a:t>
              </a:r>
              <a:endParaRPr lang="en-MY" sz="2000" b="1" dirty="0">
                <a:solidFill>
                  <a:srgbClr val="EAEAEE"/>
                </a:solidFill>
              </a:endParaRPr>
            </a:p>
          </p:txBody>
        </p:sp>
      </p:grpSp>
      <p:grpSp>
        <p:nvGrpSpPr>
          <p:cNvPr id="55" name="Group 54">
            <a:extLst>
              <a:ext uri="{FF2B5EF4-FFF2-40B4-BE49-F238E27FC236}">
                <a16:creationId xmlns:a16="http://schemas.microsoft.com/office/drawing/2014/main" id="{6854F393-18F8-EE32-7898-F9959E7E2E7E}"/>
              </a:ext>
            </a:extLst>
          </p:cNvPr>
          <p:cNvGrpSpPr/>
          <p:nvPr/>
        </p:nvGrpSpPr>
        <p:grpSpPr>
          <a:xfrm>
            <a:off x="9077570" y="3419477"/>
            <a:ext cx="3724328" cy="2486023"/>
            <a:chOff x="9077570" y="3419477"/>
            <a:chExt cx="3724328" cy="2486023"/>
          </a:xfrm>
        </p:grpSpPr>
        <p:sp>
          <p:nvSpPr>
            <p:cNvPr id="28" name="Arrow: Pentagon 23">
              <a:extLst>
                <a:ext uri="{FF2B5EF4-FFF2-40B4-BE49-F238E27FC236}">
                  <a16:creationId xmlns:a16="http://schemas.microsoft.com/office/drawing/2014/main" id="{58DFEF6F-EB27-7056-7B07-34973617DFF2}"/>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TextBox 11">
              <a:extLst>
                <a:ext uri="{FF2B5EF4-FFF2-40B4-BE49-F238E27FC236}">
                  <a16:creationId xmlns:a16="http://schemas.microsoft.com/office/drawing/2014/main" id="{059393C4-2B58-63E8-4214-252D75AAEB9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3</a:t>
              </a:r>
              <a:endParaRPr lang="en-US" sz="3795" b="1" dirty="0">
                <a:solidFill>
                  <a:srgbClr val="FFFFFF"/>
                </a:solidFill>
                <a:latin typeface="Roboto" panose="02000000000000000000" pitchFamily="2" charset="0"/>
                <a:ea typeface="Roboto" panose="02000000000000000000" pitchFamily="2" charset="0"/>
              </a:endParaRPr>
            </a:p>
          </p:txBody>
        </p:sp>
        <p:sp>
          <p:nvSpPr>
            <p:cNvPr id="47" name="TextBox 46">
              <a:extLst>
                <a:ext uri="{FF2B5EF4-FFF2-40B4-BE49-F238E27FC236}">
                  <a16:creationId xmlns:a16="http://schemas.microsoft.com/office/drawing/2014/main" id="{CB0E2D6A-C013-AC4B-0F88-5F9871F5BC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Mapping for ordinal columns</a:t>
              </a:r>
              <a:endParaRPr lang="en-MY" sz="2000" b="1" dirty="0">
                <a:solidFill>
                  <a:srgbClr val="EAEAEE"/>
                </a:solidFill>
              </a:endParaRPr>
            </a:p>
          </p:txBody>
        </p:sp>
        <p:cxnSp>
          <p:nvCxnSpPr>
            <p:cNvPr id="48" name="Straight Arrow Connector 47">
              <a:extLst>
                <a:ext uri="{FF2B5EF4-FFF2-40B4-BE49-F238E27FC236}">
                  <a16:creationId xmlns:a16="http://schemas.microsoft.com/office/drawing/2014/main" id="{29D987F3-4E36-9F76-91FC-08775160E1F7}"/>
                </a:ext>
              </a:extLst>
            </p:cNvPr>
            <p:cNvCxnSpPr>
              <a:cxnSpLocks/>
            </p:cNvCxnSpPr>
            <p:nvPr/>
          </p:nvCxnSpPr>
          <p:spPr>
            <a:xfrm>
              <a:off x="9314613"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CB7D114-E7BB-4D0C-22EE-4422640C3415}"/>
              </a:ext>
            </a:extLst>
          </p:cNvPr>
          <p:cNvGrpSpPr/>
          <p:nvPr/>
        </p:nvGrpSpPr>
        <p:grpSpPr>
          <a:xfrm>
            <a:off x="12563240" y="3430792"/>
            <a:ext cx="3724328" cy="2474708"/>
            <a:chOff x="12563240" y="3430792"/>
            <a:chExt cx="3724328" cy="2474708"/>
          </a:xfrm>
        </p:grpSpPr>
        <p:sp>
          <p:nvSpPr>
            <p:cNvPr id="30" name="Arrow: Pentagon 23">
              <a:extLst>
                <a:ext uri="{FF2B5EF4-FFF2-40B4-BE49-F238E27FC236}">
                  <a16:creationId xmlns:a16="http://schemas.microsoft.com/office/drawing/2014/main" id="{8D889821-BF8D-8DDB-ABFC-0744C17E3B45}"/>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TextBox 11">
              <a:extLst>
                <a:ext uri="{FF2B5EF4-FFF2-40B4-BE49-F238E27FC236}">
                  <a16:creationId xmlns:a16="http://schemas.microsoft.com/office/drawing/2014/main" id="{D1BD27A1-44DE-4129-2B53-375C862028A3}"/>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4</a:t>
              </a:r>
              <a:endParaRPr lang="en-US" sz="3795" b="1" dirty="0">
                <a:solidFill>
                  <a:srgbClr val="FFFFFF"/>
                </a:solidFill>
                <a:latin typeface="Roboto" panose="02000000000000000000" pitchFamily="2" charset="0"/>
                <a:ea typeface="Roboto" panose="02000000000000000000" pitchFamily="2" charset="0"/>
              </a:endParaRPr>
            </a:p>
          </p:txBody>
        </p:sp>
        <p:sp>
          <p:nvSpPr>
            <p:cNvPr id="49" name="TextBox 48">
              <a:extLst>
                <a:ext uri="{FF2B5EF4-FFF2-40B4-BE49-F238E27FC236}">
                  <a16:creationId xmlns:a16="http://schemas.microsoft.com/office/drawing/2014/main" id="{4647360C-3328-90C0-84F1-370F179ADF82}"/>
                </a:ext>
              </a:extLst>
            </p:cNvPr>
            <p:cNvSpPr txBox="1"/>
            <p:nvPr/>
          </p:nvSpPr>
          <p:spPr>
            <a:xfrm>
              <a:off x="13087221" y="4780930"/>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One-hot encoding for nominal columns</a:t>
              </a:r>
              <a:endParaRPr lang="en-MY" sz="2000" b="1" dirty="0">
                <a:solidFill>
                  <a:srgbClr val="EAEAEE"/>
                </a:solidFill>
              </a:endParaRPr>
            </a:p>
          </p:txBody>
        </p:sp>
        <p:cxnSp>
          <p:nvCxnSpPr>
            <p:cNvPr id="50" name="Straight Arrow Connector 49">
              <a:extLst>
                <a:ext uri="{FF2B5EF4-FFF2-40B4-BE49-F238E27FC236}">
                  <a16:creationId xmlns:a16="http://schemas.microsoft.com/office/drawing/2014/main" id="{A33FAE78-0A1B-9D62-FC18-BD79BDA1A7CB}"/>
                </a:ext>
              </a:extLst>
            </p:cNvPr>
            <p:cNvCxnSpPr>
              <a:cxnSpLocks/>
            </p:cNvCxnSpPr>
            <p:nvPr/>
          </p:nvCxnSpPr>
          <p:spPr>
            <a:xfrm>
              <a:off x="12810942" y="4455442"/>
              <a:ext cx="0" cy="1450058"/>
            </a:xfrm>
            <a:prstGeom prst="straightConnector1">
              <a:avLst/>
            </a:prstGeom>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0E28726C-DA6B-DCFE-850E-137C396AAF1C}"/>
              </a:ext>
            </a:extLst>
          </p:cNvPr>
          <p:cNvGrpSpPr/>
          <p:nvPr/>
        </p:nvGrpSpPr>
        <p:grpSpPr>
          <a:xfrm>
            <a:off x="23787808" y="3428576"/>
            <a:ext cx="3724328" cy="2476924"/>
            <a:chOff x="5590906" y="3428576"/>
            <a:chExt cx="3724328" cy="2476924"/>
          </a:xfrm>
        </p:grpSpPr>
        <p:sp>
          <p:nvSpPr>
            <p:cNvPr id="58" name="Arrow: Pentagon 23">
              <a:extLst>
                <a:ext uri="{FF2B5EF4-FFF2-40B4-BE49-F238E27FC236}">
                  <a16:creationId xmlns:a16="http://schemas.microsoft.com/office/drawing/2014/main" id="{26139FFC-268B-987B-CDF1-834654D4D72E}"/>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9" name="TextBox 11">
              <a:extLst>
                <a:ext uri="{FF2B5EF4-FFF2-40B4-BE49-F238E27FC236}">
                  <a16:creationId xmlns:a16="http://schemas.microsoft.com/office/drawing/2014/main" id="{5C9E1BD0-56CB-3C86-2A75-5C9AFE354953}"/>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6</a:t>
              </a:r>
              <a:endParaRPr lang="en-US" sz="3795" b="1" dirty="0">
                <a:solidFill>
                  <a:srgbClr val="FFFFFF"/>
                </a:solidFill>
                <a:latin typeface="Roboto" panose="02000000000000000000" pitchFamily="2" charset="0"/>
                <a:ea typeface="Roboto" panose="02000000000000000000" pitchFamily="2" charset="0"/>
              </a:endParaRPr>
            </a:p>
          </p:txBody>
        </p:sp>
        <p:sp>
          <p:nvSpPr>
            <p:cNvPr id="60" name="TextBox 59">
              <a:extLst>
                <a:ext uri="{FF2B5EF4-FFF2-40B4-BE49-F238E27FC236}">
                  <a16:creationId xmlns:a16="http://schemas.microsoft.com/office/drawing/2014/main" id="{315D3E87-313A-BC85-BC6D-D100EBB4A096}"/>
                </a:ext>
              </a:extLst>
            </p:cNvPr>
            <p:cNvSpPr txBox="1"/>
            <p:nvPr/>
          </p:nvSpPr>
          <p:spPr>
            <a:xfrm>
              <a:off x="6195463" y="4780930"/>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Drop highly correlated feature</a:t>
              </a:r>
              <a:endParaRPr lang="en-MY" sz="2000" b="1" dirty="0">
                <a:solidFill>
                  <a:srgbClr val="17A994"/>
                </a:solidFill>
              </a:endParaRPr>
            </a:p>
          </p:txBody>
        </p:sp>
        <p:cxnSp>
          <p:nvCxnSpPr>
            <p:cNvPr id="61" name="Straight Arrow Connector 60">
              <a:extLst>
                <a:ext uri="{FF2B5EF4-FFF2-40B4-BE49-F238E27FC236}">
                  <a16:creationId xmlns:a16="http://schemas.microsoft.com/office/drawing/2014/main" id="{CE9059C8-4451-9AE0-DED1-0E29E35CC57F}"/>
                </a:ext>
              </a:extLst>
            </p:cNvPr>
            <p:cNvCxnSpPr>
              <a:cxnSpLocks/>
            </p:cNvCxnSpPr>
            <p:nvPr/>
          </p:nvCxnSpPr>
          <p:spPr>
            <a:xfrm>
              <a:off x="5867400"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47D2ABC-B955-B5A1-9EFC-B5C389DC9682}"/>
              </a:ext>
            </a:extLst>
          </p:cNvPr>
          <p:cNvGrpSpPr/>
          <p:nvPr/>
        </p:nvGrpSpPr>
        <p:grpSpPr>
          <a:xfrm>
            <a:off x="27274472" y="3419477"/>
            <a:ext cx="3724328" cy="2486023"/>
            <a:chOff x="9077570" y="3419477"/>
            <a:chExt cx="3724328" cy="2486023"/>
          </a:xfrm>
        </p:grpSpPr>
        <p:sp>
          <p:nvSpPr>
            <p:cNvPr id="63" name="Arrow: Pentagon 23">
              <a:extLst>
                <a:ext uri="{FF2B5EF4-FFF2-40B4-BE49-F238E27FC236}">
                  <a16:creationId xmlns:a16="http://schemas.microsoft.com/office/drawing/2014/main" id="{9E37B7B6-1B3B-96BC-15B2-5A66D8FEF388}"/>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TextBox 11">
              <a:extLst>
                <a:ext uri="{FF2B5EF4-FFF2-40B4-BE49-F238E27FC236}">
                  <a16:creationId xmlns:a16="http://schemas.microsoft.com/office/drawing/2014/main" id="{F979615B-DE3D-DA83-ADE5-1123DB3186F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7</a:t>
              </a:r>
              <a:endParaRPr lang="en-US" sz="3795" b="1" dirty="0">
                <a:solidFill>
                  <a:srgbClr val="FFFFFF"/>
                </a:solidFill>
                <a:latin typeface="Roboto" panose="02000000000000000000" pitchFamily="2" charset="0"/>
                <a:ea typeface="Roboto" panose="02000000000000000000" pitchFamily="2" charset="0"/>
              </a:endParaRPr>
            </a:p>
          </p:txBody>
        </p:sp>
        <p:sp>
          <p:nvSpPr>
            <p:cNvPr id="65" name="TextBox 64">
              <a:extLst>
                <a:ext uri="{FF2B5EF4-FFF2-40B4-BE49-F238E27FC236}">
                  <a16:creationId xmlns:a16="http://schemas.microsoft.com/office/drawing/2014/main" id="{C55C06A9-40D1-E9EA-D18C-8D4253A4F2D3}"/>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Prepare training and testing set</a:t>
              </a:r>
              <a:endParaRPr lang="en-MY" sz="2000" b="1" dirty="0">
                <a:solidFill>
                  <a:srgbClr val="17A994"/>
                </a:solidFill>
              </a:endParaRPr>
            </a:p>
          </p:txBody>
        </p:sp>
        <p:cxnSp>
          <p:nvCxnSpPr>
            <p:cNvPr id="66" name="Straight Arrow Connector 65">
              <a:extLst>
                <a:ext uri="{FF2B5EF4-FFF2-40B4-BE49-F238E27FC236}">
                  <a16:creationId xmlns:a16="http://schemas.microsoft.com/office/drawing/2014/main" id="{2096B01E-EC9A-68A5-5CC7-35DF569B8F0A}"/>
                </a:ext>
              </a:extLst>
            </p:cNvPr>
            <p:cNvCxnSpPr>
              <a:cxnSpLocks/>
            </p:cNvCxnSpPr>
            <p:nvPr/>
          </p:nvCxnSpPr>
          <p:spPr>
            <a:xfrm>
              <a:off x="9296400" y="4455442"/>
              <a:ext cx="0" cy="1450058"/>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2AA334CC-157A-22DA-02FF-447C21652EF4}"/>
              </a:ext>
            </a:extLst>
          </p:cNvPr>
          <p:cNvGrpSpPr/>
          <p:nvPr/>
        </p:nvGrpSpPr>
        <p:grpSpPr>
          <a:xfrm>
            <a:off x="30760142" y="3430792"/>
            <a:ext cx="3724328" cy="2474708"/>
            <a:chOff x="12563240" y="3430792"/>
            <a:chExt cx="3724328" cy="2474708"/>
          </a:xfrm>
        </p:grpSpPr>
        <p:sp>
          <p:nvSpPr>
            <p:cNvPr id="68" name="Arrow: Pentagon 23">
              <a:extLst>
                <a:ext uri="{FF2B5EF4-FFF2-40B4-BE49-F238E27FC236}">
                  <a16:creationId xmlns:a16="http://schemas.microsoft.com/office/drawing/2014/main" id="{2D710207-FD99-7E07-E414-64AF7FD63B7D}"/>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9" name="TextBox 11">
              <a:extLst>
                <a:ext uri="{FF2B5EF4-FFF2-40B4-BE49-F238E27FC236}">
                  <a16:creationId xmlns:a16="http://schemas.microsoft.com/office/drawing/2014/main" id="{9F44736C-BA7D-E34C-D27C-72DB8B91987B}"/>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8</a:t>
              </a:r>
              <a:endParaRPr lang="en-US" sz="3795" b="1" dirty="0">
                <a:solidFill>
                  <a:srgbClr val="FFFFFF"/>
                </a:solidFill>
                <a:latin typeface="Roboto" panose="02000000000000000000" pitchFamily="2" charset="0"/>
                <a:ea typeface="Roboto" panose="02000000000000000000" pitchFamily="2" charset="0"/>
              </a:endParaRPr>
            </a:p>
          </p:txBody>
        </p:sp>
        <p:sp>
          <p:nvSpPr>
            <p:cNvPr id="70" name="TextBox 69">
              <a:extLst>
                <a:ext uri="{FF2B5EF4-FFF2-40B4-BE49-F238E27FC236}">
                  <a16:creationId xmlns:a16="http://schemas.microsoft.com/office/drawing/2014/main" id="{D3BD455D-7709-217A-7F98-00BD7DD5D861}"/>
                </a:ext>
              </a:extLst>
            </p:cNvPr>
            <p:cNvSpPr txBox="1"/>
            <p:nvPr/>
          </p:nvSpPr>
          <p:spPr>
            <a:xfrm>
              <a:off x="13087221" y="5011762"/>
              <a:ext cx="2858417" cy="505523"/>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Normalize data</a:t>
              </a:r>
              <a:endParaRPr lang="en-MY" sz="2000" b="1" dirty="0">
                <a:solidFill>
                  <a:srgbClr val="17A994"/>
                </a:solidFill>
              </a:endParaRPr>
            </a:p>
          </p:txBody>
        </p:sp>
        <p:cxnSp>
          <p:nvCxnSpPr>
            <p:cNvPr id="71" name="Straight Arrow Connector 70">
              <a:extLst>
                <a:ext uri="{FF2B5EF4-FFF2-40B4-BE49-F238E27FC236}">
                  <a16:creationId xmlns:a16="http://schemas.microsoft.com/office/drawing/2014/main" id="{60E05F9D-E46A-9E24-FF3C-05E6CA9E8071}"/>
                </a:ext>
              </a:extLst>
            </p:cNvPr>
            <p:cNvCxnSpPr>
              <a:cxnSpLocks/>
            </p:cNvCxnSpPr>
            <p:nvPr/>
          </p:nvCxnSpPr>
          <p:spPr>
            <a:xfrm>
              <a:off x="12810942"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F71FD979-DDD1-EA15-8BA2-F88479D3FE5C}"/>
              </a:ext>
            </a:extLst>
          </p:cNvPr>
          <p:cNvGrpSpPr/>
          <p:nvPr/>
        </p:nvGrpSpPr>
        <p:grpSpPr>
          <a:xfrm>
            <a:off x="20294734" y="3428576"/>
            <a:ext cx="3775125" cy="2476924"/>
            <a:chOff x="2097832" y="3428576"/>
            <a:chExt cx="3775125" cy="2476924"/>
          </a:xfrm>
        </p:grpSpPr>
        <p:sp>
          <p:nvSpPr>
            <p:cNvPr id="73" name="TextBox 72">
              <a:extLst>
                <a:ext uri="{FF2B5EF4-FFF2-40B4-BE49-F238E27FC236}">
                  <a16:creationId xmlns:a16="http://schemas.microsoft.com/office/drawing/2014/main" id="{20A82BFF-F2C8-16C0-8326-D4FE3901C9FB}"/>
                </a:ext>
              </a:extLst>
            </p:cNvPr>
            <p:cNvSpPr txBox="1"/>
            <p:nvPr/>
          </p:nvSpPr>
          <p:spPr>
            <a:xfrm>
              <a:off x="2681164" y="4785266"/>
              <a:ext cx="3191793"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Remove one column from one-hot encoded feature</a:t>
              </a:r>
              <a:endParaRPr lang="en-MY" sz="2000" b="1" dirty="0">
                <a:solidFill>
                  <a:srgbClr val="17A994"/>
                </a:solidFill>
              </a:endParaRPr>
            </a:p>
          </p:txBody>
        </p:sp>
        <p:sp>
          <p:nvSpPr>
            <p:cNvPr id="74" name="Arrow: Pentagon 23">
              <a:extLst>
                <a:ext uri="{FF2B5EF4-FFF2-40B4-BE49-F238E27FC236}">
                  <a16:creationId xmlns:a16="http://schemas.microsoft.com/office/drawing/2014/main" id="{75A7F461-7F0D-CB91-F8C8-B8766BB3D8A5}"/>
                </a:ext>
              </a:extLst>
            </p:cNvPr>
            <p:cNvSpPr/>
            <p:nvPr/>
          </p:nvSpPr>
          <p:spPr>
            <a:xfrm>
              <a:off x="2097832"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5" name="TextBox 11">
              <a:extLst>
                <a:ext uri="{FF2B5EF4-FFF2-40B4-BE49-F238E27FC236}">
                  <a16:creationId xmlns:a16="http://schemas.microsoft.com/office/drawing/2014/main" id="{65339307-3B55-37C0-C3FC-206E47FB99BB}"/>
                </a:ext>
              </a:extLst>
            </p:cNvPr>
            <p:cNvSpPr txBox="1"/>
            <p:nvPr/>
          </p:nvSpPr>
          <p:spPr>
            <a:xfrm>
              <a:off x="3712887"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5</a:t>
              </a:r>
              <a:endParaRPr lang="en-US" sz="3795" b="1" dirty="0">
                <a:solidFill>
                  <a:srgbClr val="FFFFFF"/>
                </a:solidFill>
                <a:latin typeface="Roboto" panose="02000000000000000000" pitchFamily="2" charset="0"/>
                <a:ea typeface="Roboto" panose="02000000000000000000" pitchFamily="2" charset="0"/>
              </a:endParaRPr>
            </a:p>
          </p:txBody>
        </p:sp>
        <p:cxnSp>
          <p:nvCxnSpPr>
            <p:cNvPr id="76" name="Straight Arrow Connector 75">
              <a:extLst>
                <a:ext uri="{FF2B5EF4-FFF2-40B4-BE49-F238E27FC236}">
                  <a16:creationId xmlns:a16="http://schemas.microsoft.com/office/drawing/2014/main" id="{276C36DF-96BA-1A4C-C9A9-35A947A23F2A}"/>
                </a:ext>
              </a:extLst>
            </p:cNvPr>
            <p:cNvCxnSpPr>
              <a:cxnSpLocks/>
            </p:cNvCxnSpPr>
            <p:nvPr/>
          </p:nvCxnSpPr>
          <p:spPr>
            <a:xfrm>
              <a:off x="2362200" y="4455442"/>
              <a:ext cx="0" cy="1450058"/>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DF64AAD7-DC59-8BBB-87BE-29464897E505}"/>
              </a:ext>
            </a:extLst>
          </p:cNvPr>
          <p:cNvPicPr>
            <a:picLocks noChangeAspect="1"/>
          </p:cNvPicPr>
          <p:nvPr/>
        </p:nvPicPr>
        <p:blipFill rotWithShape="1">
          <a:blip r:embed="rId12"/>
          <a:srcRect l="4218"/>
          <a:stretch/>
        </p:blipFill>
        <p:spPr>
          <a:xfrm>
            <a:off x="6079466" y="8268103"/>
            <a:ext cx="1914989" cy="723370"/>
          </a:xfrm>
          <a:prstGeom prst="rect">
            <a:avLst/>
          </a:prstGeom>
          <a:ln w="9525">
            <a:solidFill>
              <a:srgbClr val="18181E"/>
            </a:solidFill>
          </a:ln>
        </p:spPr>
      </p:pic>
      <p:sp>
        <p:nvSpPr>
          <p:cNvPr id="82" name="TextBox 81">
            <a:extLst>
              <a:ext uri="{FF2B5EF4-FFF2-40B4-BE49-F238E27FC236}">
                <a16:creationId xmlns:a16="http://schemas.microsoft.com/office/drawing/2014/main" id="{5EF5E2DD-E917-ADD9-A682-416A75BE39E7}"/>
              </a:ext>
            </a:extLst>
          </p:cNvPr>
          <p:cNvSpPr txBox="1"/>
          <p:nvPr/>
        </p:nvSpPr>
        <p:spPr>
          <a:xfrm>
            <a:off x="10261544" y="7336219"/>
            <a:ext cx="5098795" cy="608821"/>
          </a:xfrm>
          <a:prstGeom prst="rect">
            <a:avLst/>
          </a:prstGeom>
          <a:solidFill>
            <a:srgbClr val="FFFFFF"/>
          </a:solidFill>
          <a:ln w="19050">
            <a:solidFill>
              <a:srgbClr val="18181E"/>
            </a:solidFill>
          </a:ln>
        </p:spPr>
        <p:txBody>
          <a:bodyPr wrap="square">
            <a:spAutoFit/>
          </a:bodyPr>
          <a:lstStyle/>
          <a:p>
            <a:pPr>
              <a:lnSpc>
                <a:spcPct val="150000"/>
              </a:lnSpc>
            </a:pPr>
            <a:r>
              <a:rPr lang="en-US" sz="2500" b="1" dirty="0">
                <a:solidFill>
                  <a:srgbClr val="17A994"/>
                </a:solidFill>
                <a:latin typeface="Roboto" panose="02000000000000000000" pitchFamily="2" charset="0"/>
                <a:ea typeface="Roboto" panose="02000000000000000000" pitchFamily="2" charset="0"/>
              </a:rPr>
              <a:t>No</a:t>
            </a:r>
            <a:r>
              <a:rPr lang="en-US" sz="2500" dirty="0">
                <a:latin typeface="Roboto" panose="02000000000000000000" pitchFamily="2" charset="0"/>
                <a:ea typeface="Roboto" panose="02000000000000000000" pitchFamily="2" charset="0"/>
              </a:rPr>
              <a:t> duplicated or missing values</a:t>
            </a:r>
            <a:endParaRPr lang="en-MY" sz="2500" b="1" dirty="0">
              <a:solidFill>
                <a:srgbClr val="FF0000"/>
              </a:solidFill>
            </a:endParaRPr>
          </a:p>
        </p:txBody>
      </p:sp>
      <p:pic>
        <p:nvPicPr>
          <p:cNvPr id="84" name="Picture 83">
            <a:extLst>
              <a:ext uri="{FF2B5EF4-FFF2-40B4-BE49-F238E27FC236}">
                <a16:creationId xmlns:a16="http://schemas.microsoft.com/office/drawing/2014/main" id="{2F14B157-372D-01D0-405F-9E95C0261D18}"/>
              </a:ext>
            </a:extLst>
          </p:cNvPr>
          <p:cNvPicPr>
            <a:picLocks noChangeAspect="1"/>
          </p:cNvPicPr>
          <p:nvPr/>
        </p:nvPicPr>
        <p:blipFill>
          <a:blip r:embed="rId13"/>
          <a:stretch>
            <a:fillRect/>
          </a:stretch>
        </p:blipFill>
        <p:spPr>
          <a:xfrm>
            <a:off x="2877475" y="6219118"/>
            <a:ext cx="2898665" cy="2756107"/>
          </a:xfrm>
          <a:prstGeom prst="rect">
            <a:avLst/>
          </a:prstGeom>
          <a:ln w="9525">
            <a:solidFill>
              <a:srgbClr val="18181E"/>
            </a:solidFill>
          </a:ln>
        </p:spPr>
      </p:pic>
      <p:pic>
        <p:nvPicPr>
          <p:cNvPr id="86" name="Picture 85">
            <a:extLst>
              <a:ext uri="{FF2B5EF4-FFF2-40B4-BE49-F238E27FC236}">
                <a16:creationId xmlns:a16="http://schemas.microsoft.com/office/drawing/2014/main" id="{55C07014-0310-9163-8B4F-974FF7DE806D}"/>
              </a:ext>
            </a:extLst>
          </p:cNvPr>
          <p:cNvPicPr>
            <a:picLocks noChangeAspect="1"/>
          </p:cNvPicPr>
          <p:nvPr/>
        </p:nvPicPr>
        <p:blipFill>
          <a:blip r:embed="rId14"/>
          <a:stretch>
            <a:fillRect/>
          </a:stretch>
        </p:blipFill>
        <p:spPr>
          <a:xfrm>
            <a:off x="6084177" y="6206619"/>
            <a:ext cx="2737786" cy="1802086"/>
          </a:xfrm>
          <a:prstGeom prst="rect">
            <a:avLst/>
          </a:prstGeom>
          <a:ln w="9525">
            <a:solidFill>
              <a:srgbClr val="18181E"/>
            </a:solidFill>
          </a:ln>
        </p:spPr>
      </p:pic>
      <p:sp>
        <p:nvSpPr>
          <p:cNvPr id="13" name="Slide Number Placeholder 12">
            <a:extLst>
              <a:ext uri="{FF2B5EF4-FFF2-40B4-BE49-F238E27FC236}">
                <a16:creationId xmlns:a16="http://schemas.microsoft.com/office/drawing/2014/main" id="{1C4B2E9E-C3EC-A515-0F0C-1FAF5B5DC45A}"/>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807527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77" name="Group 76">
            <a:extLst>
              <a:ext uri="{FF2B5EF4-FFF2-40B4-BE49-F238E27FC236}">
                <a16:creationId xmlns:a16="http://schemas.microsoft.com/office/drawing/2014/main" id="{01A93E5B-A5E3-366B-16D0-31C23235C376}"/>
              </a:ext>
            </a:extLst>
          </p:cNvPr>
          <p:cNvGrpSpPr/>
          <p:nvPr/>
        </p:nvGrpSpPr>
        <p:grpSpPr>
          <a:xfrm>
            <a:off x="1066800" y="1028700"/>
            <a:ext cx="16154400" cy="8189677"/>
            <a:chOff x="0" y="0"/>
            <a:chExt cx="2638554" cy="1630376"/>
          </a:xfrm>
        </p:grpSpPr>
        <p:sp>
          <p:nvSpPr>
            <p:cNvPr id="78" name="Freeform 9">
              <a:extLst>
                <a:ext uri="{FF2B5EF4-FFF2-40B4-BE49-F238E27FC236}">
                  <a16:creationId xmlns:a16="http://schemas.microsoft.com/office/drawing/2014/main" id="{446313EB-1FD6-AFBA-CD9E-01943221AC1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79" name="TextBox 10">
              <a:extLst>
                <a:ext uri="{FF2B5EF4-FFF2-40B4-BE49-F238E27FC236}">
                  <a16:creationId xmlns:a16="http://schemas.microsoft.com/office/drawing/2014/main" id="{206A8A24-0F4A-E830-2435-63D9D3080E13}"/>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grpSp>
        <p:nvGrpSpPr>
          <p:cNvPr id="53" name="Group 52">
            <a:extLst>
              <a:ext uri="{FF2B5EF4-FFF2-40B4-BE49-F238E27FC236}">
                <a16:creationId xmlns:a16="http://schemas.microsoft.com/office/drawing/2014/main" id="{0D263F59-B367-9397-86AD-33F5D3CD07FF}"/>
              </a:ext>
            </a:extLst>
          </p:cNvPr>
          <p:cNvGrpSpPr/>
          <p:nvPr/>
        </p:nvGrpSpPr>
        <p:grpSpPr>
          <a:xfrm>
            <a:off x="2066981" y="3428577"/>
            <a:ext cx="3750521" cy="2400723"/>
            <a:chOff x="2066981" y="3428577"/>
            <a:chExt cx="3750521" cy="2400723"/>
          </a:xfrm>
        </p:grpSpPr>
        <p:sp>
          <p:nvSpPr>
            <p:cNvPr id="27" name="TextBox 26">
              <a:extLst>
                <a:ext uri="{FF2B5EF4-FFF2-40B4-BE49-F238E27FC236}">
                  <a16:creationId xmlns:a16="http://schemas.microsoft.com/office/drawing/2014/main" id="{FDBB3744-5EC6-6424-BB22-0A63681C746E}"/>
                </a:ext>
              </a:extLst>
            </p:cNvPr>
            <p:cNvSpPr txBox="1"/>
            <p:nvPr/>
          </p:nvSpPr>
          <p:spPr>
            <a:xfrm>
              <a:off x="2627982" y="4785266"/>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Check for missing and duplicated values</a:t>
              </a:r>
              <a:endParaRPr lang="en-MY" sz="2000" b="1" dirty="0">
                <a:solidFill>
                  <a:srgbClr val="EAEAEE"/>
                </a:solidFill>
              </a:endParaRPr>
            </a:p>
          </p:txBody>
        </p:sp>
        <p:sp>
          <p:nvSpPr>
            <p:cNvPr id="22" name="Arrow: Pentagon 21">
              <a:extLst>
                <a:ext uri="{FF2B5EF4-FFF2-40B4-BE49-F238E27FC236}">
                  <a16:creationId xmlns:a16="http://schemas.microsoft.com/office/drawing/2014/main" id="{6102251C-2B61-6990-D543-A9075C81DD48}"/>
                </a:ext>
              </a:extLst>
            </p:cNvPr>
            <p:cNvSpPr/>
            <p:nvPr/>
          </p:nvSpPr>
          <p:spPr>
            <a:xfrm>
              <a:off x="2066981" y="3428577"/>
              <a:ext cx="3750521" cy="1219200"/>
            </a:xfrm>
            <a:prstGeom prst="homePlate">
              <a:avLst/>
            </a:pr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rgbClr val="18181E"/>
                </a:solidFill>
              </a:endParaRPr>
            </a:p>
          </p:txBody>
        </p:sp>
        <p:sp>
          <p:nvSpPr>
            <p:cNvPr id="33" name="TextBox 11">
              <a:extLst>
                <a:ext uri="{FF2B5EF4-FFF2-40B4-BE49-F238E27FC236}">
                  <a16:creationId xmlns:a16="http://schemas.microsoft.com/office/drawing/2014/main" id="{F106FA1F-9AC4-4498-043D-540B3EF1DACB}"/>
                </a:ext>
              </a:extLst>
            </p:cNvPr>
            <p:cNvSpPr txBox="1"/>
            <p:nvPr/>
          </p:nvSpPr>
          <p:spPr>
            <a:xfrm>
              <a:off x="344571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1</a:t>
              </a:r>
              <a:endParaRPr lang="en-US" sz="3795" b="1" dirty="0">
                <a:solidFill>
                  <a:srgbClr val="FFFFFF"/>
                </a:solidFill>
                <a:latin typeface="Roboto" panose="02000000000000000000" pitchFamily="2" charset="0"/>
                <a:ea typeface="Roboto" panose="02000000000000000000" pitchFamily="2" charset="0"/>
              </a:endParaRPr>
            </a:p>
          </p:txBody>
        </p:sp>
        <p:cxnSp>
          <p:nvCxnSpPr>
            <p:cNvPr id="39" name="Straight Arrow Connector 38">
              <a:extLst>
                <a:ext uri="{FF2B5EF4-FFF2-40B4-BE49-F238E27FC236}">
                  <a16:creationId xmlns:a16="http://schemas.microsoft.com/office/drawing/2014/main" id="{BEC8AA75-53B8-5599-A162-DF0DBC9CAD92}"/>
                </a:ext>
              </a:extLst>
            </p:cNvPr>
            <p:cNvCxnSpPr>
              <a:cxnSpLocks/>
            </p:cNvCxnSpPr>
            <p:nvPr/>
          </p:nvCxnSpPr>
          <p:spPr>
            <a:xfrm>
              <a:off x="2317995" y="4161495"/>
              <a:ext cx="0" cy="1667805"/>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4602F85-98BE-2033-AC00-C8B44BE8EBDF}"/>
              </a:ext>
            </a:extLst>
          </p:cNvPr>
          <p:cNvGrpSpPr/>
          <p:nvPr/>
        </p:nvGrpSpPr>
        <p:grpSpPr>
          <a:xfrm>
            <a:off x="5590906" y="3428576"/>
            <a:ext cx="3724328" cy="2476924"/>
            <a:chOff x="5590906" y="3428576"/>
            <a:chExt cx="3724328" cy="2476924"/>
          </a:xfrm>
        </p:grpSpPr>
        <p:cxnSp>
          <p:nvCxnSpPr>
            <p:cNvPr id="42" name="Straight Arrow Connector 41">
              <a:extLst>
                <a:ext uri="{FF2B5EF4-FFF2-40B4-BE49-F238E27FC236}">
                  <a16:creationId xmlns:a16="http://schemas.microsoft.com/office/drawing/2014/main" id="{394F917A-B0F0-E32B-CD01-1CF9E6EC18AF}"/>
                </a:ext>
              </a:extLst>
            </p:cNvPr>
            <p:cNvCxnSpPr>
              <a:cxnSpLocks/>
            </p:cNvCxnSpPr>
            <p:nvPr/>
          </p:nvCxnSpPr>
          <p:spPr>
            <a:xfrm>
              <a:off x="5867400" y="4455442"/>
              <a:ext cx="0" cy="1450058"/>
            </a:xfrm>
            <a:prstGeom prst="straightConnector1">
              <a:avLst/>
            </a:prstGeom>
            <a:solidFill>
              <a:srgbClr val="FEAC0A">
                <a:alpha val="25098"/>
              </a:srgbClr>
            </a:solidFill>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sp>
          <p:nvSpPr>
            <p:cNvPr id="24" name="Arrow: Pentagon 23">
              <a:extLst>
                <a:ext uri="{FF2B5EF4-FFF2-40B4-BE49-F238E27FC236}">
                  <a16:creationId xmlns:a16="http://schemas.microsoft.com/office/drawing/2014/main" id="{6E36B8A3-D415-02D2-EE57-CA80659A15CB}"/>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FDC97">
                  <a:alpha val="25098"/>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extBox 11">
              <a:extLst>
                <a:ext uri="{FF2B5EF4-FFF2-40B4-BE49-F238E27FC236}">
                  <a16:creationId xmlns:a16="http://schemas.microsoft.com/office/drawing/2014/main" id="{C5356B99-47E9-F26B-A4A5-0CF86037D992}"/>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2</a:t>
              </a:r>
              <a:endParaRPr lang="en-US" sz="3795" b="1" dirty="0">
                <a:solidFill>
                  <a:srgbClr val="FFFFFF"/>
                </a:solidFill>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4EAC2BEB-C223-6064-C902-80C864710D32}"/>
                </a:ext>
              </a:extLst>
            </p:cNvPr>
            <p:cNvSpPr txBox="1"/>
            <p:nvPr/>
          </p:nvSpPr>
          <p:spPr>
            <a:xfrm>
              <a:off x="6177386" y="4991759"/>
              <a:ext cx="2858417" cy="505523"/>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Remove outliers</a:t>
              </a:r>
              <a:endParaRPr lang="en-MY" sz="2000" b="1" dirty="0">
                <a:solidFill>
                  <a:srgbClr val="18181E"/>
                </a:solidFill>
              </a:endParaRPr>
            </a:p>
          </p:txBody>
        </p:sp>
      </p:grpSp>
      <p:grpSp>
        <p:nvGrpSpPr>
          <p:cNvPr id="55" name="Group 54">
            <a:extLst>
              <a:ext uri="{FF2B5EF4-FFF2-40B4-BE49-F238E27FC236}">
                <a16:creationId xmlns:a16="http://schemas.microsoft.com/office/drawing/2014/main" id="{6854F393-18F8-EE32-7898-F9959E7E2E7E}"/>
              </a:ext>
            </a:extLst>
          </p:cNvPr>
          <p:cNvGrpSpPr/>
          <p:nvPr/>
        </p:nvGrpSpPr>
        <p:grpSpPr>
          <a:xfrm>
            <a:off x="9077570" y="3419477"/>
            <a:ext cx="3724328" cy="2486023"/>
            <a:chOff x="9077570" y="3419477"/>
            <a:chExt cx="3724328" cy="2486023"/>
          </a:xfrm>
        </p:grpSpPr>
        <p:sp>
          <p:nvSpPr>
            <p:cNvPr id="28" name="Arrow: Pentagon 23">
              <a:extLst>
                <a:ext uri="{FF2B5EF4-FFF2-40B4-BE49-F238E27FC236}">
                  <a16:creationId xmlns:a16="http://schemas.microsoft.com/office/drawing/2014/main" id="{58DFEF6F-EB27-7056-7B07-34973617DFF2}"/>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TextBox 11">
              <a:extLst>
                <a:ext uri="{FF2B5EF4-FFF2-40B4-BE49-F238E27FC236}">
                  <a16:creationId xmlns:a16="http://schemas.microsoft.com/office/drawing/2014/main" id="{059393C4-2B58-63E8-4214-252D75AAEB9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3</a:t>
              </a:r>
              <a:endParaRPr lang="en-US" sz="3795" b="1" dirty="0">
                <a:solidFill>
                  <a:srgbClr val="FFFFFF"/>
                </a:solidFill>
                <a:latin typeface="Roboto" panose="02000000000000000000" pitchFamily="2" charset="0"/>
                <a:ea typeface="Roboto" panose="02000000000000000000" pitchFamily="2" charset="0"/>
              </a:endParaRPr>
            </a:p>
          </p:txBody>
        </p:sp>
        <p:sp>
          <p:nvSpPr>
            <p:cNvPr id="47" name="TextBox 46">
              <a:extLst>
                <a:ext uri="{FF2B5EF4-FFF2-40B4-BE49-F238E27FC236}">
                  <a16:creationId xmlns:a16="http://schemas.microsoft.com/office/drawing/2014/main" id="{CB0E2D6A-C013-AC4B-0F88-5F9871F5BC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Mapping for ordinal columns</a:t>
              </a:r>
              <a:endParaRPr lang="en-MY" sz="2000" b="1" dirty="0">
                <a:solidFill>
                  <a:srgbClr val="EAEAEE"/>
                </a:solidFill>
              </a:endParaRPr>
            </a:p>
          </p:txBody>
        </p:sp>
        <p:cxnSp>
          <p:nvCxnSpPr>
            <p:cNvPr id="48" name="Straight Arrow Connector 47">
              <a:extLst>
                <a:ext uri="{FF2B5EF4-FFF2-40B4-BE49-F238E27FC236}">
                  <a16:creationId xmlns:a16="http://schemas.microsoft.com/office/drawing/2014/main" id="{29D987F3-4E36-9F76-91FC-08775160E1F7}"/>
                </a:ext>
              </a:extLst>
            </p:cNvPr>
            <p:cNvCxnSpPr>
              <a:cxnSpLocks/>
            </p:cNvCxnSpPr>
            <p:nvPr/>
          </p:nvCxnSpPr>
          <p:spPr>
            <a:xfrm>
              <a:off x="9314613"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CB7D114-E7BB-4D0C-22EE-4422640C3415}"/>
              </a:ext>
            </a:extLst>
          </p:cNvPr>
          <p:cNvGrpSpPr/>
          <p:nvPr/>
        </p:nvGrpSpPr>
        <p:grpSpPr>
          <a:xfrm>
            <a:off x="12563240" y="3430792"/>
            <a:ext cx="3724328" cy="2474708"/>
            <a:chOff x="12563240" y="3430792"/>
            <a:chExt cx="3724328" cy="2474708"/>
          </a:xfrm>
        </p:grpSpPr>
        <p:sp>
          <p:nvSpPr>
            <p:cNvPr id="30" name="Arrow: Pentagon 23">
              <a:extLst>
                <a:ext uri="{FF2B5EF4-FFF2-40B4-BE49-F238E27FC236}">
                  <a16:creationId xmlns:a16="http://schemas.microsoft.com/office/drawing/2014/main" id="{8D889821-BF8D-8DDB-ABFC-0744C17E3B45}"/>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TextBox 11">
              <a:extLst>
                <a:ext uri="{FF2B5EF4-FFF2-40B4-BE49-F238E27FC236}">
                  <a16:creationId xmlns:a16="http://schemas.microsoft.com/office/drawing/2014/main" id="{D1BD27A1-44DE-4129-2B53-375C862028A3}"/>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4</a:t>
              </a:r>
              <a:endParaRPr lang="en-US" sz="3795" b="1" dirty="0">
                <a:solidFill>
                  <a:srgbClr val="FFFFFF"/>
                </a:solidFill>
                <a:latin typeface="Roboto" panose="02000000000000000000" pitchFamily="2" charset="0"/>
                <a:ea typeface="Roboto" panose="02000000000000000000" pitchFamily="2" charset="0"/>
              </a:endParaRPr>
            </a:p>
          </p:txBody>
        </p:sp>
        <p:sp>
          <p:nvSpPr>
            <p:cNvPr id="49" name="TextBox 48">
              <a:extLst>
                <a:ext uri="{FF2B5EF4-FFF2-40B4-BE49-F238E27FC236}">
                  <a16:creationId xmlns:a16="http://schemas.microsoft.com/office/drawing/2014/main" id="{4647360C-3328-90C0-84F1-370F179ADF82}"/>
                </a:ext>
              </a:extLst>
            </p:cNvPr>
            <p:cNvSpPr txBox="1"/>
            <p:nvPr/>
          </p:nvSpPr>
          <p:spPr>
            <a:xfrm>
              <a:off x="13087221" y="4780930"/>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One-hot encoding for nominal columns</a:t>
              </a:r>
              <a:endParaRPr lang="en-MY" sz="2000" b="1" dirty="0">
                <a:solidFill>
                  <a:srgbClr val="EAEAEE"/>
                </a:solidFill>
              </a:endParaRPr>
            </a:p>
          </p:txBody>
        </p:sp>
        <p:cxnSp>
          <p:nvCxnSpPr>
            <p:cNvPr id="50" name="Straight Arrow Connector 49">
              <a:extLst>
                <a:ext uri="{FF2B5EF4-FFF2-40B4-BE49-F238E27FC236}">
                  <a16:creationId xmlns:a16="http://schemas.microsoft.com/office/drawing/2014/main" id="{A33FAE78-0A1B-9D62-FC18-BD79BDA1A7CB}"/>
                </a:ext>
              </a:extLst>
            </p:cNvPr>
            <p:cNvCxnSpPr>
              <a:cxnSpLocks/>
            </p:cNvCxnSpPr>
            <p:nvPr/>
          </p:nvCxnSpPr>
          <p:spPr>
            <a:xfrm>
              <a:off x="12810942" y="4455442"/>
              <a:ext cx="0" cy="1450058"/>
            </a:xfrm>
            <a:prstGeom prst="straightConnector1">
              <a:avLst/>
            </a:prstGeom>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0E28726C-DA6B-DCFE-850E-137C396AAF1C}"/>
              </a:ext>
            </a:extLst>
          </p:cNvPr>
          <p:cNvGrpSpPr/>
          <p:nvPr/>
        </p:nvGrpSpPr>
        <p:grpSpPr>
          <a:xfrm>
            <a:off x="23787808" y="3428576"/>
            <a:ext cx="3724328" cy="2476924"/>
            <a:chOff x="5590906" y="3428576"/>
            <a:chExt cx="3724328" cy="2476924"/>
          </a:xfrm>
        </p:grpSpPr>
        <p:sp>
          <p:nvSpPr>
            <p:cNvPr id="58" name="Arrow: Pentagon 23">
              <a:extLst>
                <a:ext uri="{FF2B5EF4-FFF2-40B4-BE49-F238E27FC236}">
                  <a16:creationId xmlns:a16="http://schemas.microsoft.com/office/drawing/2014/main" id="{26139FFC-268B-987B-CDF1-834654D4D72E}"/>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9" name="TextBox 11">
              <a:extLst>
                <a:ext uri="{FF2B5EF4-FFF2-40B4-BE49-F238E27FC236}">
                  <a16:creationId xmlns:a16="http://schemas.microsoft.com/office/drawing/2014/main" id="{5C9E1BD0-56CB-3C86-2A75-5C9AFE354953}"/>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6</a:t>
              </a:r>
              <a:endParaRPr lang="en-US" sz="3795" b="1" dirty="0">
                <a:solidFill>
                  <a:srgbClr val="FFFFFF"/>
                </a:solidFill>
                <a:latin typeface="Roboto" panose="02000000000000000000" pitchFamily="2" charset="0"/>
                <a:ea typeface="Roboto" panose="02000000000000000000" pitchFamily="2" charset="0"/>
              </a:endParaRPr>
            </a:p>
          </p:txBody>
        </p:sp>
        <p:sp>
          <p:nvSpPr>
            <p:cNvPr id="60" name="TextBox 59">
              <a:extLst>
                <a:ext uri="{FF2B5EF4-FFF2-40B4-BE49-F238E27FC236}">
                  <a16:creationId xmlns:a16="http://schemas.microsoft.com/office/drawing/2014/main" id="{315D3E87-313A-BC85-BC6D-D100EBB4A096}"/>
                </a:ext>
              </a:extLst>
            </p:cNvPr>
            <p:cNvSpPr txBox="1"/>
            <p:nvPr/>
          </p:nvSpPr>
          <p:spPr>
            <a:xfrm>
              <a:off x="6195463" y="4780930"/>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Drop highly correlated feature</a:t>
              </a:r>
              <a:endParaRPr lang="en-MY" sz="2000" b="1" dirty="0">
                <a:solidFill>
                  <a:srgbClr val="17A994"/>
                </a:solidFill>
              </a:endParaRPr>
            </a:p>
          </p:txBody>
        </p:sp>
        <p:cxnSp>
          <p:nvCxnSpPr>
            <p:cNvPr id="61" name="Straight Arrow Connector 60">
              <a:extLst>
                <a:ext uri="{FF2B5EF4-FFF2-40B4-BE49-F238E27FC236}">
                  <a16:creationId xmlns:a16="http://schemas.microsoft.com/office/drawing/2014/main" id="{CE9059C8-4451-9AE0-DED1-0E29E35CC57F}"/>
                </a:ext>
              </a:extLst>
            </p:cNvPr>
            <p:cNvCxnSpPr>
              <a:cxnSpLocks/>
            </p:cNvCxnSpPr>
            <p:nvPr/>
          </p:nvCxnSpPr>
          <p:spPr>
            <a:xfrm>
              <a:off x="5867400"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47D2ABC-B955-B5A1-9EFC-B5C389DC9682}"/>
              </a:ext>
            </a:extLst>
          </p:cNvPr>
          <p:cNvGrpSpPr/>
          <p:nvPr/>
        </p:nvGrpSpPr>
        <p:grpSpPr>
          <a:xfrm>
            <a:off x="27274472" y="3419477"/>
            <a:ext cx="3724328" cy="2486023"/>
            <a:chOff x="9077570" y="3419477"/>
            <a:chExt cx="3724328" cy="2486023"/>
          </a:xfrm>
        </p:grpSpPr>
        <p:sp>
          <p:nvSpPr>
            <p:cNvPr id="63" name="Arrow: Pentagon 23">
              <a:extLst>
                <a:ext uri="{FF2B5EF4-FFF2-40B4-BE49-F238E27FC236}">
                  <a16:creationId xmlns:a16="http://schemas.microsoft.com/office/drawing/2014/main" id="{9E37B7B6-1B3B-96BC-15B2-5A66D8FEF388}"/>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TextBox 11">
              <a:extLst>
                <a:ext uri="{FF2B5EF4-FFF2-40B4-BE49-F238E27FC236}">
                  <a16:creationId xmlns:a16="http://schemas.microsoft.com/office/drawing/2014/main" id="{F979615B-DE3D-DA83-ADE5-1123DB3186F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7</a:t>
              </a:r>
              <a:endParaRPr lang="en-US" sz="3795" b="1" dirty="0">
                <a:solidFill>
                  <a:srgbClr val="FFFFFF"/>
                </a:solidFill>
                <a:latin typeface="Roboto" panose="02000000000000000000" pitchFamily="2" charset="0"/>
                <a:ea typeface="Roboto" panose="02000000000000000000" pitchFamily="2" charset="0"/>
              </a:endParaRPr>
            </a:p>
          </p:txBody>
        </p:sp>
        <p:sp>
          <p:nvSpPr>
            <p:cNvPr id="65" name="TextBox 64">
              <a:extLst>
                <a:ext uri="{FF2B5EF4-FFF2-40B4-BE49-F238E27FC236}">
                  <a16:creationId xmlns:a16="http://schemas.microsoft.com/office/drawing/2014/main" id="{C55C06A9-40D1-E9EA-D18C-8D4253A4F2D3}"/>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Prepare training and testing set</a:t>
              </a:r>
              <a:endParaRPr lang="en-MY" sz="2000" b="1" dirty="0">
                <a:solidFill>
                  <a:srgbClr val="17A994"/>
                </a:solidFill>
              </a:endParaRPr>
            </a:p>
          </p:txBody>
        </p:sp>
        <p:cxnSp>
          <p:nvCxnSpPr>
            <p:cNvPr id="66" name="Straight Arrow Connector 65">
              <a:extLst>
                <a:ext uri="{FF2B5EF4-FFF2-40B4-BE49-F238E27FC236}">
                  <a16:creationId xmlns:a16="http://schemas.microsoft.com/office/drawing/2014/main" id="{2096B01E-EC9A-68A5-5CC7-35DF569B8F0A}"/>
                </a:ext>
              </a:extLst>
            </p:cNvPr>
            <p:cNvCxnSpPr>
              <a:cxnSpLocks/>
            </p:cNvCxnSpPr>
            <p:nvPr/>
          </p:nvCxnSpPr>
          <p:spPr>
            <a:xfrm>
              <a:off x="9296400" y="4455442"/>
              <a:ext cx="0" cy="1450058"/>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2AA334CC-157A-22DA-02FF-447C21652EF4}"/>
              </a:ext>
            </a:extLst>
          </p:cNvPr>
          <p:cNvGrpSpPr/>
          <p:nvPr/>
        </p:nvGrpSpPr>
        <p:grpSpPr>
          <a:xfrm>
            <a:off x="30760142" y="3430792"/>
            <a:ext cx="3724328" cy="2474708"/>
            <a:chOff x="12563240" y="3430792"/>
            <a:chExt cx="3724328" cy="2474708"/>
          </a:xfrm>
        </p:grpSpPr>
        <p:sp>
          <p:nvSpPr>
            <p:cNvPr id="68" name="Arrow: Pentagon 23">
              <a:extLst>
                <a:ext uri="{FF2B5EF4-FFF2-40B4-BE49-F238E27FC236}">
                  <a16:creationId xmlns:a16="http://schemas.microsoft.com/office/drawing/2014/main" id="{2D710207-FD99-7E07-E414-64AF7FD63B7D}"/>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9" name="TextBox 11">
              <a:extLst>
                <a:ext uri="{FF2B5EF4-FFF2-40B4-BE49-F238E27FC236}">
                  <a16:creationId xmlns:a16="http://schemas.microsoft.com/office/drawing/2014/main" id="{9F44736C-BA7D-E34C-D27C-72DB8B91987B}"/>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8</a:t>
              </a:r>
              <a:endParaRPr lang="en-US" sz="3795" b="1" dirty="0">
                <a:solidFill>
                  <a:srgbClr val="FFFFFF"/>
                </a:solidFill>
                <a:latin typeface="Roboto" panose="02000000000000000000" pitchFamily="2" charset="0"/>
                <a:ea typeface="Roboto" panose="02000000000000000000" pitchFamily="2" charset="0"/>
              </a:endParaRPr>
            </a:p>
          </p:txBody>
        </p:sp>
        <p:sp>
          <p:nvSpPr>
            <p:cNvPr id="70" name="TextBox 69">
              <a:extLst>
                <a:ext uri="{FF2B5EF4-FFF2-40B4-BE49-F238E27FC236}">
                  <a16:creationId xmlns:a16="http://schemas.microsoft.com/office/drawing/2014/main" id="{D3BD455D-7709-217A-7F98-00BD7DD5D861}"/>
                </a:ext>
              </a:extLst>
            </p:cNvPr>
            <p:cNvSpPr txBox="1"/>
            <p:nvPr/>
          </p:nvSpPr>
          <p:spPr>
            <a:xfrm>
              <a:off x="13087221" y="5011762"/>
              <a:ext cx="2858417" cy="505523"/>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Normalize data</a:t>
              </a:r>
              <a:endParaRPr lang="en-MY" sz="2000" b="1" dirty="0">
                <a:solidFill>
                  <a:srgbClr val="17A994"/>
                </a:solidFill>
              </a:endParaRPr>
            </a:p>
          </p:txBody>
        </p:sp>
        <p:cxnSp>
          <p:nvCxnSpPr>
            <p:cNvPr id="71" name="Straight Arrow Connector 70">
              <a:extLst>
                <a:ext uri="{FF2B5EF4-FFF2-40B4-BE49-F238E27FC236}">
                  <a16:creationId xmlns:a16="http://schemas.microsoft.com/office/drawing/2014/main" id="{60E05F9D-E46A-9E24-FF3C-05E6CA9E8071}"/>
                </a:ext>
              </a:extLst>
            </p:cNvPr>
            <p:cNvCxnSpPr>
              <a:cxnSpLocks/>
            </p:cNvCxnSpPr>
            <p:nvPr/>
          </p:nvCxnSpPr>
          <p:spPr>
            <a:xfrm>
              <a:off x="12810942"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F71FD979-DDD1-EA15-8BA2-F88479D3FE5C}"/>
              </a:ext>
            </a:extLst>
          </p:cNvPr>
          <p:cNvGrpSpPr/>
          <p:nvPr/>
        </p:nvGrpSpPr>
        <p:grpSpPr>
          <a:xfrm>
            <a:off x="20294734" y="3428576"/>
            <a:ext cx="3775125" cy="2476924"/>
            <a:chOff x="2097832" y="3428576"/>
            <a:chExt cx="3775125" cy="2476924"/>
          </a:xfrm>
        </p:grpSpPr>
        <p:sp>
          <p:nvSpPr>
            <p:cNvPr id="73" name="TextBox 72">
              <a:extLst>
                <a:ext uri="{FF2B5EF4-FFF2-40B4-BE49-F238E27FC236}">
                  <a16:creationId xmlns:a16="http://schemas.microsoft.com/office/drawing/2014/main" id="{20A82BFF-F2C8-16C0-8326-D4FE3901C9FB}"/>
                </a:ext>
              </a:extLst>
            </p:cNvPr>
            <p:cNvSpPr txBox="1"/>
            <p:nvPr/>
          </p:nvSpPr>
          <p:spPr>
            <a:xfrm>
              <a:off x="2681164" y="4785266"/>
              <a:ext cx="3191793"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Remove one column from one-hot encoded feature</a:t>
              </a:r>
              <a:endParaRPr lang="en-MY" sz="2000" b="1" dirty="0">
                <a:solidFill>
                  <a:srgbClr val="17A994"/>
                </a:solidFill>
              </a:endParaRPr>
            </a:p>
          </p:txBody>
        </p:sp>
        <p:sp>
          <p:nvSpPr>
            <p:cNvPr id="74" name="Arrow: Pentagon 23">
              <a:extLst>
                <a:ext uri="{FF2B5EF4-FFF2-40B4-BE49-F238E27FC236}">
                  <a16:creationId xmlns:a16="http://schemas.microsoft.com/office/drawing/2014/main" id="{75A7F461-7F0D-CB91-F8C8-B8766BB3D8A5}"/>
                </a:ext>
              </a:extLst>
            </p:cNvPr>
            <p:cNvSpPr/>
            <p:nvPr/>
          </p:nvSpPr>
          <p:spPr>
            <a:xfrm>
              <a:off x="2097832"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5" name="TextBox 11">
              <a:extLst>
                <a:ext uri="{FF2B5EF4-FFF2-40B4-BE49-F238E27FC236}">
                  <a16:creationId xmlns:a16="http://schemas.microsoft.com/office/drawing/2014/main" id="{65339307-3B55-37C0-C3FC-206E47FB99BB}"/>
                </a:ext>
              </a:extLst>
            </p:cNvPr>
            <p:cNvSpPr txBox="1"/>
            <p:nvPr/>
          </p:nvSpPr>
          <p:spPr>
            <a:xfrm>
              <a:off x="3712887"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5</a:t>
              </a:r>
              <a:endParaRPr lang="en-US" sz="3795" b="1" dirty="0">
                <a:solidFill>
                  <a:srgbClr val="FFFFFF"/>
                </a:solidFill>
                <a:latin typeface="Roboto" panose="02000000000000000000" pitchFamily="2" charset="0"/>
                <a:ea typeface="Roboto" panose="02000000000000000000" pitchFamily="2" charset="0"/>
              </a:endParaRPr>
            </a:p>
          </p:txBody>
        </p:sp>
        <p:cxnSp>
          <p:nvCxnSpPr>
            <p:cNvPr id="76" name="Straight Arrow Connector 75">
              <a:extLst>
                <a:ext uri="{FF2B5EF4-FFF2-40B4-BE49-F238E27FC236}">
                  <a16:creationId xmlns:a16="http://schemas.microsoft.com/office/drawing/2014/main" id="{276C36DF-96BA-1A4C-C9A9-35A947A23F2A}"/>
                </a:ext>
              </a:extLst>
            </p:cNvPr>
            <p:cNvCxnSpPr>
              <a:cxnSpLocks/>
            </p:cNvCxnSpPr>
            <p:nvPr/>
          </p:nvCxnSpPr>
          <p:spPr>
            <a:xfrm>
              <a:off x="2362200" y="4455442"/>
              <a:ext cx="0" cy="1450058"/>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D1BBA1DE-D332-5B48-AF5F-28C2ADB70BE2}"/>
              </a:ext>
            </a:extLst>
          </p:cNvPr>
          <p:cNvSpPr txBox="1"/>
          <p:nvPr/>
        </p:nvSpPr>
        <p:spPr>
          <a:xfrm>
            <a:off x="10206875" y="6968987"/>
            <a:ext cx="5098795" cy="1185902"/>
          </a:xfrm>
          <a:prstGeom prst="rect">
            <a:avLst/>
          </a:prstGeom>
          <a:solidFill>
            <a:srgbClr val="FFFFFF"/>
          </a:solidFill>
          <a:ln w="19050">
            <a:solidFill>
              <a:srgbClr val="18181E"/>
            </a:solidFill>
          </a:ln>
        </p:spPr>
        <p:txBody>
          <a:bodyPr wrap="square">
            <a:spAutoFit/>
          </a:bodyPr>
          <a:lstStyle/>
          <a:p>
            <a:pPr>
              <a:lnSpc>
                <a:spcPct val="150000"/>
              </a:lnSpc>
            </a:pPr>
            <a:r>
              <a:rPr lang="en-US" sz="2500" dirty="0">
                <a:solidFill>
                  <a:srgbClr val="18181E"/>
                </a:solidFill>
                <a:latin typeface="Roboto" panose="02000000000000000000" pitchFamily="2" charset="0"/>
                <a:ea typeface="Roboto" panose="02000000000000000000" pitchFamily="2" charset="0"/>
              </a:rPr>
              <a:t>Records that have </a:t>
            </a:r>
            <a:r>
              <a:rPr lang="en-US" sz="2500" b="1" dirty="0">
                <a:solidFill>
                  <a:srgbClr val="FEAC0A"/>
                </a:solidFill>
                <a:latin typeface="Roboto" panose="02000000000000000000" pitchFamily="2" charset="0"/>
                <a:ea typeface="Roboto" panose="02000000000000000000" pitchFamily="2" charset="0"/>
              </a:rPr>
              <a:t>more than one column</a:t>
            </a:r>
            <a:r>
              <a:rPr lang="en-US" sz="2500" dirty="0">
                <a:solidFill>
                  <a:srgbClr val="18181E"/>
                </a:solidFill>
                <a:latin typeface="Roboto" panose="02000000000000000000" pitchFamily="2" charset="0"/>
                <a:ea typeface="Roboto" panose="02000000000000000000" pitchFamily="2" charset="0"/>
              </a:rPr>
              <a:t> with outliers are </a:t>
            </a:r>
            <a:r>
              <a:rPr lang="en-US" sz="2500" b="1" dirty="0">
                <a:solidFill>
                  <a:srgbClr val="FF0000"/>
                </a:solidFill>
                <a:latin typeface="Roboto" panose="02000000000000000000" pitchFamily="2" charset="0"/>
                <a:ea typeface="Roboto" panose="02000000000000000000" pitchFamily="2" charset="0"/>
              </a:rPr>
              <a:t>removed</a:t>
            </a:r>
            <a:endParaRPr lang="en-MY" sz="2500" dirty="0">
              <a:solidFill>
                <a:srgbClr val="18181E"/>
              </a:solidFill>
            </a:endParaRPr>
          </a:p>
        </p:txBody>
      </p:sp>
      <p:pic>
        <p:nvPicPr>
          <p:cNvPr id="8" name="Picture 7">
            <a:extLst>
              <a:ext uri="{FF2B5EF4-FFF2-40B4-BE49-F238E27FC236}">
                <a16:creationId xmlns:a16="http://schemas.microsoft.com/office/drawing/2014/main" id="{7A4720FD-8EDE-E28A-4941-871756462196}"/>
              </a:ext>
            </a:extLst>
          </p:cNvPr>
          <p:cNvPicPr>
            <a:picLocks noChangeAspect="1"/>
          </p:cNvPicPr>
          <p:nvPr/>
        </p:nvPicPr>
        <p:blipFill>
          <a:blip r:embed="rId12"/>
          <a:stretch>
            <a:fillRect/>
          </a:stretch>
        </p:blipFill>
        <p:spPr>
          <a:xfrm>
            <a:off x="7311572" y="7074132"/>
            <a:ext cx="1525710" cy="967523"/>
          </a:xfrm>
          <a:prstGeom prst="rect">
            <a:avLst/>
          </a:prstGeom>
          <a:ln>
            <a:solidFill>
              <a:srgbClr val="18181E"/>
            </a:solidFill>
          </a:ln>
        </p:spPr>
      </p:pic>
      <p:pic>
        <p:nvPicPr>
          <p:cNvPr id="14" name="Picture 13">
            <a:extLst>
              <a:ext uri="{FF2B5EF4-FFF2-40B4-BE49-F238E27FC236}">
                <a16:creationId xmlns:a16="http://schemas.microsoft.com/office/drawing/2014/main" id="{D59AF2A2-CB08-02B4-4AE1-3454AE58B5E7}"/>
              </a:ext>
            </a:extLst>
          </p:cNvPr>
          <p:cNvPicPr>
            <a:picLocks noChangeAspect="1"/>
          </p:cNvPicPr>
          <p:nvPr/>
        </p:nvPicPr>
        <p:blipFill>
          <a:blip r:embed="rId13"/>
          <a:stretch>
            <a:fillRect/>
          </a:stretch>
        </p:blipFill>
        <p:spPr>
          <a:xfrm>
            <a:off x="2600189" y="7077816"/>
            <a:ext cx="1612538" cy="967523"/>
          </a:xfrm>
          <a:prstGeom prst="rect">
            <a:avLst/>
          </a:prstGeom>
          <a:ln>
            <a:solidFill>
              <a:srgbClr val="18181E"/>
            </a:solidFill>
          </a:ln>
        </p:spPr>
      </p:pic>
      <p:sp>
        <p:nvSpPr>
          <p:cNvPr id="15" name="Arrow: Right 14">
            <a:extLst>
              <a:ext uri="{FF2B5EF4-FFF2-40B4-BE49-F238E27FC236}">
                <a16:creationId xmlns:a16="http://schemas.microsoft.com/office/drawing/2014/main" id="{C95D3AE1-6406-DE6E-4093-984D6FC2C159}"/>
              </a:ext>
            </a:extLst>
          </p:cNvPr>
          <p:cNvSpPr/>
          <p:nvPr/>
        </p:nvSpPr>
        <p:spPr>
          <a:xfrm>
            <a:off x="5154150" y="7575529"/>
            <a:ext cx="1212669" cy="325123"/>
          </a:xfrm>
          <a:prstGeom prst="rightArrow">
            <a:avLst/>
          </a:pr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TextBox 18">
            <a:extLst>
              <a:ext uri="{FF2B5EF4-FFF2-40B4-BE49-F238E27FC236}">
                <a16:creationId xmlns:a16="http://schemas.microsoft.com/office/drawing/2014/main" id="{9D7315A9-3E20-306F-287C-2A4CD2129D24}"/>
              </a:ext>
            </a:extLst>
          </p:cNvPr>
          <p:cNvSpPr txBox="1"/>
          <p:nvPr/>
        </p:nvSpPr>
        <p:spPr>
          <a:xfrm>
            <a:off x="4543425" y="7093727"/>
            <a:ext cx="2647950" cy="464166"/>
          </a:xfrm>
          <a:prstGeom prst="rect">
            <a:avLst/>
          </a:prstGeom>
          <a:noFill/>
        </p:spPr>
        <p:txBody>
          <a:bodyPr wrap="square">
            <a:spAutoFit/>
          </a:bodyPr>
          <a:lstStyle/>
          <a:p>
            <a:pPr>
              <a:lnSpc>
                <a:spcPct val="150000"/>
              </a:lnSpc>
            </a:pPr>
            <a:r>
              <a:rPr lang="en-US" dirty="0">
                <a:solidFill>
                  <a:srgbClr val="18181E"/>
                </a:solidFill>
                <a:latin typeface="Roboto" panose="02000000000000000000" pitchFamily="2" charset="0"/>
                <a:ea typeface="Roboto" panose="02000000000000000000" pitchFamily="2" charset="0"/>
              </a:rPr>
              <a:t>r</a:t>
            </a:r>
            <a:r>
              <a:rPr lang="en-US" sz="1800" dirty="0">
                <a:solidFill>
                  <a:srgbClr val="18181E"/>
                </a:solidFill>
                <a:latin typeface="Roboto" panose="02000000000000000000" pitchFamily="2" charset="0"/>
                <a:ea typeface="Roboto" panose="02000000000000000000" pitchFamily="2" charset="0"/>
              </a:rPr>
              <a:t>emove 1274 records</a:t>
            </a:r>
            <a:endParaRPr lang="en-MY" sz="1800" b="1" dirty="0">
              <a:solidFill>
                <a:srgbClr val="17A994"/>
              </a:solidFill>
            </a:endParaRPr>
          </a:p>
        </p:txBody>
      </p:sp>
      <p:sp>
        <p:nvSpPr>
          <p:cNvPr id="26" name="Slide Number Placeholder 25">
            <a:extLst>
              <a:ext uri="{FF2B5EF4-FFF2-40B4-BE49-F238E27FC236}">
                <a16:creationId xmlns:a16="http://schemas.microsoft.com/office/drawing/2014/main" id="{9E6281F4-ACF2-2F4F-C5F3-2BBA82A3233A}"/>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6743932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77" name="Group 76">
            <a:extLst>
              <a:ext uri="{FF2B5EF4-FFF2-40B4-BE49-F238E27FC236}">
                <a16:creationId xmlns:a16="http://schemas.microsoft.com/office/drawing/2014/main" id="{01A93E5B-A5E3-366B-16D0-31C23235C376}"/>
              </a:ext>
            </a:extLst>
          </p:cNvPr>
          <p:cNvGrpSpPr/>
          <p:nvPr/>
        </p:nvGrpSpPr>
        <p:grpSpPr>
          <a:xfrm>
            <a:off x="1066800" y="1028700"/>
            <a:ext cx="16154400" cy="8189677"/>
            <a:chOff x="0" y="0"/>
            <a:chExt cx="2638554" cy="1630376"/>
          </a:xfrm>
        </p:grpSpPr>
        <p:sp>
          <p:nvSpPr>
            <p:cNvPr id="78" name="Freeform 9">
              <a:extLst>
                <a:ext uri="{FF2B5EF4-FFF2-40B4-BE49-F238E27FC236}">
                  <a16:creationId xmlns:a16="http://schemas.microsoft.com/office/drawing/2014/main" id="{446313EB-1FD6-AFBA-CD9E-01943221AC1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79" name="TextBox 10">
              <a:extLst>
                <a:ext uri="{FF2B5EF4-FFF2-40B4-BE49-F238E27FC236}">
                  <a16:creationId xmlns:a16="http://schemas.microsoft.com/office/drawing/2014/main" id="{206A8A24-0F4A-E830-2435-63D9D3080E13}"/>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grpSp>
        <p:nvGrpSpPr>
          <p:cNvPr id="53" name="Group 52">
            <a:extLst>
              <a:ext uri="{FF2B5EF4-FFF2-40B4-BE49-F238E27FC236}">
                <a16:creationId xmlns:a16="http://schemas.microsoft.com/office/drawing/2014/main" id="{0D263F59-B367-9397-86AD-33F5D3CD07FF}"/>
              </a:ext>
            </a:extLst>
          </p:cNvPr>
          <p:cNvGrpSpPr/>
          <p:nvPr/>
        </p:nvGrpSpPr>
        <p:grpSpPr>
          <a:xfrm>
            <a:off x="2066981" y="3428577"/>
            <a:ext cx="3750521" cy="2400723"/>
            <a:chOff x="2066981" y="3428577"/>
            <a:chExt cx="3750521" cy="2400723"/>
          </a:xfrm>
        </p:grpSpPr>
        <p:sp>
          <p:nvSpPr>
            <p:cNvPr id="27" name="TextBox 26">
              <a:extLst>
                <a:ext uri="{FF2B5EF4-FFF2-40B4-BE49-F238E27FC236}">
                  <a16:creationId xmlns:a16="http://schemas.microsoft.com/office/drawing/2014/main" id="{FDBB3744-5EC6-6424-BB22-0A63681C746E}"/>
                </a:ext>
              </a:extLst>
            </p:cNvPr>
            <p:cNvSpPr txBox="1"/>
            <p:nvPr/>
          </p:nvSpPr>
          <p:spPr>
            <a:xfrm>
              <a:off x="2627982" y="4785266"/>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Check for missing and duplicated values</a:t>
              </a:r>
              <a:endParaRPr lang="en-MY" sz="2000" b="1" dirty="0">
                <a:solidFill>
                  <a:srgbClr val="EAEAEE"/>
                </a:solidFill>
              </a:endParaRPr>
            </a:p>
          </p:txBody>
        </p:sp>
        <p:sp>
          <p:nvSpPr>
            <p:cNvPr id="22" name="Arrow: Pentagon 21">
              <a:extLst>
                <a:ext uri="{FF2B5EF4-FFF2-40B4-BE49-F238E27FC236}">
                  <a16:creationId xmlns:a16="http://schemas.microsoft.com/office/drawing/2014/main" id="{6102251C-2B61-6990-D543-A9075C81DD48}"/>
                </a:ext>
              </a:extLst>
            </p:cNvPr>
            <p:cNvSpPr/>
            <p:nvPr/>
          </p:nvSpPr>
          <p:spPr>
            <a:xfrm>
              <a:off x="2066981" y="3428577"/>
              <a:ext cx="3750521" cy="1219200"/>
            </a:xfrm>
            <a:prstGeom prst="homePlate">
              <a:avLst/>
            </a:pr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rgbClr val="18181E"/>
                </a:solidFill>
              </a:endParaRPr>
            </a:p>
          </p:txBody>
        </p:sp>
        <p:sp>
          <p:nvSpPr>
            <p:cNvPr id="33" name="TextBox 11">
              <a:extLst>
                <a:ext uri="{FF2B5EF4-FFF2-40B4-BE49-F238E27FC236}">
                  <a16:creationId xmlns:a16="http://schemas.microsoft.com/office/drawing/2014/main" id="{F106FA1F-9AC4-4498-043D-540B3EF1DACB}"/>
                </a:ext>
              </a:extLst>
            </p:cNvPr>
            <p:cNvSpPr txBox="1"/>
            <p:nvPr/>
          </p:nvSpPr>
          <p:spPr>
            <a:xfrm>
              <a:off x="344571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1</a:t>
              </a:r>
              <a:endParaRPr lang="en-US" sz="3795" b="1" dirty="0">
                <a:solidFill>
                  <a:srgbClr val="FFFFFF"/>
                </a:solidFill>
                <a:latin typeface="Roboto" panose="02000000000000000000" pitchFamily="2" charset="0"/>
                <a:ea typeface="Roboto" panose="02000000000000000000" pitchFamily="2" charset="0"/>
              </a:endParaRPr>
            </a:p>
          </p:txBody>
        </p:sp>
        <p:cxnSp>
          <p:nvCxnSpPr>
            <p:cNvPr id="39" name="Straight Arrow Connector 38">
              <a:extLst>
                <a:ext uri="{FF2B5EF4-FFF2-40B4-BE49-F238E27FC236}">
                  <a16:creationId xmlns:a16="http://schemas.microsoft.com/office/drawing/2014/main" id="{BEC8AA75-53B8-5599-A162-DF0DBC9CAD92}"/>
                </a:ext>
              </a:extLst>
            </p:cNvPr>
            <p:cNvCxnSpPr>
              <a:cxnSpLocks/>
            </p:cNvCxnSpPr>
            <p:nvPr/>
          </p:nvCxnSpPr>
          <p:spPr>
            <a:xfrm>
              <a:off x="2317995" y="4161495"/>
              <a:ext cx="0" cy="1667805"/>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4602F85-98BE-2033-AC00-C8B44BE8EBDF}"/>
              </a:ext>
            </a:extLst>
          </p:cNvPr>
          <p:cNvGrpSpPr/>
          <p:nvPr/>
        </p:nvGrpSpPr>
        <p:grpSpPr>
          <a:xfrm>
            <a:off x="5590906" y="3428576"/>
            <a:ext cx="3724328" cy="2476924"/>
            <a:chOff x="5590906" y="3428576"/>
            <a:chExt cx="3724328" cy="2476924"/>
          </a:xfrm>
        </p:grpSpPr>
        <p:cxnSp>
          <p:nvCxnSpPr>
            <p:cNvPr id="42" name="Straight Arrow Connector 41">
              <a:extLst>
                <a:ext uri="{FF2B5EF4-FFF2-40B4-BE49-F238E27FC236}">
                  <a16:creationId xmlns:a16="http://schemas.microsoft.com/office/drawing/2014/main" id="{394F917A-B0F0-E32B-CD01-1CF9E6EC18AF}"/>
                </a:ext>
              </a:extLst>
            </p:cNvPr>
            <p:cNvCxnSpPr>
              <a:cxnSpLocks/>
            </p:cNvCxnSpPr>
            <p:nvPr/>
          </p:nvCxnSpPr>
          <p:spPr>
            <a:xfrm>
              <a:off x="5867400" y="4455442"/>
              <a:ext cx="0" cy="1450058"/>
            </a:xfrm>
            <a:prstGeom prst="straightConnector1">
              <a:avLst/>
            </a:prstGeom>
            <a:solidFill>
              <a:srgbClr val="FEAC0A">
                <a:alpha val="25098"/>
              </a:srgbClr>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sp>
          <p:nvSpPr>
            <p:cNvPr id="24" name="Arrow: Pentagon 23">
              <a:extLst>
                <a:ext uri="{FF2B5EF4-FFF2-40B4-BE49-F238E27FC236}">
                  <a16:creationId xmlns:a16="http://schemas.microsoft.com/office/drawing/2014/main" id="{6E36B8A3-D415-02D2-EE57-CA80659A15CB}"/>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alpha val="25098"/>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extBox 11">
              <a:extLst>
                <a:ext uri="{FF2B5EF4-FFF2-40B4-BE49-F238E27FC236}">
                  <a16:creationId xmlns:a16="http://schemas.microsoft.com/office/drawing/2014/main" id="{C5356B99-47E9-F26B-A4A5-0CF86037D992}"/>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2</a:t>
              </a:r>
              <a:endParaRPr lang="en-US" sz="3795" b="1" dirty="0">
                <a:solidFill>
                  <a:srgbClr val="FFFFFF"/>
                </a:solidFill>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4EAC2BEB-C223-6064-C902-80C864710D32}"/>
                </a:ext>
              </a:extLst>
            </p:cNvPr>
            <p:cNvSpPr txBox="1"/>
            <p:nvPr/>
          </p:nvSpPr>
          <p:spPr>
            <a:xfrm>
              <a:off x="6177386" y="4991759"/>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outliers</a:t>
              </a:r>
              <a:endParaRPr lang="en-MY" sz="2000" b="1" dirty="0">
                <a:solidFill>
                  <a:srgbClr val="EAEAEE"/>
                </a:solidFill>
              </a:endParaRPr>
            </a:p>
          </p:txBody>
        </p:sp>
      </p:grpSp>
      <p:grpSp>
        <p:nvGrpSpPr>
          <p:cNvPr id="55" name="Group 54">
            <a:extLst>
              <a:ext uri="{FF2B5EF4-FFF2-40B4-BE49-F238E27FC236}">
                <a16:creationId xmlns:a16="http://schemas.microsoft.com/office/drawing/2014/main" id="{6854F393-18F8-EE32-7898-F9959E7E2E7E}"/>
              </a:ext>
            </a:extLst>
          </p:cNvPr>
          <p:cNvGrpSpPr/>
          <p:nvPr/>
        </p:nvGrpSpPr>
        <p:grpSpPr>
          <a:xfrm>
            <a:off x="9077570" y="3419477"/>
            <a:ext cx="3724328" cy="2486023"/>
            <a:chOff x="9077570" y="3419477"/>
            <a:chExt cx="3724328" cy="2486023"/>
          </a:xfrm>
        </p:grpSpPr>
        <p:sp>
          <p:nvSpPr>
            <p:cNvPr id="28" name="Arrow: Pentagon 23">
              <a:extLst>
                <a:ext uri="{FF2B5EF4-FFF2-40B4-BE49-F238E27FC236}">
                  <a16:creationId xmlns:a16="http://schemas.microsoft.com/office/drawing/2014/main" id="{58DFEF6F-EB27-7056-7B07-34973617DFF2}"/>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TextBox 11">
              <a:extLst>
                <a:ext uri="{FF2B5EF4-FFF2-40B4-BE49-F238E27FC236}">
                  <a16:creationId xmlns:a16="http://schemas.microsoft.com/office/drawing/2014/main" id="{059393C4-2B58-63E8-4214-252D75AAEB9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3</a:t>
              </a:r>
              <a:endParaRPr lang="en-US" sz="3795" b="1" dirty="0">
                <a:solidFill>
                  <a:srgbClr val="FFFFFF"/>
                </a:solidFill>
                <a:latin typeface="Roboto" panose="02000000000000000000" pitchFamily="2" charset="0"/>
                <a:ea typeface="Roboto" panose="02000000000000000000" pitchFamily="2" charset="0"/>
              </a:endParaRPr>
            </a:p>
          </p:txBody>
        </p:sp>
        <p:sp>
          <p:nvSpPr>
            <p:cNvPr id="47" name="TextBox 46">
              <a:extLst>
                <a:ext uri="{FF2B5EF4-FFF2-40B4-BE49-F238E27FC236}">
                  <a16:creationId xmlns:a16="http://schemas.microsoft.com/office/drawing/2014/main" id="{CB0E2D6A-C013-AC4B-0F88-5F9871F5BC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Mapping for ordinal columns</a:t>
              </a:r>
              <a:endParaRPr lang="en-MY" sz="2000" b="1" dirty="0">
                <a:solidFill>
                  <a:srgbClr val="18181E"/>
                </a:solidFill>
              </a:endParaRPr>
            </a:p>
          </p:txBody>
        </p:sp>
        <p:cxnSp>
          <p:nvCxnSpPr>
            <p:cNvPr id="48" name="Straight Arrow Connector 47">
              <a:extLst>
                <a:ext uri="{FF2B5EF4-FFF2-40B4-BE49-F238E27FC236}">
                  <a16:creationId xmlns:a16="http://schemas.microsoft.com/office/drawing/2014/main" id="{29D987F3-4E36-9F76-91FC-08775160E1F7}"/>
                </a:ext>
              </a:extLst>
            </p:cNvPr>
            <p:cNvCxnSpPr>
              <a:cxnSpLocks/>
            </p:cNvCxnSpPr>
            <p:nvPr/>
          </p:nvCxnSpPr>
          <p:spPr>
            <a:xfrm>
              <a:off x="9314613" y="4455442"/>
              <a:ext cx="0" cy="1450058"/>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CB7D114-E7BB-4D0C-22EE-4422640C3415}"/>
              </a:ext>
            </a:extLst>
          </p:cNvPr>
          <p:cNvGrpSpPr/>
          <p:nvPr/>
        </p:nvGrpSpPr>
        <p:grpSpPr>
          <a:xfrm>
            <a:off x="12563240" y="3430792"/>
            <a:ext cx="3724328" cy="2474708"/>
            <a:chOff x="12563240" y="3430792"/>
            <a:chExt cx="3724328" cy="2474708"/>
          </a:xfrm>
        </p:grpSpPr>
        <p:sp>
          <p:nvSpPr>
            <p:cNvPr id="30" name="Arrow: Pentagon 23">
              <a:extLst>
                <a:ext uri="{FF2B5EF4-FFF2-40B4-BE49-F238E27FC236}">
                  <a16:creationId xmlns:a16="http://schemas.microsoft.com/office/drawing/2014/main" id="{8D889821-BF8D-8DDB-ABFC-0744C17E3B45}"/>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TextBox 11">
              <a:extLst>
                <a:ext uri="{FF2B5EF4-FFF2-40B4-BE49-F238E27FC236}">
                  <a16:creationId xmlns:a16="http://schemas.microsoft.com/office/drawing/2014/main" id="{D1BD27A1-44DE-4129-2B53-375C862028A3}"/>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4</a:t>
              </a:r>
              <a:endParaRPr lang="en-US" sz="3795" b="1" dirty="0">
                <a:solidFill>
                  <a:srgbClr val="FFFFFF"/>
                </a:solidFill>
                <a:latin typeface="Roboto" panose="02000000000000000000" pitchFamily="2" charset="0"/>
                <a:ea typeface="Roboto" panose="02000000000000000000" pitchFamily="2" charset="0"/>
              </a:endParaRPr>
            </a:p>
          </p:txBody>
        </p:sp>
        <p:sp>
          <p:nvSpPr>
            <p:cNvPr id="49" name="TextBox 48">
              <a:extLst>
                <a:ext uri="{FF2B5EF4-FFF2-40B4-BE49-F238E27FC236}">
                  <a16:creationId xmlns:a16="http://schemas.microsoft.com/office/drawing/2014/main" id="{4647360C-3328-90C0-84F1-370F179ADF82}"/>
                </a:ext>
              </a:extLst>
            </p:cNvPr>
            <p:cNvSpPr txBox="1"/>
            <p:nvPr/>
          </p:nvSpPr>
          <p:spPr>
            <a:xfrm>
              <a:off x="13087221" y="4780930"/>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One-hot encoding for nominal columns</a:t>
              </a:r>
              <a:endParaRPr lang="en-MY" sz="2000" b="1" dirty="0">
                <a:solidFill>
                  <a:srgbClr val="EAEAEE"/>
                </a:solidFill>
              </a:endParaRPr>
            </a:p>
          </p:txBody>
        </p:sp>
        <p:cxnSp>
          <p:nvCxnSpPr>
            <p:cNvPr id="50" name="Straight Arrow Connector 49">
              <a:extLst>
                <a:ext uri="{FF2B5EF4-FFF2-40B4-BE49-F238E27FC236}">
                  <a16:creationId xmlns:a16="http://schemas.microsoft.com/office/drawing/2014/main" id="{A33FAE78-0A1B-9D62-FC18-BD79BDA1A7CB}"/>
                </a:ext>
              </a:extLst>
            </p:cNvPr>
            <p:cNvCxnSpPr>
              <a:cxnSpLocks/>
            </p:cNvCxnSpPr>
            <p:nvPr/>
          </p:nvCxnSpPr>
          <p:spPr>
            <a:xfrm>
              <a:off x="12810942" y="4455442"/>
              <a:ext cx="0" cy="1450058"/>
            </a:xfrm>
            <a:prstGeom prst="straightConnector1">
              <a:avLst/>
            </a:prstGeom>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0E28726C-DA6B-DCFE-850E-137C396AAF1C}"/>
              </a:ext>
            </a:extLst>
          </p:cNvPr>
          <p:cNvGrpSpPr/>
          <p:nvPr/>
        </p:nvGrpSpPr>
        <p:grpSpPr>
          <a:xfrm>
            <a:off x="23787808" y="3428576"/>
            <a:ext cx="3724328" cy="2476924"/>
            <a:chOff x="5590906" y="3428576"/>
            <a:chExt cx="3724328" cy="2476924"/>
          </a:xfrm>
        </p:grpSpPr>
        <p:sp>
          <p:nvSpPr>
            <p:cNvPr id="58" name="Arrow: Pentagon 23">
              <a:extLst>
                <a:ext uri="{FF2B5EF4-FFF2-40B4-BE49-F238E27FC236}">
                  <a16:creationId xmlns:a16="http://schemas.microsoft.com/office/drawing/2014/main" id="{26139FFC-268B-987B-CDF1-834654D4D72E}"/>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9" name="TextBox 11">
              <a:extLst>
                <a:ext uri="{FF2B5EF4-FFF2-40B4-BE49-F238E27FC236}">
                  <a16:creationId xmlns:a16="http://schemas.microsoft.com/office/drawing/2014/main" id="{5C9E1BD0-56CB-3C86-2A75-5C9AFE354953}"/>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6</a:t>
              </a:r>
              <a:endParaRPr lang="en-US" sz="3795" b="1" dirty="0">
                <a:solidFill>
                  <a:srgbClr val="FFFFFF"/>
                </a:solidFill>
                <a:latin typeface="Roboto" panose="02000000000000000000" pitchFamily="2" charset="0"/>
                <a:ea typeface="Roboto" panose="02000000000000000000" pitchFamily="2" charset="0"/>
              </a:endParaRPr>
            </a:p>
          </p:txBody>
        </p:sp>
        <p:sp>
          <p:nvSpPr>
            <p:cNvPr id="60" name="TextBox 59">
              <a:extLst>
                <a:ext uri="{FF2B5EF4-FFF2-40B4-BE49-F238E27FC236}">
                  <a16:creationId xmlns:a16="http://schemas.microsoft.com/office/drawing/2014/main" id="{315D3E87-313A-BC85-BC6D-D100EBB4A096}"/>
                </a:ext>
              </a:extLst>
            </p:cNvPr>
            <p:cNvSpPr txBox="1"/>
            <p:nvPr/>
          </p:nvSpPr>
          <p:spPr>
            <a:xfrm>
              <a:off x="6195463" y="4780930"/>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Drop highly correlated feature</a:t>
              </a:r>
              <a:endParaRPr lang="en-MY" sz="2000" b="1" dirty="0">
                <a:solidFill>
                  <a:srgbClr val="17A994"/>
                </a:solidFill>
              </a:endParaRPr>
            </a:p>
          </p:txBody>
        </p:sp>
        <p:cxnSp>
          <p:nvCxnSpPr>
            <p:cNvPr id="61" name="Straight Arrow Connector 60">
              <a:extLst>
                <a:ext uri="{FF2B5EF4-FFF2-40B4-BE49-F238E27FC236}">
                  <a16:creationId xmlns:a16="http://schemas.microsoft.com/office/drawing/2014/main" id="{CE9059C8-4451-9AE0-DED1-0E29E35CC57F}"/>
                </a:ext>
              </a:extLst>
            </p:cNvPr>
            <p:cNvCxnSpPr>
              <a:cxnSpLocks/>
            </p:cNvCxnSpPr>
            <p:nvPr/>
          </p:nvCxnSpPr>
          <p:spPr>
            <a:xfrm>
              <a:off x="5867400"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47D2ABC-B955-B5A1-9EFC-B5C389DC9682}"/>
              </a:ext>
            </a:extLst>
          </p:cNvPr>
          <p:cNvGrpSpPr/>
          <p:nvPr/>
        </p:nvGrpSpPr>
        <p:grpSpPr>
          <a:xfrm>
            <a:off x="27274472" y="3419477"/>
            <a:ext cx="3724328" cy="2486023"/>
            <a:chOff x="9077570" y="3419477"/>
            <a:chExt cx="3724328" cy="2486023"/>
          </a:xfrm>
        </p:grpSpPr>
        <p:sp>
          <p:nvSpPr>
            <p:cNvPr id="63" name="Arrow: Pentagon 23">
              <a:extLst>
                <a:ext uri="{FF2B5EF4-FFF2-40B4-BE49-F238E27FC236}">
                  <a16:creationId xmlns:a16="http://schemas.microsoft.com/office/drawing/2014/main" id="{9E37B7B6-1B3B-96BC-15B2-5A66D8FEF388}"/>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TextBox 11">
              <a:extLst>
                <a:ext uri="{FF2B5EF4-FFF2-40B4-BE49-F238E27FC236}">
                  <a16:creationId xmlns:a16="http://schemas.microsoft.com/office/drawing/2014/main" id="{F979615B-DE3D-DA83-ADE5-1123DB3186F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7</a:t>
              </a:r>
              <a:endParaRPr lang="en-US" sz="3795" b="1" dirty="0">
                <a:solidFill>
                  <a:srgbClr val="FFFFFF"/>
                </a:solidFill>
                <a:latin typeface="Roboto" panose="02000000000000000000" pitchFamily="2" charset="0"/>
                <a:ea typeface="Roboto" panose="02000000000000000000" pitchFamily="2" charset="0"/>
              </a:endParaRPr>
            </a:p>
          </p:txBody>
        </p:sp>
        <p:sp>
          <p:nvSpPr>
            <p:cNvPr id="65" name="TextBox 64">
              <a:extLst>
                <a:ext uri="{FF2B5EF4-FFF2-40B4-BE49-F238E27FC236}">
                  <a16:creationId xmlns:a16="http://schemas.microsoft.com/office/drawing/2014/main" id="{C55C06A9-40D1-E9EA-D18C-8D4253A4F2D3}"/>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Prepare training and testing set</a:t>
              </a:r>
              <a:endParaRPr lang="en-MY" sz="2000" b="1" dirty="0">
                <a:solidFill>
                  <a:srgbClr val="17A994"/>
                </a:solidFill>
              </a:endParaRPr>
            </a:p>
          </p:txBody>
        </p:sp>
        <p:cxnSp>
          <p:nvCxnSpPr>
            <p:cNvPr id="66" name="Straight Arrow Connector 65">
              <a:extLst>
                <a:ext uri="{FF2B5EF4-FFF2-40B4-BE49-F238E27FC236}">
                  <a16:creationId xmlns:a16="http://schemas.microsoft.com/office/drawing/2014/main" id="{2096B01E-EC9A-68A5-5CC7-35DF569B8F0A}"/>
                </a:ext>
              </a:extLst>
            </p:cNvPr>
            <p:cNvCxnSpPr>
              <a:cxnSpLocks/>
            </p:cNvCxnSpPr>
            <p:nvPr/>
          </p:nvCxnSpPr>
          <p:spPr>
            <a:xfrm>
              <a:off x="9296400" y="4455442"/>
              <a:ext cx="0" cy="1450058"/>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2AA334CC-157A-22DA-02FF-447C21652EF4}"/>
              </a:ext>
            </a:extLst>
          </p:cNvPr>
          <p:cNvGrpSpPr/>
          <p:nvPr/>
        </p:nvGrpSpPr>
        <p:grpSpPr>
          <a:xfrm>
            <a:off x="30760142" y="3430792"/>
            <a:ext cx="3724328" cy="2474708"/>
            <a:chOff x="12563240" y="3430792"/>
            <a:chExt cx="3724328" cy="2474708"/>
          </a:xfrm>
        </p:grpSpPr>
        <p:sp>
          <p:nvSpPr>
            <p:cNvPr id="68" name="Arrow: Pentagon 23">
              <a:extLst>
                <a:ext uri="{FF2B5EF4-FFF2-40B4-BE49-F238E27FC236}">
                  <a16:creationId xmlns:a16="http://schemas.microsoft.com/office/drawing/2014/main" id="{2D710207-FD99-7E07-E414-64AF7FD63B7D}"/>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9" name="TextBox 11">
              <a:extLst>
                <a:ext uri="{FF2B5EF4-FFF2-40B4-BE49-F238E27FC236}">
                  <a16:creationId xmlns:a16="http://schemas.microsoft.com/office/drawing/2014/main" id="{9F44736C-BA7D-E34C-D27C-72DB8B91987B}"/>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8</a:t>
              </a:r>
              <a:endParaRPr lang="en-US" sz="3795" b="1" dirty="0">
                <a:solidFill>
                  <a:srgbClr val="FFFFFF"/>
                </a:solidFill>
                <a:latin typeface="Roboto" panose="02000000000000000000" pitchFamily="2" charset="0"/>
                <a:ea typeface="Roboto" panose="02000000000000000000" pitchFamily="2" charset="0"/>
              </a:endParaRPr>
            </a:p>
          </p:txBody>
        </p:sp>
        <p:sp>
          <p:nvSpPr>
            <p:cNvPr id="70" name="TextBox 69">
              <a:extLst>
                <a:ext uri="{FF2B5EF4-FFF2-40B4-BE49-F238E27FC236}">
                  <a16:creationId xmlns:a16="http://schemas.microsoft.com/office/drawing/2014/main" id="{D3BD455D-7709-217A-7F98-00BD7DD5D861}"/>
                </a:ext>
              </a:extLst>
            </p:cNvPr>
            <p:cNvSpPr txBox="1"/>
            <p:nvPr/>
          </p:nvSpPr>
          <p:spPr>
            <a:xfrm>
              <a:off x="13087221" y="5011762"/>
              <a:ext cx="2858417" cy="505523"/>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Normalize data</a:t>
              </a:r>
              <a:endParaRPr lang="en-MY" sz="2000" b="1" dirty="0">
                <a:solidFill>
                  <a:srgbClr val="17A994"/>
                </a:solidFill>
              </a:endParaRPr>
            </a:p>
          </p:txBody>
        </p:sp>
        <p:cxnSp>
          <p:nvCxnSpPr>
            <p:cNvPr id="71" name="Straight Arrow Connector 70">
              <a:extLst>
                <a:ext uri="{FF2B5EF4-FFF2-40B4-BE49-F238E27FC236}">
                  <a16:creationId xmlns:a16="http://schemas.microsoft.com/office/drawing/2014/main" id="{60E05F9D-E46A-9E24-FF3C-05E6CA9E8071}"/>
                </a:ext>
              </a:extLst>
            </p:cNvPr>
            <p:cNvCxnSpPr>
              <a:cxnSpLocks/>
            </p:cNvCxnSpPr>
            <p:nvPr/>
          </p:nvCxnSpPr>
          <p:spPr>
            <a:xfrm>
              <a:off x="12810942"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F71FD979-DDD1-EA15-8BA2-F88479D3FE5C}"/>
              </a:ext>
            </a:extLst>
          </p:cNvPr>
          <p:cNvGrpSpPr/>
          <p:nvPr/>
        </p:nvGrpSpPr>
        <p:grpSpPr>
          <a:xfrm>
            <a:off x="20294734" y="3428576"/>
            <a:ext cx="3775125" cy="2476924"/>
            <a:chOff x="2097832" y="3428576"/>
            <a:chExt cx="3775125" cy="2476924"/>
          </a:xfrm>
        </p:grpSpPr>
        <p:sp>
          <p:nvSpPr>
            <p:cNvPr id="73" name="TextBox 72">
              <a:extLst>
                <a:ext uri="{FF2B5EF4-FFF2-40B4-BE49-F238E27FC236}">
                  <a16:creationId xmlns:a16="http://schemas.microsoft.com/office/drawing/2014/main" id="{20A82BFF-F2C8-16C0-8326-D4FE3901C9FB}"/>
                </a:ext>
              </a:extLst>
            </p:cNvPr>
            <p:cNvSpPr txBox="1"/>
            <p:nvPr/>
          </p:nvSpPr>
          <p:spPr>
            <a:xfrm>
              <a:off x="2681164" y="4785266"/>
              <a:ext cx="3191793"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Remove one column from one-hot encoded feature</a:t>
              </a:r>
              <a:endParaRPr lang="en-MY" sz="2000" b="1" dirty="0">
                <a:solidFill>
                  <a:srgbClr val="17A994"/>
                </a:solidFill>
              </a:endParaRPr>
            </a:p>
          </p:txBody>
        </p:sp>
        <p:sp>
          <p:nvSpPr>
            <p:cNvPr id="74" name="Arrow: Pentagon 23">
              <a:extLst>
                <a:ext uri="{FF2B5EF4-FFF2-40B4-BE49-F238E27FC236}">
                  <a16:creationId xmlns:a16="http://schemas.microsoft.com/office/drawing/2014/main" id="{75A7F461-7F0D-CB91-F8C8-B8766BB3D8A5}"/>
                </a:ext>
              </a:extLst>
            </p:cNvPr>
            <p:cNvSpPr/>
            <p:nvPr/>
          </p:nvSpPr>
          <p:spPr>
            <a:xfrm>
              <a:off x="2097832"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5" name="TextBox 11">
              <a:extLst>
                <a:ext uri="{FF2B5EF4-FFF2-40B4-BE49-F238E27FC236}">
                  <a16:creationId xmlns:a16="http://schemas.microsoft.com/office/drawing/2014/main" id="{65339307-3B55-37C0-C3FC-206E47FB99BB}"/>
                </a:ext>
              </a:extLst>
            </p:cNvPr>
            <p:cNvSpPr txBox="1"/>
            <p:nvPr/>
          </p:nvSpPr>
          <p:spPr>
            <a:xfrm>
              <a:off x="3712887"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5</a:t>
              </a:r>
              <a:endParaRPr lang="en-US" sz="3795" b="1" dirty="0">
                <a:solidFill>
                  <a:srgbClr val="FFFFFF"/>
                </a:solidFill>
                <a:latin typeface="Roboto" panose="02000000000000000000" pitchFamily="2" charset="0"/>
                <a:ea typeface="Roboto" panose="02000000000000000000" pitchFamily="2" charset="0"/>
              </a:endParaRPr>
            </a:p>
          </p:txBody>
        </p:sp>
        <p:cxnSp>
          <p:nvCxnSpPr>
            <p:cNvPr id="76" name="Straight Arrow Connector 75">
              <a:extLst>
                <a:ext uri="{FF2B5EF4-FFF2-40B4-BE49-F238E27FC236}">
                  <a16:creationId xmlns:a16="http://schemas.microsoft.com/office/drawing/2014/main" id="{276C36DF-96BA-1A4C-C9A9-35A947A23F2A}"/>
                </a:ext>
              </a:extLst>
            </p:cNvPr>
            <p:cNvCxnSpPr>
              <a:cxnSpLocks/>
            </p:cNvCxnSpPr>
            <p:nvPr/>
          </p:nvCxnSpPr>
          <p:spPr>
            <a:xfrm>
              <a:off x="2362200" y="4455442"/>
              <a:ext cx="0" cy="1450058"/>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6CE7AFC-D0EF-A26C-F14F-85B2266AD42A}"/>
              </a:ext>
            </a:extLst>
          </p:cNvPr>
          <p:cNvPicPr>
            <a:picLocks noChangeAspect="1"/>
          </p:cNvPicPr>
          <p:nvPr/>
        </p:nvPicPr>
        <p:blipFill>
          <a:blip r:embed="rId12"/>
          <a:stretch>
            <a:fillRect/>
          </a:stretch>
        </p:blipFill>
        <p:spPr>
          <a:xfrm>
            <a:off x="2146539" y="6326854"/>
            <a:ext cx="7740405" cy="2206501"/>
          </a:xfrm>
          <a:prstGeom prst="rect">
            <a:avLst/>
          </a:prstGeom>
          <a:ln>
            <a:solidFill>
              <a:srgbClr val="18181E"/>
            </a:solidFill>
          </a:ln>
        </p:spPr>
      </p:pic>
      <p:sp>
        <p:nvSpPr>
          <p:cNvPr id="8" name="TextBox 7">
            <a:extLst>
              <a:ext uri="{FF2B5EF4-FFF2-40B4-BE49-F238E27FC236}">
                <a16:creationId xmlns:a16="http://schemas.microsoft.com/office/drawing/2014/main" id="{811C7B51-E038-3181-C450-D8CA0BE6E54D}"/>
              </a:ext>
            </a:extLst>
          </p:cNvPr>
          <p:cNvSpPr txBox="1"/>
          <p:nvPr/>
        </p:nvSpPr>
        <p:spPr>
          <a:xfrm>
            <a:off x="10862876" y="7125693"/>
            <a:ext cx="4448690" cy="608821"/>
          </a:xfrm>
          <a:prstGeom prst="rect">
            <a:avLst/>
          </a:prstGeom>
          <a:solidFill>
            <a:srgbClr val="FFFFFF"/>
          </a:solidFill>
          <a:ln w="19050">
            <a:solidFill>
              <a:srgbClr val="18181E"/>
            </a:solidFill>
          </a:ln>
        </p:spPr>
        <p:txBody>
          <a:bodyPr wrap="square">
            <a:spAutoFit/>
          </a:bodyPr>
          <a:lstStyle/>
          <a:p>
            <a:pPr>
              <a:lnSpc>
                <a:spcPct val="150000"/>
              </a:lnSpc>
            </a:pPr>
            <a:r>
              <a:rPr lang="en-US" sz="2500" dirty="0">
                <a:solidFill>
                  <a:srgbClr val="18181E"/>
                </a:solidFill>
                <a:latin typeface="Roboto" panose="02000000000000000000" pitchFamily="2" charset="0"/>
                <a:ea typeface="Roboto" panose="02000000000000000000" pitchFamily="2" charset="0"/>
              </a:rPr>
              <a:t>4 ordinal columns are </a:t>
            </a:r>
            <a:r>
              <a:rPr lang="en-US" sz="2500" b="1" dirty="0">
                <a:solidFill>
                  <a:srgbClr val="17A994"/>
                </a:solidFill>
                <a:latin typeface="Roboto" panose="02000000000000000000" pitchFamily="2" charset="0"/>
                <a:ea typeface="Roboto" panose="02000000000000000000" pitchFamily="2" charset="0"/>
              </a:rPr>
              <a:t>mapped</a:t>
            </a:r>
            <a:endParaRPr lang="en-MY" sz="2500" b="1" dirty="0">
              <a:solidFill>
                <a:srgbClr val="17A994"/>
              </a:solidFill>
            </a:endParaRPr>
          </a:p>
        </p:txBody>
      </p:sp>
      <p:sp>
        <p:nvSpPr>
          <p:cNvPr id="15" name="Slide Number Placeholder 14">
            <a:extLst>
              <a:ext uri="{FF2B5EF4-FFF2-40B4-BE49-F238E27FC236}">
                <a16:creationId xmlns:a16="http://schemas.microsoft.com/office/drawing/2014/main" id="{081F59B3-C90A-94DC-2203-7AB282580C1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9514954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19" name="Freeform 3">
            <a:extLst>
              <a:ext uri="{FF2B5EF4-FFF2-40B4-BE49-F238E27FC236}">
                <a16:creationId xmlns:a16="http://schemas.microsoft.com/office/drawing/2014/main" id="{61570A6C-8AB1-E88F-893B-5B86DEFEF1B6}"/>
              </a:ext>
            </a:extLst>
          </p:cNvPr>
          <p:cNvSpPr/>
          <p:nvPr/>
        </p:nvSpPr>
        <p:spPr>
          <a:xfrm>
            <a:off x="-5555609" y="-5420280"/>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 name="Freeform 2"/>
          <p:cNvSpPr/>
          <p:nvPr/>
        </p:nvSpPr>
        <p:spPr>
          <a:xfrm>
            <a:off x="12974865" y="4343400"/>
            <a:ext cx="15228862" cy="15228862"/>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4" name="Group 4"/>
          <p:cNvGrpSpPr/>
          <p:nvPr/>
        </p:nvGrpSpPr>
        <p:grpSpPr>
          <a:xfrm>
            <a:off x="914400" y="1250941"/>
            <a:ext cx="16230600" cy="8388359"/>
            <a:chOff x="0" y="0"/>
            <a:chExt cx="2901825" cy="2167467"/>
          </a:xfrm>
        </p:grpSpPr>
        <p:sp>
          <p:nvSpPr>
            <p:cNvPr id="5" name="Freeform 5"/>
            <p:cNvSpPr/>
            <p:nvPr/>
          </p:nvSpPr>
          <p:spPr>
            <a:xfrm>
              <a:off x="0" y="0"/>
              <a:ext cx="2901825" cy="2167467"/>
            </a:xfrm>
            <a:custGeom>
              <a:avLst/>
              <a:gdLst/>
              <a:ahLst/>
              <a:cxnLst/>
              <a:rect l="l" t="t" r="r" b="b"/>
              <a:pathLst>
                <a:path w="2901825" h="2167467">
                  <a:moveTo>
                    <a:pt x="35836" y="0"/>
                  </a:moveTo>
                  <a:lnTo>
                    <a:pt x="2865989" y="0"/>
                  </a:lnTo>
                  <a:cubicBezTo>
                    <a:pt x="2885781" y="0"/>
                    <a:pt x="2901825" y="16044"/>
                    <a:pt x="2901825" y="35836"/>
                  </a:cubicBezTo>
                  <a:lnTo>
                    <a:pt x="2901825" y="2131631"/>
                  </a:lnTo>
                  <a:cubicBezTo>
                    <a:pt x="2901825" y="2151422"/>
                    <a:pt x="2885781" y="2167467"/>
                    <a:pt x="2865989" y="2167467"/>
                  </a:cubicBezTo>
                  <a:lnTo>
                    <a:pt x="35836" y="2167467"/>
                  </a:lnTo>
                  <a:cubicBezTo>
                    <a:pt x="16044" y="2167467"/>
                    <a:pt x="0" y="2151422"/>
                    <a:pt x="0" y="2131631"/>
                  </a:cubicBezTo>
                  <a:lnTo>
                    <a:pt x="0" y="35836"/>
                  </a:lnTo>
                  <a:cubicBezTo>
                    <a:pt x="0" y="16044"/>
                    <a:pt x="16044" y="0"/>
                    <a:pt x="35836" y="0"/>
                  </a:cubicBezTo>
                  <a:close/>
                </a:path>
              </a:pathLst>
            </a:custGeom>
            <a:solidFill>
              <a:srgbClr val="FFFFFF"/>
            </a:solidFill>
          </p:spPr>
          <p:txBody>
            <a:bodyPr/>
            <a:lstStyle/>
            <a:p>
              <a:endParaRPr lang="en-MY"/>
            </a:p>
          </p:txBody>
        </p:sp>
        <p:sp>
          <p:nvSpPr>
            <p:cNvPr id="6" name="TextBox 6"/>
            <p:cNvSpPr txBox="1"/>
            <p:nvPr/>
          </p:nvSpPr>
          <p:spPr>
            <a:xfrm>
              <a:off x="0" y="-38100"/>
              <a:ext cx="2901825" cy="22055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990717" y="2682011"/>
            <a:ext cx="3583874" cy="1413273"/>
            <a:chOff x="-4460" y="-49991"/>
            <a:chExt cx="943901" cy="372220"/>
          </a:xfrm>
        </p:grpSpPr>
        <p:sp>
          <p:nvSpPr>
            <p:cNvPr id="9" name="Freeform 9"/>
            <p:cNvSpPr/>
            <p:nvPr/>
          </p:nvSpPr>
          <p:spPr>
            <a:xfrm>
              <a:off x="-4460" y="-16653"/>
              <a:ext cx="939441" cy="305545"/>
            </a:xfrm>
            <a:custGeom>
              <a:avLst/>
              <a:gdLst/>
              <a:ahLst/>
              <a:cxnLst/>
              <a:rect l="l" t="t" r="r" b="b"/>
              <a:pathLst>
                <a:path w="939441" h="305545">
                  <a:moveTo>
                    <a:pt x="152772" y="0"/>
                  </a:moveTo>
                  <a:lnTo>
                    <a:pt x="786669" y="0"/>
                  </a:lnTo>
                  <a:cubicBezTo>
                    <a:pt x="871043" y="0"/>
                    <a:pt x="939441" y="68399"/>
                    <a:pt x="939441" y="152772"/>
                  </a:cubicBezTo>
                  <a:lnTo>
                    <a:pt x="939441" y="152772"/>
                  </a:lnTo>
                  <a:cubicBezTo>
                    <a:pt x="939441" y="237146"/>
                    <a:pt x="871043" y="305545"/>
                    <a:pt x="786669" y="305545"/>
                  </a:cubicBezTo>
                  <a:lnTo>
                    <a:pt x="152772" y="305545"/>
                  </a:lnTo>
                  <a:cubicBezTo>
                    <a:pt x="68399" y="305545"/>
                    <a:pt x="0" y="237146"/>
                    <a:pt x="0" y="152772"/>
                  </a:cubicBezTo>
                  <a:lnTo>
                    <a:pt x="0" y="152772"/>
                  </a:lnTo>
                  <a:cubicBezTo>
                    <a:pt x="0" y="68399"/>
                    <a:pt x="68399" y="0"/>
                    <a:pt x="152772" y="0"/>
                  </a:cubicBezTo>
                  <a:close/>
                </a:path>
              </a:pathLst>
            </a:custGeom>
            <a:solidFill>
              <a:srgbClr val="17A994"/>
            </a:solidFill>
          </p:spPr>
          <p:txBody>
            <a:bodyPr/>
            <a:lstStyle/>
            <a:p>
              <a:endParaRPr lang="en-MY" dirty="0"/>
            </a:p>
          </p:txBody>
        </p:sp>
        <p:sp>
          <p:nvSpPr>
            <p:cNvPr id="10" name="TextBox 10"/>
            <p:cNvSpPr txBox="1"/>
            <p:nvPr/>
          </p:nvSpPr>
          <p:spPr>
            <a:xfrm>
              <a:off x="0" y="-49991"/>
              <a:ext cx="939441" cy="372220"/>
            </a:xfrm>
            <a:prstGeom prst="rect">
              <a:avLst/>
            </a:prstGeom>
          </p:spPr>
          <p:txBody>
            <a:bodyPr lIns="50800" tIns="50800" rIns="50800" bIns="50800" rtlCol="0" anchor="ctr"/>
            <a:lstStyle/>
            <a:p>
              <a:pPr algn="ctr">
                <a:lnSpc>
                  <a:spcPts val="4339"/>
                </a:lnSpc>
              </a:pPr>
              <a:r>
                <a:rPr lang="en-US" sz="3099" b="1" dirty="0">
                  <a:solidFill>
                    <a:srgbClr val="FFFFFF"/>
                  </a:solidFill>
                  <a:latin typeface="Roboto" panose="02000000000000000000" pitchFamily="2" charset="0"/>
                  <a:ea typeface="Roboto" panose="02000000000000000000" pitchFamily="2" charset="0"/>
                </a:rPr>
                <a:t>Introduction</a:t>
              </a:r>
            </a:p>
          </p:txBody>
        </p:sp>
      </p:grpSp>
      <p:sp>
        <p:nvSpPr>
          <p:cNvPr id="11" name="TextBox 11"/>
          <p:cNvSpPr txBox="1"/>
          <p:nvPr/>
        </p:nvSpPr>
        <p:spPr>
          <a:xfrm>
            <a:off x="1960436" y="1760123"/>
            <a:ext cx="4614155" cy="519973"/>
          </a:xfrm>
          <a:prstGeom prst="rect">
            <a:avLst/>
          </a:prstGeom>
        </p:spPr>
        <p:txBody>
          <a:bodyPr wrap="square" lIns="0" tIns="0" rIns="0" bIns="0" rtlCol="0" anchor="t">
            <a:spAutoFit/>
          </a:bodyPr>
          <a:lstStyle/>
          <a:p>
            <a:pPr>
              <a:lnSpc>
                <a:spcPts val="3984"/>
              </a:lnSpc>
            </a:pPr>
            <a:r>
              <a:rPr lang="en-US" sz="3795" b="1" dirty="0">
                <a:latin typeface="Montserrat"/>
              </a:rPr>
              <a:t>Table of Contents</a:t>
            </a:r>
          </a:p>
        </p:txBody>
      </p:sp>
      <p:sp>
        <p:nvSpPr>
          <p:cNvPr id="14" name="TextBox 11">
            <a:extLst>
              <a:ext uri="{FF2B5EF4-FFF2-40B4-BE49-F238E27FC236}">
                <a16:creationId xmlns:a16="http://schemas.microsoft.com/office/drawing/2014/main" id="{64AEAA98-10D3-1535-BB61-203D676F2FD7}"/>
              </a:ext>
            </a:extLst>
          </p:cNvPr>
          <p:cNvSpPr txBox="1"/>
          <p:nvPr/>
        </p:nvSpPr>
        <p:spPr>
          <a:xfrm>
            <a:off x="1953368" y="3316174"/>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1</a:t>
            </a:r>
            <a:endParaRPr lang="en-US" sz="3795" b="1" dirty="0">
              <a:solidFill>
                <a:srgbClr val="FF9405"/>
              </a:solidFill>
              <a:latin typeface="Roboto" panose="02000000000000000000" pitchFamily="2" charset="0"/>
              <a:ea typeface="Roboto" panose="02000000000000000000" pitchFamily="2" charset="0"/>
            </a:endParaRPr>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3399531" cy="463845"/>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1" name="Group 20">
            <a:extLst>
              <a:ext uri="{FF2B5EF4-FFF2-40B4-BE49-F238E27FC236}">
                <a16:creationId xmlns:a16="http://schemas.microsoft.com/office/drawing/2014/main" id="{FF98DE4D-9D8D-E4AB-8CD9-99B77502CD47}"/>
              </a:ext>
            </a:extLst>
          </p:cNvPr>
          <p:cNvGrpSpPr/>
          <p:nvPr/>
        </p:nvGrpSpPr>
        <p:grpSpPr>
          <a:xfrm>
            <a:off x="3007651" y="4111360"/>
            <a:ext cx="2976257" cy="525144"/>
            <a:chOff x="3429000" y="4808597"/>
            <a:chExt cx="2976257" cy="525144"/>
          </a:xfrm>
        </p:grpSpPr>
        <p:sp>
          <p:nvSpPr>
            <p:cNvPr id="13" name="TextBox 12">
              <a:extLst>
                <a:ext uri="{FF2B5EF4-FFF2-40B4-BE49-F238E27FC236}">
                  <a16:creationId xmlns:a16="http://schemas.microsoft.com/office/drawing/2014/main" id="{4FEA121B-BF4D-0C05-F6E5-32996EE3F637}"/>
                </a:ext>
              </a:extLst>
            </p:cNvPr>
            <p:cNvSpPr txBox="1"/>
            <p:nvPr/>
          </p:nvSpPr>
          <p:spPr>
            <a:xfrm>
              <a:off x="3810000" y="4808597"/>
              <a:ext cx="2595257" cy="525144"/>
            </a:xfrm>
            <a:prstGeom prst="rect">
              <a:avLst/>
            </a:prstGeom>
            <a:noFill/>
          </p:spPr>
          <p:txBody>
            <a:bodyPr wrap="square">
              <a:spAutoFit/>
            </a:bodyPr>
            <a:lstStyle/>
            <a:p>
              <a:pPr>
                <a:lnSpc>
                  <a:spcPts val="3931"/>
                </a:lnSpc>
              </a:pPr>
              <a:r>
                <a:rPr lang="en-US" sz="1800" b="1" dirty="0">
                  <a:solidFill>
                    <a:srgbClr val="000000"/>
                  </a:solidFill>
                  <a:latin typeface="Roboto" panose="02000000000000000000" pitchFamily="2" charset="0"/>
                  <a:ea typeface="Roboto" panose="02000000000000000000" pitchFamily="2" charset="0"/>
                </a:rPr>
                <a:t>Problem Statements</a:t>
              </a:r>
            </a:p>
          </p:txBody>
        </p:sp>
        <p:sp>
          <p:nvSpPr>
            <p:cNvPr id="20" name="Oval 19">
              <a:extLst>
                <a:ext uri="{FF2B5EF4-FFF2-40B4-BE49-F238E27FC236}">
                  <a16:creationId xmlns:a16="http://schemas.microsoft.com/office/drawing/2014/main" id="{68EB584A-B35A-B4BE-C678-A8A2C69667FB}"/>
                </a:ext>
              </a:extLst>
            </p:cNvPr>
            <p:cNvSpPr/>
            <p:nvPr/>
          </p:nvSpPr>
          <p:spPr>
            <a:xfrm>
              <a:off x="3429000" y="5032379"/>
              <a:ext cx="222241" cy="222241"/>
            </a:xfrm>
            <a:prstGeom prst="ellipse">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29" name="Group 8">
            <a:extLst>
              <a:ext uri="{FF2B5EF4-FFF2-40B4-BE49-F238E27FC236}">
                <a16:creationId xmlns:a16="http://schemas.microsoft.com/office/drawing/2014/main" id="{2385C8A9-0CF9-6F05-68E5-29C584F86431}"/>
              </a:ext>
            </a:extLst>
          </p:cNvPr>
          <p:cNvGrpSpPr/>
          <p:nvPr/>
        </p:nvGrpSpPr>
        <p:grpSpPr>
          <a:xfrm>
            <a:off x="2973760" y="5768571"/>
            <a:ext cx="3583874" cy="1413273"/>
            <a:chOff x="-4460" y="-49991"/>
            <a:chExt cx="943901" cy="372220"/>
          </a:xfrm>
        </p:grpSpPr>
        <p:sp>
          <p:nvSpPr>
            <p:cNvPr id="30" name="Freeform 9">
              <a:extLst>
                <a:ext uri="{FF2B5EF4-FFF2-40B4-BE49-F238E27FC236}">
                  <a16:creationId xmlns:a16="http://schemas.microsoft.com/office/drawing/2014/main" id="{CC59B47A-2861-F092-3982-33FB15FB635C}"/>
                </a:ext>
              </a:extLst>
            </p:cNvPr>
            <p:cNvSpPr/>
            <p:nvPr/>
          </p:nvSpPr>
          <p:spPr>
            <a:xfrm>
              <a:off x="-4460" y="-16653"/>
              <a:ext cx="939441" cy="305545"/>
            </a:xfrm>
            <a:custGeom>
              <a:avLst/>
              <a:gdLst/>
              <a:ahLst/>
              <a:cxnLst/>
              <a:rect l="l" t="t" r="r" b="b"/>
              <a:pathLst>
                <a:path w="939441" h="305545">
                  <a:moveTo>
                    <a:pt x="152772" y="0"/>
                  </a:moveTo>
                  <a:lnTo>
                    <a:pt x="786669" y="0"/>
                  </a:lnTo>
                  <a:cubicBezTo>
                    <a:pt x="871043" y="0"/>
                    <a:pt x="939441" y="68399"/>
                    <a:pt x="939441" y="152772"/>
                  </a:cubicBezTo>
                  <a:lnTo>
                    <a:pt x="939441" y="152772"/>
                  </a:lnTo>
                  <a:cubicBezTo>
                    <a:pt x="939441" y="237146"/>
                    <a:pt x="871043" y="305545"/>
                    <a:pt x="786669" y="305545"/>
                  </a:cubicBezTo>
                  <a:lnTo>
                    <a:pt x="152772" y="305545"/>
                  </a:lnTo>
                  <a:cubicBezTo>
                    <a:pt x="68399" y="305545"/>
                    <a:pt x="0" y="237146"/>
                    <a:pt x="0" y="152772"/>
                  </a:cubicBezTo>
                  <a:lnTo>
                    <a:pt x="0" y="152772"/>
                  </a:lnTo>
                  <a:cubicBezTo>
                    <a:pt x="0" y="68399"/>
                    <a:pt x="68399" y="0"/>
                    <a:pt x="152772" y="0"/>
                  </a:cubicBezTo>
                  <a:close/>
                </a:path>
              </a:pathLst>
            </a:custGeom>
            <a:solidFill>
              <a:srgbClr val="17A994"/>
            </a:solidFill>
          </p:spPr>
          <p:txBody>
            <a:bodyPr/>
            <a:lstStyle/>
            <a:p>
              <a:endParaRPr lang="en-MY" dirty="0"/>
            </a:p>
          </p:txBody>
        </p:sp>
        <p:sp>
          <p:nvSpPr>
            <p:cNvPr id="31" name="TextBox 10">
              <a:extLst>
                <a:ext uri="{FF2B5EF4-FFF2-40B4-BE49-F238E27FC236}">
                  <a16:creationId xmlns:a16="http://schemas.microsoft.com/office/drawing/2014/main" id="{B4A93FCF-77B5-5A88-2A76-332D0FB51204}"/>
                </a:ext>
              </a:extLst>
            </p:cNvPr>
            <p:cNvSpPr txBox="1"/>
            <p:nvPr/>
          </p:nvSpPr>
          <p:spPr>
            <a:xfrm>
              <a:off x="0" y="-49991"/>
              <a:ext cx="939441" cy="372220"/>
            </a:xfrm>
            <a:prstGeom prst="rect">
              <a:avLst/>
            </a:prstGeom>
          </p:spPr>
          <p:txBody>
            <a:bodyPr lIns="50800" tIns="50800" rIns="50800" bIns="50800" rtlCol="0" anchor="ctr"/>
            <a:lstStyle/>
            <a:p>
              <a:pPr algn="ctr">
                <a:lnSpc>
                  <a:spcPts val="4339"/>
                </a:lnSpc>
              </a:pPr>
              <a:r>
                <a:rPr lang="en-US" sz="3099" b="1" dirty="0">
                  <a:solidFill>
                    <a:srgbClr val="FFFFFF"/>
                  </a:solidFill>
                  <a:latin typeface="Roboto" panose="02000000000000000000" pitchFamily="2" charset="0"/>
                  <a:ea typeface="Roboto" panose="02000000000000000000" pitchFamily="2" charset="0"/>
                </a:rPr>
                <a:t>Methodology</a:t>
              </a:r>
            </a:p>
          </p:txBody>
        </p:sp>
      </p:grpSp>
      <p:sp>
        <p:nvSpPr>
          <p:cNvPr id="32" name="TextBox 11">
            <a:extLst>
              <a:ext uri="{FF2B5EF4-FFF2-40B4-BE49-F238E27FC236}">
                <a16:creationId xmlns:a16="http://schemas.microsoft.com/office/drawing/2014/main" id="{05B534B1-651F-63D5-32C5-EF586D28B273}"/>
              </a:ext>
            </a:extLst>
          </p:cNvPr>
          <p:cNvSpPr txBox="1"/>
          <p:nvPr/>
        </p:nvSpPr>
        <p:spPr>
          <a:xfrm>
            <a:off x="1960436" y="6439777"/>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2</a:t>
            </a:r>
            <a:endParaRPr lang="en-US" sz="3795" b="1" dirty="0">
              <a:solidFill>
                <a:srgbClr val="FF9405"/>
              </a:solidFill>
              <a:latin typeface="Roboto" panose="02000000000000000000" pitchFamily="2" charset="0"/>
              <a:ea typeface="Roboto" panose="02000000000000000000" pitchFamily="2" charset="0"/>
            </a:endParaRPr>
          </a:p>
        </p:txBody>
      </p:sp>
      <p:grpSp>
        <p:nvGrpSpPr>
          <p:cNvPr id="37" name="Group 36">
            <a:extLst>
              <a:ext uri="{FF2B5EF4-FFF2-40B4-BE49-F238E27FC236}">
                <a16:creationId xmlns:a16="http://schemas.microsoft.com/office/drawing/2014/main" id="{0A7DE96B-CAED-4B76-6590-3DE70221695D}"/>
              </a:ext>
            </a:extLst>
          </p:cNvPr>
          <p:cNvGrpSpPr/>
          <p:nvPr/>
        </p:nvGrpSpPr>
        <p:grpSpPr>
          <a:xfrm>
            <a:off x="2973760" y="7178579"/>
            <a:ext cx="2976257" cy="525144"/>
            <a:chOff x="3429000" y="4808597"/>
            <a:chExt cx="2976257" cy="525144"/>
          </a:xfrm>
        </p:grpSpPr>
        <p:sp>
          <p:nvSpPr>
            <p:cNvPr id="38" name="TextBox 37">
              <a:extLst>
                <a:ext uri="{FF2B5EF4-FFF2-40B4-BE49-F238E27FC236}">
                  <a16:creationId xmlns:a16="http://schemas.microsoft.com/office/drawing/2014/main" id="{9FD20683-E8D1-67E0-6DC4-4B1E7D82DDC6}"/>
                </a:ext>
              </a:extLst>
            </p:cNvPr>
            <p:cNvSpPr txBox="1"/>
            <p:nvPr/>
          </p:nvSpPr>
          <p:spPr>
            <a:xfrm>
              <a:off x="3810000" y="4808597"/>
              <a:ext cx="2595257" cy="525144"/>
            </a:xfrm>
            <a:prstGeom prst="rect">
              <a:avLst/>
            </a:prstGeom>
            <a:noFill/>
          </p:spPr>
          <p:txBody>
            <a:bodyPr wrap="square">
              <a:spAutoFit/>
            </a:bodyPr>
            <a:lstStyle/>
            <a:p>
              <a:pPr>
                <a:lnSpc>
                  <a:spcPts val="3931"/>
                </a:lnSpc>
              </a:pPr>
              <a:r>
                <a:rPr lang="en-US" sz="1800" b="1" dirty="0">
                  <a:solidFill>
                    <a:srgbClr val="000000"/>
                  </a:solidFill>
                  <a:latin typeface="Roboto" panose="02000000000000000000" pitchFamily="2" charset="0"/>
                  <a:ea typeface="Roboto" panose="02000000000000000000" pitchFamily="2" charset="0"/>
                </a:rPr>
                <a:t>Tools</a:t>
              </a:r>
            </a:p>
          </p:txBody>
        </p:sp>
        <p:sp>
          <p:nvSpPr>
            <p:cNvPr id="39" name="Oval 38">
              <a:extLst>
                <a:ext uri="{FF2B5EF4-FFF2-40B4-BE49-F238E27FC236}">
                  <a16:creationId xmlns:a16="http://schemas.microsoft.com/office/drawing/2014/main" id="{A3CB1DCC-8BB6-E360-22F9-DA3CA049F180}"/>
                </a:ext>
              </a:extLst>
            </p:cNvPr>
            <p:cNvSpPr/>
            <p:nvPr/>
          </p:nvSpPr>
          <p:spPr>
            <a:xfrm>
              <a:off x="3429000" y="5032379"/>
              <a:ext cx="222241" cy="222241"/>
            </a:xfrm>
            <a:prstGeom prst="ellipse">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40" name="Group 8">
            <a:extLst>
              <a:ext uri="{FF2B5EF4-FFF2-40B4-BE49-F238E27FC236}">
                <a16:creationId xmlns:a16="http://schemas.microsoft.com/office/drawing/2014/main" id="{34D180D1-BA33-EF88-9E76-D2F55E93E5CA}"/>
              </a:ext>
            </a:extLst>
          </p:cNvPr>
          <p:cNvGrpSpPr/>
          <p:nvPr/>
        </p:nvGrpSpPr>
        <p:grpSpPr>
          <a:xfrm>
            <a:off x="11182928" y="2101954"/>
            <a:ext cx="3583874" cy="1413273"/>
            <a:chOff x="-4460" y="-49991"/>
            <a:chExt cx="943901" cy="372220"/>
          </a:xfrm>
        </p:grpSpPr>
        <p:sp>
          <p:nvSpPr>
            <p:cNvPr id="41" name="Freeform 9">
              <a:extLst>
                <a:ext uri="{FF2B5EF4-FFF2-40B4-BE49-F238E27FC236}">
                  <a16:creationId xmlns:a16="http://schemas.microsoft.com/office/drawing/2014/main" id="{00FF64AF-74FB-3DDB-26BB-CE2B9B22C83E}"/>
                </a:ext>
              </a:extLst>
            </p:cNvPr>
            <p:cNvSpPr/>
            <p:nvPr/>
          </p:nvSpPr>
          <p:spPr>
            <a:xfrm>
              <a:off x="-4460" y="-16653"/>
              <a:ext cx="939441" cy="305545"/>
            </a:xfrm>
            <a:custGeom>
              <a:avLst/>
              <a:gdLst/>
              <a:ahLst/>
              <a:cxnLst/>
              <a:rect l="l" t="t" r="r" b="b"/>
              <a:pathLst>
                <a:path w="939441" h="305545">
                  <a:moveTo>
                    <a:pt x="152772" y="0"/>
                  </a:moveTo>
                  <a:lnTo>
                    <a:pt x="786669" y="0"/>
                  </a:lnTo>
                  <a:cubicBezTo>
                    <a:pt x="871043" y="0"/>
                    <a:pt x="939441" y="68399"/>
                    <a:pt x="939441" y="152772"/>
                  </a:cubicBezTo>
                  <a:lnTo>
                    <a:pt x="939441" y="152772"/>
                  </a:lnTo>
                  <a:cubicBezTo>
                    <a:pt x="939441" y="237146"/>
                    <a:pt x="871043" y="305545"/>
                    <a:pt x="786669" y="305545"/>
                  </a:cubicBezTo>
                  <a:lnTo>
                    <a:pt x="152772" y="305545"/>
                  </a:lnTo>
                  <a:cubicBezTo>
                    <a:pt x="68399" y="305545"/>
                    <a:pt x="0" y="237146"/>
                    <a:pt x="0" y="152772"/>
                  </a:cubicBezTo>
                  <a:lnTo>
                    <a:pt x="0" y="152772"/>
                  </a:lnTo>
                  <a:cubicBezTo>
                    <a:pt x="0" y="68399"/>
                    <a:pt x="68399" y="0"/>
                    <a:pt x="152772" y="0"/>
                  </a:cubicBezTo>
                  <a:close/>
                </a:path>
              </a:pathLst>
            </a:custGeom>
            <a:solidFill>
              <a:srgbClr val="17A994"/>
            </a:solidFill>
          </p:spPr>
          <p:txBody>
            <a:bodyPr/>
            <a:lstStyle/>
            <a:p>
              <a:endParaRPr lang="en-MY" dirty="0"/>
            </a:p>
          </p:txBody>
        </p:sp>
        <p:sp>
          <p:nvSpPr>
            <p:cNvPr id="42" name="TextBox 10">
              <a:extLst>
                <a:ext uri="{FF2B5EF4-FFF2-40B4-BE49-F238E27FC236}">
                  <a16:creationId xmlns:a16="http://schemas.microsoft.com/office/drawing/2014/main" id="{6B63F9BB-8A7F-57BB-9324-07E1321E58D6}"/>
                </a:ext>
              </a:extLst>
            </p:cNvPr>
            <p:cNvSpPr txBox="1"/>
            <p:nvPr/>
          </p:nvSpPr>
          <p:spPr>
            <a:xfrm>
              <a:off x="0" y="-49991"/>
              <a:ext cx="939441" cy="372220"/>
            </a:xfrm>
            <a:prstGeom prst="rect">
              <a:avLst/>
            </a:prstGeom>
          </p:spPr>
          <p:txBody>
            <a:bodyPr lIns="50800" tIns="50800" rIns="50800" bIns="50800" rtlCol="0" anchor="ctr"/>
            <a:lstStyle/>
            <a:p>
              <a:pPr algn="ctr">
                <a:lnSpc>
                  <a:spcPts val="4339"/>
                </a:lnSpc>
              </a:pPr>
              <a:r>
                <a:rPr lang="en-US" sz="3099" b="1" dirty="0">
                  <a:solidFill>
                    <a:srgbClr val="FFFFFF"/>
                  </a:solidFill>
                  <a:latin typeface="Roboto" panose="02000000000000000000" pitchFamily="2" charset="0"/>
                  <a:ea typeface="Roboto" panose="02000000000000000000" pitchFamily="2" charset="0"/>
                </a:rPr>
                <a:t>Experiment</a:t>
              </a:r>
            </a:p>
          </p:txBody>
        </p:sp>
      </p:grpSp>
      <p:sp>
        <p:nvSpPr>
          <p:cNvPr id="43" name="TextBox 11">
            <a:extLst>
              <a:ext uri="{FF2B5EF4-FFF2-40B4-BE49-F238E27FC236}">
                <a16:creationId xmlns:a16="http://schemas.microsoft.com/office/drawing/2014/main" id="{B0E111FB-5F1B-3D6A-3111-C50DA281951E}"/>
              </a:ext>
            </a:extLst>
          </p:cNvPr>
          <p:cNvSpPr txBox="1"/>
          <p:nvPr/>
        </p:nvSpPr>
        <p:spPr>
          <a:xfrm>
            <a:off x="10134600" y="2696807"/>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3</a:t>
            </a:r>
            <a:endParaRPr lang="en-US" sz="3795" b="1" dirty="0">
              <a:solidFill>
                <a:srgbClr val="FF9405"/>
              </a:solidFill>
              <a:latin typeface="Roboto" panose="02000000000000000000" pitchFamily="2" charset="0"/>
              <a:ea typeface="Roboto" panose="02000000000000000000" pitchFamily="2" charset="0"/>
            </a:endParaRPr>
          </a:p>
        </p:txBody>
      </p:sp>
      <p:grpSp>
        <p:nvGrpSpPr>
          <p:cNvPr id="44" name="Group 43">
            <a:extLst>
              <a:ext uri="{FF2B5EF4-FFF2-40B4-BE49-F238E27FC236}">
                <a16:creationId xmlns:a16="http://schemas.microsoft.com/office/drawing/2014/main" id="{9F2C8567-6107-2734-F038-91EEB1E31FC1}"/>
              </a:ext>
            </a:extLst>
          </p:cNvPr>
          <p:cNvGrpSpPr/>
          <p:nvPr/>
        </p:nvGrpSpPr>
        <p:grpSpPr>
          <a:xfrm>
            <a:off x="2973760" y="8161296"/>
            <a:ext cx="4143863" cy="525144"/>
            <a:chOff x="3429000" y="4808597"/>
            <a:chExt cx="4143863" cy="525144"/>
          </a:xfrm>
        </p:grpSpPr>
        <p:sp>
          <p:nvSpPr>
            <p:cNvPr id="45" name="TextBox 44">
              <a:extLst>
                <a:ext uri="{FF2B5EF4-FFF2-40B4-BE49-F238E27FC236}">
                  <a16:creationId xmlns:a16="http://schemas.microsoft.com/office/drawing/2014/main" id="{8809BE24-6C86-30EF-A277-DCA57795D514}"/>
                </a:ext>
              </a:extLst>
            </p:cNvPr>
            <p:cNvSpPr txBox="1"/>
            <p:nvPr/>
          </p:nvSpPr>
          <p:spPr>
            <a:xfrm>
              <a:off x="3810000" y="4808597"/>
              <a:ext cx="3762863" cy="525144"/>
            </a:xfrm>
            <a:prstGeom prst="rect">
              <a:avLst/>
            </a:prstGeom>
            <a:noFill/>
          </p:spPr>
          <p:txBody>
            <a:bodyPr wrap="square">
              <a:spAutoFit/>
            </a:bodyPr>
            <a:lstStyle/>
            <a:p>
              <a:pPr>
                <a:lnSpc>
                  <a:spcPts val="3931"/>
                </a:lnSpc>
              </a:pPr>
              <a:r>
                <a:rPr lang="en-US" sz="1800" b="1" dirty="0">
                  <a:solidFill>
                    <a:srgbClr val="000000"/>
                  </a:solidFill>
                  <a:latin typeface="Roboto" panose="02000000000000000000" pitchFamily="2" charset="0"/>
                  <a:ea typeface="Roboto" panose="02000000000000000000" pitchFamily="2" charset="0"/>
                </a:rPr>
                <a:t>Hyperparameter Tuning Methods</a:t>
              </a:r>
            </a:p>
          </p:txBody>
        </p:sp>
        <p:sp>
          <p:nvSpPr>
            <p:cNvPr id="46" name="Oval 45">
              <a:extLst>
                <a:ext uri="{FF2B5EF4-FFF2-40B4-BE49-F238E27FC236}">
                  <a16:creationId xmlns:a16="http://schemas.microsoft.com/office/drawing/2014/main" id="{899019FA-1E0D-843B-52F4-9254682AA85A}"/>
                </a:ext>
              </a:extLst>
            </p:cNvPr>
            <p:cNvSpPr/>
            <p:nvPr/>
          </p:nvSpPr>
          <p:spPr>
            <a:xfrm>
              <a:off x="3429000" y="5032379"/>
              <a:ext cx="222241" cy="222241"/>
            </a:xfrm>
            <a:prstGeom prst="ellipse">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47" name="Group 46">
            <a:extLst>
              <a:ext uri="{FF2B5EF4-FFF2-40B4-BE49-F238E27FC236}">
                <a16:creationId xmlns:a16="http://schemas.microsoft.com/office/drawing/2014/main" id="{B61C4188-A1E9-69D8-D57F-32566D16B9DD}"/>
              </a:ext>
            </a:extLst>
          </p:cNvPr>
          <p:cNvGrpSpPr/>
          <p:nvPr/>
        </p:nvGrpSpPr>
        <p:grpSpPr>
          <a:xfrm>
            <a:off x="11199862" y="3513471"/>
            <a:ext cx="2976257" cy="525144"/>
            <a:chOff x="3429000" y="4808597"/>
            <a:chExt cx="2976257" cy="525144"/>
          </a:xfrm>
        </p:grpSpPr>
        <p:sp>
          <p:nvSpPr>
            <p:cNvPr id="48" name="TextBox 47">
              <a:extLst>
                <a:ext uri="{FF2B5EF4-FFF2-40B4-BE49-F238E27FC236}">
                  <a16:creationId xmlns:a16="http://schemas.microsoft.com/office/drawing/2014/main" id="{A6D9BD55-70EE-E104-7FF8-2BCDA5F916D8}"/>
                </a:ext>
              </a:extLst>
            </p:cNvPr>
            <p:cNvSpPr txBox="1"/>
            <p:nvPr/>
          </p:nvSpPr>
          <p:spPr>
            <a:xfrm>
              <a:off x="3810000" y="4808597"/>
              <a:ext cx="2595257" cy="525144"/>
            </a:xfrm>
            <a:prstGeom prst="rect">
              <a:avLst/>
            </a:prstGeom>
            <a:noFill/>
          </p:spPr>
          <p:txBody>
            <a:bodyPr wrap="square">
              <a:spAutoFit/>
            </a:bodyPr>
            <a:lstStyle/>
            <a:p>
              <a:pPr>
                <a:lnSpc>
                  <a:spcPts val="3931"/>
                </a:lnSpc>
              </a:pPr>
              <a:r>
                <a:rPr lang="en-US" sz="1800" b="1" dirty="0">
                  <a:solidFill>
                    <a:srgbClr val="000000"/>
                  </a:solidFill>
                  <a:latin typeface="Roboto" panose="02000000000000000000" pitchFamily="2" charset="0"/>
                  <a:ea typeface="Roboto" panose="02000000000000000000" pitchFamily="2" charset="0"/>
                </a:rPr>
                <a:t>Experiment Design</a:t>
              </a:r>
            </a:p>
          </p:txBody>
        </p:sp>
        <p:sp>
          <p:nvSpPr>
            <p:cNvPr id="49" name="Oval 48">
              <a:extLst>
                <a:ext uri="{FF2B5EF4-FFF2-40B4-BE49-F238E27FC236}">
                  <a16:creationId xmlns:a16="http://schemas.microsoft.com/office/drawing/2014/main" id="{2A6E9C44-0836-2EA8-FDFD-2401FB0C8048}"/>
                </a:ext>
              </a:extLst>
            </p:cNvPr>
            <p:cNvSpPr/>
            <p:nvPr/>
          </p:nvSpPr>
          <p:spPr>
            <a:xfrm>
              <a:off x="3429000" y="5032379"/>
              <a:ext cx="222241" cy="222241"/>
            </a:xfrm>
            <a:prstGeom prst="ellipse">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0" name="Group 49">
            <a:extLst>
              <a:ext uri="{FF2B5EF4-FFF2-40B4-BE49-F238E27FC236}">
                <a16:creationId xmlns:a16="http://schemas.microsoft.com/office/drawing/2014/main" id="{61889BEC-C499-952E-2872-2D476E8FDF6D}"/>
              </a:ext>
            </a:extLst>
          </p:cNvPr>
          <p:cNvGrpSpPr/>
          <p:nvPr/>
        </p:nvGrpSpPr>
        <p:grpSpPr>
          <a:xfrm>
            <a:off x="11199862" y="3951874"/>
            <a:ext cx="2976257" cy="525144"/>
            <a:chOff x="3429000" y="4808597"/>
            <a:chExt cx="2976257" cy="525144"/>
          </a:xfrm>
        </p:grpSpPr>
        <p:sp>
          <p:nvSpPr>
            <p:cNvPr id="51" name="TextBox 50">
              <a:extLst>
                <a:ext uri="{FF2B5EF4-FFF2-40B4-BE49-F238E27FC236}">
                  <a16:creationId xmlns:a16="http://schemas.microsoft.com/office/drawing/2014/main" id="{FAC54B27-CC75-5DC6-0897-1B962482480D}"/>
                </a:ext>
              </a:extLst>
            </p:cNvPr>
            <p:cNvSpPr txBox="1"/>
            <p:nvPr/>
          </p:nvSpPr>
          <p:spPr>
            <a:xfrm>
              <a:off x="3810000" y="4808597"/>
              <a:ext cx="2595257" cy="525144"/>
            </a:xfrm>
            <a:prstGeom prst="rect">
              <a:avLst/>
            </a:prstGeom>
            <a:noFill/>
          </p:spPr>
          <p:txBody>
            <a:bodyPr wrap="square">
              <a:spAutoFit/>
            </a:bodyPr>
            <a:lstStyle/>
            <a:p>
              <a:pPr>
                <a:lnSpc>
                  <a:spcPts val="3931"/>
                </a:lnSpc>
              </a:pPr>
              <a:r>
                <a:rPr lang="en-US" sz="1800" b="1" dirty="0">
                  <a:solidFill>
                    <a:srgbClr val="000000"/>
                  </a:solidFill>
                  <a:latin typeface="Roboto" panose="02000000000000000000" pitchFamily="2" charset="0"/>
                  <a:ea typeface="Roboto" panose="02000000000000000000" pitchFamily="2" charset="0"/>
                </a:rPr>
                <a:t>Results and Findings</a:t>
              </a:r>
            </a:p>
          </p:txBody>
        </p:sp>
        <p:sp>
          <p:nvSpPr>
            <p:cNvPr id="52" name="Oval 51">
              <a:extLst>
                <a:ext uri="{FF2B5EF4-FFF2-40B4-BE49-F238E27FC236}">
                  <a16:creationId xmlns:a16="http://schemas.microsoft.com/office/drawing/2014/main" id="{E97219D6-F639-204E-7D28-CE2EF50D5EC0}"/>
                </a:ext>
              </a:extLst>
            </p:cNvPr>
            <p:cNvSpPr/>
            <p:nvPr/>
          </p:nvSpPr>
          <p:spPr>
            <a:xfrm>
              <a:off x="3429000" y="5032379"/>
              <a:ext cx="222241" cy="222241"/>
            </a:xfrm>
            <a:prstGeom prst="ellipse">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4" name="Group 53">
            <a:extLst>
              <a:ext uri="{FF2B5EF4-FFF2-40B4-BE49-F238E27FC236}">
                <a16:creationId xmlns:a16="http://schemas.microsoft.com/office/drawing/2014/main" id="{7A298FC0-3798-350E-4C63-9A6B17BE5C0F}"/>
              </a:ext>
            </a:extLst>
          </p:cNvPr>
          <p:cNvGrpSpPr/>
          <p:nvPr/>
        </p:nvGrpSpPr>
        <p:grpSpPr>
          <a:xfrm>
            <a:off x="3016118" y="4547479"/>
            <a:ext cx="2976257" cy="525144"/>
            <a:chOff x="3429000" y="4808597"/>
            <a:chExt cx="2976257" cy="525144"/>
          </a:xfrm>
        </p:grpSpPr>
        <p:sp>
          <p:nvSpPr>
            <p:cNvPr id="55" name="TextBox 54">
              <a:extLst>
                <a:ext uri="{FF2B5EF4-FFF2-40B4-BE49-F238E27FC236}">
                  <a16:creationId xmlns:a16="http://schemas.microsoft.com/office/drawing/2014/main" id="{201E5C20-C054-6434-0692-10643FD7A56F}"/>
                </a:ext>
              </a:extLst>
            </p:cNvPr>
            <p:cNvSpPr txBox="1"/>
            <p:nvPr/>
          </p:nvSpPr>
          <p:spPr>
            <a:xfrm>
              <a:off x="3810000" y="4808597"/>
              <a:ext cx="2595257" cy="525144"/>
            </a:xfrm>
            <a:prstGeom prst="rect">
              <a:avLst/>
            </a:prstGeom>
            <a:noFill/>
          </p:spPr>
          <p:txBody>
            <a:bodyPr wrap="square">
              <a:spAutoFit/>
            </a:bodyPr>
            <a:lstStyle/>
            <a:p>
              <a:pPr>
                <a:lnSpc>
                  <a:spcPts val="3931"/>
                </a:lnSpc>
              </a:pPr>
              <a:r>
                <a:rPr lang="en-US" sz="1800" b="1" dirty="0">
                  <a:solidFill>
                    <a:srgbClr val="000000"/>
                  </a:solidFill>
                  <a:latin typeface="Roboto" panose="02000000000000000000" pitchFamily="2" charset="0"/>
                  <a:ea typeface="Roboto" panose="02000000000000000000" pitchFamily="2" charset="0"/>
                </a:rPr>
                <a:t>Objectives</a:t>
              </a:r>
            </a:p>
          </p:txBody>
        </p:sp>
        <p:sp>
          <p:nvSpPr>
            <p:cNvPr id="56" name="Oval 55">
              <a:extLst>
                <a:ext uri="{FF2B5EF4-FFF2-40B4-BE49-F238E27FC236}">
                  <a16:creationId xmlns:a16="http://schemas.microsoft.com/office/drawing/2014/main" id="{A3A0DE64-1902-1D49-E0B5-3BBABC3EF529}"/>
                </a:ext>
              </a:extLst>
            </p:cNvPr>
            <p:cNvSpPr/>
            <p:nvPr/>
          </p:nvSpPr>
          <p:spPr>
            <a:xfrm>
              <a:off x="3429000" y="5032379"/>
              <a:ext cx="222241" cy="222241"/>
            </a:xfrm>
            <a:prstGeom prst="ellipse">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7" name="Group 8">
            <a:extLst>
              <a:ext uri="{FF2B5EF4-FFF2-40B4-BE49-F238E27FC236}">
                <a16:creationId xmlns:a16="http://schemas.microsoft.com/office/drawing/2014/main" id="{223D1A43-0C3F-B5C3-2A97-CF3BFBFA7C3E}"/>
              </a:ext>
            </a:extLst>
          </p:cNvPr>
          <p:cNvGrpSpPr/>
          <p:nvPr/>
        </p:nvGrpSpPr>
        <p:grpSpPr>
          <a:xfrm>
            <a:off x="11182928" y="4766846"/>
            <a:ext cx="3583874" cy="1413273"/>
            <a:chOff x="-4460" y="-49991"/>
            <a:chExt cx="943901" cy="372220"/>
          </a:xfrm>
        </p:grpSpPr>
        <p:sp>
          <p:nvSpPr>
            <p:cNvPr id="58" name="Freeform 9">
              <a:extLst>
                <a:ext uri="{FF2B5EF4-FFF2-40B4-BE49-F238E27FC236}">
                  <a16:creationId xmlns:a16="http://schemas.microsoft.com/office/drawing/2014/main" id="{0CD0CBA0-F720-7D76-E9E9-D07F17589700}"/>
                </a:ext>
              </a:extLst>
            </p:cNvPr>
            <p:cNvSpPr/>
            <p:nvPr/>
          </p:nvSpPr>
          <p:spPr>
            <a:xfrm>
              <a:off x="-4460" y="-16653"/>
              <a:ext cx="939441" cy="305545"/>
            </a:xfrm>
            <a:custGeom>
              <a:avLst/>
              <a:gdLst/>
              <a:ahLst/>
              <a:cxnLst/>
              <a:rect l="l" t="t" r="r" b="b"/>
              <a:pathLst>
                <a:path w="939441" h="305545">
                  <a:moveTo>
                    <a:pt x="152772" y="0"/>
                  </a:moveTo>
                  <a:lnTo>
                    <a:pt x="786669" y="0"/>
                  </a:lnTo>
                  <a:cubicBezTo>
                    <a:pt x="871043" y="0"/>
                    <a:pt x="939441" y="68399"/>
                    <a:pt x="939441" y="152772"/>
                  </a:cubicBezTo>
                  <a:lnTo>
                    <a:pt x="939441" y="152772"/>
                  </a:lnTo>
                  <a:cubicBezTo>
                    <a:pt x="939441" y="237146"/>
                    <a:pt x="871043" y="305545"/>
                    <a:pt x="786669" y="305545"/>
                  </a:cubicBezTo>
                  <a:lnTo>
                    <a:pt x="152772" y="305545"/>
                  </a:lnTo>
                  <a:cubicBezTo>
                    <a:pt x="68399" y="305545"/>
                    <a:pt x="0" y="237146"/>
                    <a:pt x="0" y="152772"/>
                  </a:cubicBezTo>
                  <a:lnTo>
                    <a:pt x="0" y="152772"/>
                  </a:lnTo>
                  <a:cubicBezTo>
                    <a:pt x="0" y="68399"/>
                    <a:pt x="68399" y="0"/>
                    <a:pt x="152772" y="0"/>
                  </a:cubicBezTo>
                  <a:close/>
                </a:path>
              </a:pathLst>
            </a:custGeom>
            <a:solidFill>
              <a:srgbClr val="17A994"/>
            </a:solidFill>
          </p:spPr>
          <p:txBody>
            <a:bodyPr/>
            <a:lstStyle/>
            <a:p>
              <a:endParaRPr lang="en-MY" dirty="0"/>
            </a:p>
          </p:txBody>
        </p:sp>
        <p:sp>
          <p:nvSpPr>
            <p:cNvPr id="59" name="TextBox 10">
              <a:extLst>
                <a:ext uri="{FF2B5EF4-FFF2-40B4-BE49-F238E27FC236}">
                  <a16:creationId xmlns:a16="http://schemas.microsoft.com/office/drawing/2014/main" id="{05B491AC-3DD9-5807-4A28-C28DE582AF7D}"/>
                </a:ext>
              </a:extLst>
            </p:cNvPr>
            <p:cNvSpPr txBox="1"/>
            <p:nvPr/>
          </p:nvSpPr>
          <p:spPr>
            <a:xfrm>
              <a:off x="0" y="-49991"/>
              <a:ext cx="939441" cy="372220"/>
            </a:xfrm>
            <a:prstGeom prst="rect">
              <a:avLst/>
            </a:prstGeom>
          </p:spPr>
          <p:txBody>
            <a:bodyPr lIns="50800" tIns="50800" rIns="50800" bIns="50800" rtlCol="0" anchor="ctr"/>
            <a:lstStyle/>
            <a:p>
              <a:pPr algn="ctr">
                <a:lnSpc>
                  <a:spcPts val="4339"/>
                </a:lnSpc>
              </a:pPr>
              <a:r>
                <a:rPr lang="en-US" sz="3099" b="1" dirty="0">
                  <a:solidFill>
                    <a:srgbClr val="FFFFFF"/>
                  </a:solidFill>
                  <a:latin typeface="Roboto" panose="02000000000000000000" pitchFamily="2" charset="0"/>
                  <a:ea typeface="Roboto" panose="02000000000000000000" pitchFamily="2" charset="0"/>
                </a:rPr>
                <a:t>Demonstration</a:t>
              </a:r>
            </a:p>
          </p:txBody>
        </p:sp>
      </p:grpSp>
      <p:sp>
        <p:nvSpPr>
          <p:cNvPr id="60" name="TextBox 11">
            <a:extLst>
              <a:ext uri="{FF2B5EF4-FFF2-40B4-BE49-F238E27FC236}">
                <a16:creationId xmlns:a16="http://schemas.microsoft.com/office/drawing/2014/main" id="{01CC2217-65CB-9D5B-4384-6481095A7390}"/>
              </a:ext>
            </a:extLst>
          </p:cNvPr>
          <p:cNvSpPr txBox="1"/>
          <p:nvPr/>
        </p:nvSpPr>
        <p:spPr>
          <a:xfrm>
            <a:off x="10134600" y="5443082"/>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4</a:t>
            </a:r>
            <a:endParaRPr lang="en-US" sz="3795" b="1" dirty="0">
              <a:solidFill>
                <a:srgbClr val="FF9405"/>
              </a:solidFill>
              <a:latin typeface="Roboto" panose="02000000000000000000" pitchFamily="2" charset="0"/>
              <a:ea typeface="Roboto" panose="02000000000000000000" pitchFamily="2" charset="0"/>
            </a:endParaRPr>
          </a:p>
        </p:txBody>
      </p:sp>
      <p:grpSp>
        <p:nvGrpSpPr>
          <p:cNvPr id="61" name="Group 60">
            <a:extLst>
              <a:ext uri="{FF2B5EF4-FFF2-40B4-BE49-F238E27FC236}">
                <a16:creationId xmlns:a16="http://schemas.microsoft.com/office/drawing/2014/main" id="{2D7B1254-22D5-1429-285C-0310B32F0111}"/>
              </a:ext>
            </a:extLst>
          </p:cNvPr>
          <p:cNvGrpSpPr/>
          <p:nvPr/>
        </p:nvGrpSpPr>
        <p:grpSpPr>
          <a:xfrm>
            <a:off x="11182928" y="6180120"/>
            <a:ext cx="3142672" cy="525144"/>
            <a:chOff x="3429000" y="4808597"/>
            <a:chExt cx="3142672" cy="525144"/>
          </a:xfrm>
        </p:grpSpPr>
        <p:sp>
          <p:nvSpPr>
            <p:cNvPr id="62" name="TextBox 61">
              <a:extLst>
                <a:ext uri="{FF2B5EF4-FFF2-40B4-BE49-F238E27FC236}">
                  <a16:creationId xmlns:a16="http://schemas.microsoft.com/office/drawing/2014/main" id="{234868B7-4843-AC35-A134-C269772882CC}"/>
                </a:ext>
              </a:extLst>
            </p:cNvPr>
            <p:cNvSpPr txBox="1"/>
            <p:nvPr/>
          </p:nvSpPr>
          <p:spPr>
            <a:xfrm>
              <a:off x="3810000" y="4808597"/>
              <a:ext cx="2761672" cy="525144"/>
            </a:xfrm>
            <a:prstGeom prst="rect">
              <a:avLst/>
            </a:prstGeom>
            <a:noFill/>
          </p:spPr>
          <p:txBody>
            <a:bodyPr wrap="square">
              <a:spAutoFit/>
            </a:bodyPr>
            <a:lstStyle/>
            <a:p>
              <a:pPr>
                <a:lnSpc>
                  <a:spcPts val="3931"/>
                </a:lnSpc>
              </a:pPr>
              <a:r>
                <a:rPr lang="en-US" sz="1800" b="1" dirty="0" err="1">
                  <a:solidFill>
                    <a:srgbClr val="000000"/>
                  </a:solidFill>
                  <a:latin typeface="Roboto" panose="02000000000000000000" pitchFamily="2" charset="0"/>
                  <a:ea typeface="Roboto" panose="02000000000000000000" pitchFamily="2" charset="0"/>
                </a:rPr>
                <a:t>Streamlit</a:t>
              </a:r>
              <a:r>
                <a:rPr lang="en-US" sz="1800" b="1" dirty="0">
                  <a:solidFill>
                    <a:srgbClr val="000000"/>
                  </a:solidFill>
                  <a:latin typeface="Roboto" panose="02000000000000000000" pitchFamily="2" charset="0"/>
                  <a:ea typeface="Roboto" panose="02000000000000000000" pitchFamily="2" charset="0"/>
                </a:rPr>
                <a:t> Demonstration</a:t>
              </a:r>
            </a:p>
          </p:txBody>
        </p:sp>
        <p:sp>
          <p:nvSpPr>
            <p:cNvPr id="63" name="Oval 62">
              <a:extLst>
                <a:ext uri="{FF2B5EF4-FFF2-40B4-BE49-F238E27FC236}">
                  <a16:creationId xmlns:a16="http://schemas.microsoft.com/office/drawing/2014/main" id="{D5DA761F-5382-E3D9-4992-C93409A237F6}"/>
                </a:ext>
              </a:extLst>
            </p:cNvPr>
            <p:cNvSpPr/>
            <p:nvPr/>
          </p:nvSpPr>
          <p:spPr>
            <a:xfrm>
              <a:off x="3429000" y="5032379"/>
              <a:ext cx="222241" cy="222241"/>
            </a:xfrm>
            <a:prstGeom prst="ellipse">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69" name="Freeform 2">
            <a:extLst>
              <a:ext uri="{FF2B5EF4-FFF2-40B4-BE49-F238E27FC236}">
                <a16:creationId xmlns:a16="http://schemas.microsoft.com/office/drawing/2014/main" id="{5BAFD24A-9F4B-BC11-07C1-ADA606F9C6E8}"/>
              </a:ext>
            </a:extLst>
          </p:cNvPr>
          <p:cNvSpPr/>
          <p:nvPr/>
        </p:nvSpPr>
        <p:spPr>
          <a:xfrm>
            <a:off x="16327564" y="-18084683"/>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70" name="Freeform 3">
            <a:extLst>
              <a:ext uri="{FF2B5EF4-FFF2-40B4-BE49-F238E27FC236}">
                <a16:creationId xmlns:a16="http://schemas.microsoft.com/office/drawing/2014/main" id="{B787C091-D811-B117-FEC7-3CBB208087F0}"/>
              </a:ext>
            </a:extLst>
          </p:cNvPr>
          <p:cNvSpPr/>
          <p:nvPr/>
        </p:nvSpPr>
        <p:spPr>
          <a:xfrm>
            <a:off x="-21157202" y="7624602"/>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3" name="Group 2">
            <a:extLst>
              <a:ext uri="{FF2B5EF4-FFF2-40B4-BE49-F238E27FC236}">
                <a16:creationId xmlns:a16="http://schemas.microsoft.com/office/drawing/2014/main" id="{61F5B63E-CD91-BFD3-F0E1-060CFBB01235}"/>
              </a:ext>
            </a:extLst>
          </p:cNvPr>
          <p:cNvGrpSpPr/>
          <p:nvPr/>
        </p:nvGrpSpPr>
        <p:grpSpPr>
          <a:xfrm>
            <a:off x="2973760" y="7661574"/>
            <a:ext cx="2976257" cy="525144"/>
            <a:chOff x="3429000" y="4808597"/>
            <a:chExt cx="2976257" cy="525144"/>
          </a:xfrm>
        </p:grpSpPr>
        <p:sp>
          <p:nvSpPr>
            <p:cNvPr id="7" name="TextBox 6">
              <a:extLst>
                <a:ext uri="{FF2B5EF4-FFF2-40B4-BE49-F238E27FC236}">
                  <a16:creationId xmlns:a16="http://schemas.microsoft.com/office/drawing/2014/main" id="{D339A15D-36BB-9F99-1996-3960514226B8}"/>
                </a:ext>
              </a:extLst>
            </p:cNvPr>
            <p:cNvSpPr txBox="1"/>
            <p:nvPr/>
          </p:nvSpPr>
          <p:spPr>
            <a:xfrm>
              <a:off x="3810000" y="4808597"/>
              <a:ext cx="2595257" cy="525144"/>
            </a:xfrm>
            <a:prstGeom prst="rect">
              <a:avLst/>
            </a:prstGeom>
            <a:noFill/>
          </p:spPr>
          <p:txBody>
            <a:bodyPr wrap="square">
              <a:spAutoFit/>
            </a:bodyPr>
            <a:lstStyle/>
            <a:p>
              <a:pPr>
                <a:lnSpc>
                  <a:spcPts val="3931"/>
                </a:lnSpc>
              </a:pPr>
              <a:r>
                <a:rPr lang="en-US" sz="1800" b="1" dirty="0">
                  <a:solidFill>
                    <a:srgbClr val="000000"/>
                  </a:solidFill>
                  <a:latin typeface="Roboto" panose="02000000000000000000" pitchFamily="2" charset="0"/>
                  <a:ea typeface="Roboto" panose="02000000000000000000" pitchFamily="2" charset="0"/>
                </a:rPr>
                <a:t>Project Flow</a:t>
              </a:r>
            </a:p>
          </p:txBody>
        </p:sp>
        <p:sp>
          <p:nvSpPr>
            <p:cNvPr id="12" name="Oval 11">
              <a:extLst>
                <a:ext uri="{FF2B5EF4-FFF2-40B4-BE49-F238E27FC236}">
                  <a16:creationId xmlns:a16="http://schemas.microsoft.com/office/drawing/2014/main" id="{2540F00D-CA3C-FBC5-4290-1F0C0912C6E6}"/>
                </a:ext>
              </a:extLst>
            </p:cNvPr>
            <p:cNvSpPr/>
            <p:nvPr/>
          </p:nvSpPr>
          <p:spPr>
            <a:xfrm>
              <a:off x="3429000" y="5032379"/>
              <a:ext cx="222241" cy="222241"/>
            </a:xfrm>
            <a:prstGeom prst="ellipse">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5" name="Group 8">
            <a:extLst>
              <a:ext uri="{FF2B5EF4-FFF2-40B4-BE49-F238E27FC236}">
                <a16:creationId xmlns:a16="http://schemas.microsoft.com/office/drawing/2014/main" id="{E5080B3A-16E8-8B3C-F1B8-FB1C44417E7B}"/>
              </a:ext>
            </a:extLst>
          </p:cNvPr>
          <p:cNvGrpSpPr/>
          <p:nvPr/>
        </p:nvGrpSpPr>
        <p:grpSpPr>
          <a:xfrm>
            <a:off x="11140570" y="7072176"/>
            <a:ext cx="3583874" cy="1413273"/>
            <a:chOff x="-4460" y="-49991"/>
            <a:chExt cx="943901" cy="372220"/>
          </a:xfrm>
        </p:grpSpPr>
        <p:sp>
          <p:nvSpPr>
            <p:cNvPr id="16" name="Freeform 9">
              <a:extLst>
                <a:ext uri="{FF2B5EF4-FFF2-40B4-BE49-F238E27FC236}">
                  <a16:creationId xmlns:a16="http://schemas.microsoft.com/office/drawing/2014/main" id="{0E60E52D-8968-4357-F0AF-3F53F72BA639}"/>
                </a:ext>
              </a:extLst>
            </p:cNvPr>
            <p:cNvSpPr/>
            <p:nvPr/>
          </p:nvSpPr>
          <p:spPr>
            <a:xfrm>
              <a:off x="-4460" y="-16653"/>
              <a:ext cx="939441" cy="305545"/>
            </a:xfrm>
            <a:custGeom>
              <a:avLst/>
              <a:gdLst/>
              <a:ahLst/>
              <a:cxnLst/>
              <a:rect l="l" t="t" r="r" b="b"/>
              <a:pathLst>
                <a:path w="939441" h="305545">
                  <a:moveTo>
                    <a:pt x="152772" y="0"/>
                  </a:moveTo>
                  <a:lnTo>
                    <a:pt x="786669" y="0"/>
                  </a:lnTo>
                  <a:cubicBezTo>
                    <a:pt x="871043" y="0"/>
                    <a:pt x="939441" y="68399"/>
                    <a:pt x="939441" y="152772"/>
                  </a:cubicBezTo>
                  <a:lnTo>
                    <a:pt x="939441" y="152772"/>
                  </a:lnTo>
                  <a:cubicBezTo>
                    <a:pt x="939441" y="237146"/>
                    <a:pt x="871043" y="305545"/>
                    <a:pt x="786669" y="305545"/>
                  </a:cubicBezTo>
                  <a:lnTo>
                    <a:pt x="152772" y="305545"/>
                  </a:lnTo>
                  <a:cubicBezTo>
                    <a:pt x="68399" y="305545"/>
                    <a:pt x="0" y="237146"/>
                    <a:pt x="0" y="152772"/>
                  </a:cubicBezTo>
                  <a:lnTo>
                    <a:pt x="0" y="152772"/>
                  </a:lnTo>
                  <a:cubicBezTo>
                    <a:pt x="0" y="68399"/>
                    <a:pt x="68399" y="0"/>
                    <a:pt x="152772" y="0"/>
                  </a:cubicBezTo>
                  <a:close/>
                </a:path>
              </a:pathLst>
            </a:custGeom>
            <a:solidFill>
              <a:srgbClr val="17A994"/>
            </a:solidFill>
          </p:spPr>
          <p:txBody>
            <a:bodyPr/>
            <a:lstStyle/>
            <a:p>
              <a:endParaRPr lang="en-MY" dirty="0"/>
            </a:p>
          </p:txBody>
        </p:sp>
        <p:sp>
          <p:nvSpPr>
            <p:cNvPr id="22" name="TextBox 10">
              <a:extLst>
                <a:ext uri="{FF2B5EF4-FFF2-40B4-BE49-F238E27FC236}">
                  <a16:creationId xmlns:a16="http://schemas.microsoft.com/office/drawing/2014/main" id="{D1BA9B2F-F3B3-E318-2AF1-B70D57B7F6EB}"/>
                </a:ext>
              </a:extLst>
            </p:cNvPr>
            <p:cNvSpPr txBox="1"/>
            <p:nvPr/>
          </p:nvSpPr>
          <p:spPr>
            <a:xfrm>
              <a:off x="0" y="-49991"/>
              <a:ext cx="939441" cy="372220"/>
            </a:xfrm>
            <a:prstGeom prst="rect">
              <a:avLst/>
            </a:prstGeom>
          </p:spPr>
          <p:txBody>
            <a:bodyPr lIns="50800" tIns="50800" rIns="50800" bIns="50800" rtlCol="0" anchor="ctr"/>
            <a:lstStyle/>
            <a:p>
              <a:pPr algn="ctr">
                <a:lnSpc>
                  <a:spcPts val="4339"/>
                </a:lnSpc>
              </a:pPr>
              <a:r>
                <a:rPr lang="en-US" sz="3099" b="1" dirty="0">
                  <a:solidFill>
                    <a:srgbClr val="FFFFFF"/>
                  </a:solidFill>
                  <a:latin typeface="Roboto" panose="02000000000000000000" pitchFamily="2" charset="0"/>
                  <a:ea typeface="Roboto" panose="02000000000000000000" pitchFamily="2" charset="0"/>
                </a:rPr>
                <a:t>Conclusion</a:t>
              </a:r>
            </a:p>
          </p:txBody>
        </p:sp>
      </p:grpSp>
      <p:sp>
        <p:nvSpPr>
          <p:cNvPr id="23" name="TextBox 11">
            <a:extLst>
              <a:ext uri="{FF2B5EF4-FFF2-40B4-BE49-F238E27FC236}">
                <a16:creationId xmlns:a16="http://schemas.microsoft.com/office/drawing/2014/main" id="{76999005-5E80-B0DA-8BE1-2FC93EF235FC}"/>
              </a:ext>
            </a:extLst>
          </p:cNvPr>
          <p:cNvSpPr txBox="1"/>
          <p:nvPr/>
        </p:nvSpPr>
        <p:spPr>
          <a:xfrm>
            <a:off x="10092242" y="7748412"/>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5</a:t>
            </a:r>
            <a:endParaRPr lang="en-US" sz="3795" b="1" dirty="0">
              <a:solidFill>
                <a:srgbClr val="FF9405"/>
              </a:solidFill>
              <a:latin typeface="Roboto" panose="02000000000000000000" pitchFamily="2" charset="0"/>
              <a:ea typeface="Roboto" panose="02000000000000000000" pitchFamily="2" charset="0"/>
            </a:endParaRPr>
          </a:p>
        </p:txBody>
      </p:sp>
      <p:grpSp>
        <p:nvGrpSpPr>
          <p:cNvPr id="24" name="Group 23">
            <a:extLst>
              <a:ext uri="{FF2B5EF4-FFF2-40B4-BE49-F238E27FC236}">
                <a16:creationId xmlns:a16="http://schemas.microsoft.com/office/drawing/2014/main" id="{F882AA9A-783B-DB42-6117-55DCD7CF0BC3}"/>
              </a:ext>
            </a:extLst>
          </p:cNvPr>
          <p:cNvGrpSpPr/>
          <p:nvPr/>
        </p:nvGrpSpPr>
        <p:grpSpPr>
          <a:xfrm>
            <a:off x="11140570" y="8485450"/>
            <a:ext cx="3413630" cy="525144"/>
            <a:chOff x="3429000" y="4808597"/>
            <a:chExt cx="3413630" cy="525144"/>
          </a:xfrm>
        </p:grpSpPr>
        <p:sp>
          <p:nvSpPr>
            <p:cNvPr id="25" name="TextBox 24">
              <a:extLst>
                <a:ext uri="{FF2B5EF4-FFF2-40B4-BE49-F238E27FC236}">
                  <a16:creationId xmlns:a16="http://schemas.microsoft.com/office/drawing/2014/main" id="{B2E94966-4525-F965-D10F-17DC10B79131}"/>
                </a:ext>
              </a:extLst>
            </p:cNvPr>
            <p:cNvSpPr txBox="1"/>
            <p:nvPr/>
          </p:nvSpPr>
          <p:spPr>
            <a:xfrm>
              <a:off x="3810000" y="4808597"/>
              <a:ext cx="3032630" cy="525144"/>
            </a:xfrm>
            <a:prstGeom prst="rect">
              <a:avLst/>
            </a:prstGeom>
            <a:noFill/>
          </p:spPr>
          <p:txBody>
            <a:bodyPr wrap="square">
              <a:spAutoFit/>
            </a:bodyPr>
            <a:lstStyle/>
            <a:p>
              <a:pPr>
                <a:lnSpc>
                  <a:spcPts val="3931"/>
                </a:lnSpc>
              </a:pPr>
              <a:r>
                <a:rPr lang="en-US" sz="1800" b="1" dirty="0">
                  <a:solidFill>
                    <a:srgbClr val="000000"/>
                  </a:solidFill>
                  <a:latin typeface="Roboto" panose="02000000000000000000" pitchFamily="2" charset="0"/>
                  <a:ea typeface="Roboto" panose="02000000000000000000" pitchFamily="2" charset="0"/>
                </a:rPr>
                <a:t>Conclusion &amp; Future Works</a:t>
              </a:r>
            </a:p>
          </p:txBody>
        </p:sp>
        <p:sp>
          <p:nvSpPr>
            <p:cNvPr id="26" name="Oval 25">
              <a:extLst>
                <a:ext uri="{FF2B5EF4-FFF2-40B4-BE49-F238E27FC236}">
                  <a16:creationId xmlns:a16="http://schemas.microsoft.com/office/drawing/2014/main" id="{58D83767-C417-C997-C474-474E228BF4B6}"/>
                </a:ext>
              </a:extLst>
            </p:cNvPr>
            <p:cNvSpPr/>
            <p:nvPr/>
          </p:nvSpPr>
          <p:spPr>
            <a:xfrm>
              <a:off x="3429000" y="5032379"/>
              <a:ext cx="222241" cy="222241"/>
            </a:xfrm>
            <a:prstGeom prst="ellipse">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35" name="Slide Number Placeholder 34">
            <a:extLst>
              <a:ext uri="{FF2B5EF4-FFF2-40B4-BE49-F238E27FC236}">
                <a16:creationId xmlns:a16="http://schemas.microsoft.com/office/drawing/2014/main" id="{551059DE-7129-86E9-69C8-2F2B48D57D3B}"/>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77" name="Group 76">
            <a:extLst>
              <a:ext uri="{FF2B5EF4-FFF2-40B4-BE49-F238E27FC236}">
                <a16:creationId xmlns:a16="http://schemas.microsoft.com/office/drawing/2014/main" id="{01A93E5B-A5E3-366B-16D0-31C23235C376}"/>
              </a:ext>
            </a:extLst>
          </p:cNvPr>
          <p:cNvGrpSpPr/>
          <p:nvPr/>
        </p:nvGrpSpPr>
        <p:grpSpPr>
          <a:xfrm>
            <a:off x="1066800" y="1028700"/>
            <a:ext cx="16154400" cy="8189677"/>
            <a:chOff x="0" y="0"/>
            <a:chExt cx="2638554" cy="1630376"/>
          </a:xfrm>
        </p:grpSpPr>
        <p:sp>
          <p:nvSpPr>
            <p:cNvPr id="78" name="Freeform 9">
              <a:extLst>
                <a:ext uri="{FF2B5EF4-FFF2-40B4-BE49-F238E27FC236}">
                  <a16:creationId xmlns:a16="http://schemas.microsoft.com/office/drawing/2014/main" id="{446313EB-1FD6-AFBA-CD9E-01943221AC1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79" name="TextBox 10">
              <a:extLst>
                <a:ext uri="{FF2B5EF4-FFF2-40B4-BE49-F238E27FC236}">
                  <a16:creationId xmlns:a16="http://schemas.microsoft.com/office/drawing/2014/main" id="{206A8A24-0F4A-E830-2435-63D9D3080E13}"/>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grpSp>
        <p:nvGrpSpPr>
          <p:cNvPr id="53" name="Group 52">
            <a:extLst>
              <a:ext uri="{FF2B5EF4-FFF2-40B4-BE49-F238E27FC236}">
                <a16:creationId xmlns:a16="http://schemas.microsoft.com/office/drawing/2014/main" id="{0D263F59-B367-9397-86AD-33F5D3CD07FF}"/>
              </a:ext>
            </a:extLst>
          </p:cNvPr>
          <p:cNvGrpSpPr/>
          <p:nvPr/>
        </p:nvGrpSpPr>
        <p:grpSpPr>
          <a:xfrm>
            <a:off x="2066981" y="3428577"/>
            <a:ext cx="3750521" cy="2400723"/>
            <a:chOff x="2066981" y="3428577"/>
            <a:chExt cx="3750521" cy="2400723"/>
          </a:xfrm>
        </p:grpSpPr>
        <p:sp>
          <p:nvSpPr>
            <p:cNvPr id="27" name="TextBox 26">
              <a:extLst>
                <a:ext uri="{FF2B5EF4-FFF2-40B4-BE49-F238E27FC236}">
                  <a16:creationId xmlns:a16="http://schemas.microsoft.com/office/drawing/2014/main" id="{FDBB3744-5EC6-6424-BB22-0A63681C746E}"/>
                </a:ext>
              </a:extLst>
            </p:cNvPr>
            <p:cNvSpPr txBox="1"/>
            <p:nvPr/>
          </p:nvSpPr>
          <p:spPr>
            <a:xfrm>
              <a:off x="2627982" y="4785266"/>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Check for missing and duplicated values</a:t>
              </a:r>
              <a:endParaRPr lang="en-MY" sz="2000" b="1" dirty="0">
                <a:solidFill>
                  <a:srgbClr val="EAEAEE"/>
                </a:solidFill>
              </a:endParaRPr>
            </a:p>
          </p:txBody>
        </p:sp>
        <p:sp>
          <p:nvSpPr>
            <p:cNvPr id="22" name="Arrow: Pentagon 21">
              <a:extLst>
                <a:ext uri="{FF2B5EF4-FFF2-40B4-BE49-F238E27FC236}">
                  <a16:creationId xmlns:a16="http://schemas.microsoft.com/office/drawing/2014/main" id="{6102251C-2B61-6990-D543-A9075C81DD48}"/>
                </a:ext>
              </a:extLst>
            </p:cNvPr>
            <p:cNvSpPr/>
            <p:nvPr/>
          </p:nvSpPr>
          <p:spPr>
            <a:xfrm>
              <a:off x="2066981" y="3428577"/>
              <a:ext cx="3750521" cy="1219200"/>
            </a:xfrm>
            <a:prstGeom prst="homePlate">
              <a:avLst/>
            </a:pr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rgbClr val="18181E"/>
                </a:solidFill>
              </a:endParaRPr>
            </a:p>
          </p:txBody>
        </p:sp>
        <p:sp>
          <p:nvSpPr>
            <p:cNvPr id="33" name="TextBox 11">
              <a:extLst>
                <a:ext uri="{FF2B5EF4-FFF2-40B4-BE49-F238E27FC236}">
                  <a16:creationId xmlns:a16="http://schemas.microsoft.com/office/drawing/2014/main" id="{F106FA1F-9AC4-4498-043D-540B3EF1DACB}"/>
                </a:ext>
              </a:extLst>
            </p:cNvPr>
            <p:cNvSpPr txBox="1"/>
            <p:nvPr/>
          </p:nvSpPr>
          <p:spPr>
            <a:xfrm>
              <a:off x="344571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1</a:t>
              </a:r>
              <a:endParaRPr lang="en-US" sz="3795" b="1" dirty="0">
                <a:solidFill>
                  <a:srgbClr val="FFFFFF"/>
                </a:solidFill>
                <a:latin typeface="Roboto" panose="02000000000000000000" pitchFamily="2" charset="0"/>
                <a:ea typeface="Roboto" panose="02000000000000000000" pitchFamily="2" charset="0"/>
              </a:endParaRPr>
            </a:p>
          </p:txBody>
        </p:sp>
        <p:cxnSp>
          <p:nvCxnSpPr>
            <p:cNvPr id="39" name="Straight Arrow Connector 38">
              <a:extLst>
                <a:ext uri="{FF2B5EF4-FFF2-40B4-BE49-F238E27FC236}">
                  <a16:creationId xmlns:a16="http://schemas.microsoft.com/office/drawing/2014/main" id="{BEC8AA75-53B8-5599-A162-DF0DBC9CAD92}"/>
                </a:ext>
              </a:extLst>
            </p:cNvPr>
            <p:cNvCxnSpPr>
              <a:cxnSpLocks/>
            </p:cNvCxnSpPr>
            <p:nvPr/>
          </p:nvCxnSpPr>
          <p:spPr>
            <a:xfrm>
              <a:off x="2317995" y="4161495"/>
              <a:ext cx="0" cy="1667805"/>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4602F85-98BE-2033-AC00-C8B44BE8EBDF}"/>
              </a:ext>
            </a:extLst>
          </p:cNvPr>
          <p:cNvGrpSpPr/>
          <p:nvPr/>
        </p:nvGrpSpPr>
        <p:grpSpPr>
          <a:xfrm>
            <a:off x="5590906" y="3428576"/>
            <a:ext cx="3724328" cy="2476924"/>
            <a:chOff x="5590906" y="3428576"/>
            <a:chExt cx="3724328" cy="2476924"/>
          </a:xfrm>
        </p:grpSpPr>
        <p:cxnSp>
          <p:nvCxnSpPr>
            <p:cNvPr id="42" name="Straight Arrow Connector 41">
              <a:extLst>
                <a:ext uri="{FF2B5EF4-FFF2-40B4-BE49-F238E27FC236}">
                  <a16:creationId xmlns:a16="http://schemas.microsoft.com/office/drawing/2014/main" id="{394F917A-B0F0-E32B-CD01-1CF9E6EC18AF}"/>
                </a:ext>
              </a:extLst>
            </p:cNvPr>
            <p:cNvCxnSpPr>
              <a:cxnSpLocks/>
            </p:cNvCxnSpPr>
            <p:nvPr/>
          </p:nvCxnSpPr>
          <p:spPr>
            <a:xfrm>
              <a:off x="5867400" y="4455442"/>
              <a:ext cx="0" cy="1450058"/>
            </a:xfrm>
            <a:prstGeom prst="straightConnector1">
              <a:avLst/>
            </a:prstGeom>
            <a:solidFill>
              <a:srgbClr val="FEAC0A">
                <a:alpha val="25098"/>
              </a:srgbClr>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sp>
          <p:nvSpPr>
            <p:cNvPr id="24" name="Arrow: Pentagon 23">
              <a:extLst>
                <a:ext uri="{FF2B5EF4-FFF2-40B4-BE49-F238E27FC236}">
                  <a16:creationId xmlns:a16="http://schemas.microsoft.com/office/drawing/2014/main" id="{6E36B8A3-D415-02D2-EE57-CA80659A15CB}"/>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alpha val="25098"/>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extBox 11">
              <a:extLst>
                <a:ext uri="{FF2B5EF4-FFF2-40B4-BE49-F238E27FC236}">
                  <a16:creationId xmlns:a16="http://schemas.microsoft.com/office/drawing/2014/main" id="{C5356B99-47E9-F26B-A4A5-0CF86037D992}"/>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2</a:t>
              </a:r>
              <a:endParaRPr lang="en-US" sz="3795" b="1" dirty="0">
                <a:solidFill>
                  <a:srgbClr val="FFFFFF"/>
                </a:solidFill>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4EAC2BEB-C223-6064-C902-80C864710D32}"/>
                </a:ext>
              </a:extLst>
            </p:cNvPr>
            <p:cNvSpPr txBox="1"/>
            <p:nvPr/>
          </p:nvSpPr>
          <p:spPr>
            <a:xfrm>
              <a:off x="6177386" y="4991759"/>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outliers</a:t>
              </a:r>
              <a:endParaRPr lang="en-MY" sz="2000" b="1" dirty="0">
                <a:solidFill>
                  <a:srgbClr val="EAEAEE"/>
                </a:solidFill>
              </a:endParaRPr>
            </a:p>
          </p:txBody>
        </p:sp>
      </p:grpSp>
      <p:grpSp>
        <p:nvGrpSpPr>
          <p:cNvPr id="55" name="Group 54">
            <a:extLst>
              <a:ext uri="{FF2B5EF4-FFF2-40B4-BE49-F238E27FC236}">
                <a16:creationId xmlns:a16="http://schemas.microsoft.com/office/drawing/2014/main" id="{6854F393-18F8-EE32-7898-F9959E7E2E7E}"/>
              </a:ext>
            </a:extLst>
          </p:cNvPr>
          <p:cNvGrpSpPr/>
          <p:nvPr/>
        </p:nvGrpSpPr>
        <p:grpSpPr>
          <a:xfrm>
            <a:off x="9077570" y="3419477"/>
            <a:ext cx="3724328" cy="2486023"/>
            <a:chOff x="9077570" y="3419477"/>
            <a:chExt cx="3724328" cy="2486023"/>
          </a:xfrm>
        </p:grpSpPr>
        <p:sp>
          <p:nvSpPr>
            <p:cNvPr id="28" name="Arrow: Pentagon 23">
              <a:extLst>
                <a:ext uri="{FF2B5EF4-FFF2-40B4-BE49-F238E27FC236}">
                  <a16:creationId xmlns:a16="http://schemas.microsoft.com/office/drawing/2014/main" id="{58DFEF6F-EB27-7056-7B07-34973617DFF2}"/>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TextBox 11">
              <a:extLst>
                <a:ext uri="{FF2B5EF4-FFF2-40B4-BE49-F238E27FC236}">
                  <a16:creationId xmlns:a16="http://schemas.microsoft.com/office/drawing/2014/main" id="{059393C4-2B58-63E8-4214-252D75AAEB9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3</a:t>
              </a:r>
              <a:endParaRPr lang="en-US" sz="3795" b="1" dirty="0">
                <a:solidFill>
                  <a:srgbClr val="FFFFFF"/>
                </a:solidFill>
                <a:latin typeface="Roboto" panose="02000000000000000000" pitchFamily="2" charset="0"/>
                <a:ea typeface="Roboto" panose="02000000000000000000" pitchFamily="2" charset="0"/>
              </a:endParaRPr>
            </a:p>
          </p:txBody>
        </p:sp>
        <p:sp>
          <p:nvSpPr>
            <p:cNvPr id="47" name="TextBox 46">
              <a:extLst>
                <a:ext uri="{FF2B5EF4-FFF2-40B4-BE49-F238E27FC236}">
                  <a16:creationId xmlns:a16="http://schemas.microsoft.com/office/drawing/2014/main" id="{CB0E2D6A-C013-AC4B-0F88-5F9871F5BC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Mapping for ordinal columns</a:t>
              </a:r>
              <a:endParaRPr lang="en-MY" sz="2000" b="1" dirty="0">
                <a:solidFill>
                  <a:srgbClr val="EAEAEE"/>
                </a:solidFill>
              </a:endParaRPr>
            </a:p>
          </p:txBody>
        </p:sp>
        <p:cxnSp>
          <p:nvCxnSpPr>
            <p:cNvPr id="48" name="Straight Arrow Connector 47">
              <a:extLst>
                <a:ext uri="{FF2B5EF4-FFF2-40B4-BE49-F238E27FC236}">
                  <a16:creationId xmlns:a16="http://schemas.microsoft.com/office/drawing/2014/main" id="{29D987F3-4E36-9F76-91FC-08775160E1F7}"/>
                </a:ext>
              </a:extLst>
            </p:cNvPr>
            <p:cNvCxnSpPr>
              <a:cxnSpLocks/>
            </p:cNvCxnSpPr>
            <p:nvPr/>
          </p:nvCxnSpPr>
          <p:spPr>
            <a:xfrm>
              <a:off x="9314613"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CB7D114-E7BB-4D0C-22EE-4422640C3415}"/>
              </a:ext>
            </a:extLst>
          </p:cNvPr>
          <p:cNvGrpSpPr/>
          <p:nvPr/>
        </p:nvGrpSpPr>
        <p:grpSpPr>
          <a:xfrm>
            <a:off x="12563240" y="3430792"/>
            <a:ext cx="3724328" cy="2474708"/>
            <a:chOff x="12563240" y="3430792"/>
            <a:chExt cx="3724328" cy="2474708"/>
          </a:xfrm>
        </p:grpSpPr>
        <p:sp>
          <p:nvSpPr>
            <p:cNvPr id="30" name="Arrow: Pentagon 23">
              <a:extLst>
                <a:ext uri="{FF2B5EF4-FFF2-40B4-BE49-F238E27FC236}">
                  <a16:creationId xmlns:a16="http://schemas.microsoft.com/office/drawing/2014/main" id="{8D889821-BF8D-8DDB-ABFC-0744C17E3B45}"/>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TextBox 11">
              <a:extLst>
                <a:ext uri="{FF2B5EF4-FFF2-40B4-BE49-F238E27FC236}">
                  <a16:creationId xmlns:a16="http://schemas.microsoft.com/office/drawing/2014/main" id="{D1BD27A1-44DE-4129-2B53-375C862028A3}"/>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4</a:t>
              </a:r>
              <a:endParaRPr lang="en-US" sz="3795" b="1" dirty="0">
                <a:solidFill>
                  <a:srgbClr val="FFFFFF"/>
                </a:solidFill>
                <a:latin typeface="Roboto" panose="02000000000000000000" pitchFamily="2" charset="0"/>
                <a:ea typeface="Roboto" panose="02000000000000000000" pitchFamily="2" charset="0"/>
              </a:endParaRPr>
            </a:p>
          </p:txBody>
        </p:sp>
        <p:sp>
          <p:nvSpPr>
            <p:cNvPr id="49" name="TextBox 48">
              <a:extLst>
                <a:ext uri="{FF2B5EF4-FFF2-40B4-BE49-F238E27FC236}">
                  <a16:creationId xmlns:a16="http://schemas.microsoft.com/office/drawing/2014/main" id="{4647360C-3328-90C0-84F1-370F179ADF82}"/>
                </a:ext>
              </a:extLst>
            </p:cNvPr>
            <p:cNvSpPr txBox="1"/>
            <p:nvPr/>
          </p:nvSpPr>
          <p:spPr>
            <a:xfrm>
              <a:off x="13087221" y="4780930"/>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One-hot encoding for nominal columns</a:t>
              </a:r>
              <a:endParaRPr lang="en-MY" sz="2000" b="1" dirty="0">
                <a:solidFill>
                  <a:srgbClr val="18181E"/>
                </a:solidFill>
              </a:endParaRPr>
            </a:p>
          </p:txBody>
        </p:sp>
        <p:cxnSp>
          <p:nvCxnSpPr>
            <p:cNvPr id="50" name="Straight Arrow Connector 49">
              <a:extLst>
                <a:ext uri="{FF2B5EF4-FFF2-40B4-BE49-F238E27FC236}">
                  <a16:creationId xmlns:a16="http://schemas.microsoft.com/office/drawing/2014/main" id="{A33FAE78-0A1B-9D62-FC18-BD79BDA1A7CB}"/>
                </a:ext>
              </a:extLst>
            </p:cNvPr>
            <p:cNvCxnSpPr>
              <a:cxnSpLocks/>
            </p:cNvCxnSpPr>
            <p:nvPr/>
          </p:nvCxnSpPr>
          <p:spPr>
            <a:xfrm>
              <a:off x="12810942"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709353FE-4133-EBF0-0FC1-587FC3ECEB1B}"/>
              </a:ext>
            </a:extLst>
          </p:cNvPr>
          <p:cNvGrpSpPr/>
          <p:nvPr/>
        </p:nvGrpSpPr>
        <p:grpSpPr>
          <a:xfrm>
            <a:off x="23807161" y="3428576"/>
            <a:ext cx="3724328" cy="2476924"/>
            <a:chOff x="5590906" y="3428576"/>
            <a:chExt cx="3724328" cy="2476924"/>
          </a:xfrm>
        </p:grpSpPr>
        <p:sp>
          <p:nvSpPr>
            <p:cNvPr id="7" name="Arrow: Pentagon 23">
              <a:extLst>
                <a:ext uri="{FF2B5EF4-FFF2-40B4-BE49-F238E27FC236}">
                  <a16:creationId xmlns:a16="http://schemas.microsoft.com/office/drawing/2014/main" id="{578F9548-9D11-8ECB-E233-EB275F348CDD}"/>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TextBox 11">
              <a:extLst>
                <a:ext uri="{FF2B5EF4-FFF2-40B4-BE49-F238E27FC236}">
                  <a16:creationId xmlns:a16="http://schemas.microsoft.com/office/drawing/2014/main" id="{44A9F894-C52F-A720-2FFC-06094B17F42E}"/>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6</a:t>
              </a:r>
              <a:endParaRPr lang="en-US" sz="3795" b="1" dirty="0">
                <a:solidFill>
                  <a:srgbClr val="FFFFFF"/>
                </a:solidFill>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4544BBC2-6709-73F0-3F12-D20B9D88356F}"/>
                </a:ext>
              </a:extLst>
            </p:cNvPr>
            <p:cNvSpPr txBox="1"/>
            <p:nvPr/>
          </p:nvSpPr>
          <p:spPr>
            <a:xfrm>
              <a:off x="6195463" y="4780930"/>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Drop highly correlated feature</a:t>
              </a:r>
              <a:endParaRPr lang="en-MY" sz="2000" b="1" dirty="0">
                <a:solidFill>
                  <a:srgbClr val="EAEAEE"/>
                </a:solidFill>
              </a:endParaRPr>
            </a:p>
          </p:txBody>
        </p:sp>
        <p:cxnSp>
          <p:nvCxnSpPr>
            <p:cNvPr id="14" name="Straight Arrow Connector 13">
              <a:extLst>
                <a:ext uri="{FF2B5EF4-FFF2-40B4-BE49-F238E27FC236}">
                  <a16:creationId xmlns:a16="http://schemas.microsoft.com/office/drawing/2014/main" id="{93A70FD0-0E03-2950-1186-CE9E693DE010}"/>
                </a:ext>
              </a:extLst>
            </p:cNvPr>
            <p:cNvCxnSpPr>
              <a:cxnSpLocks/>
            </p:cNvCxnSpPr>
            <p:nvPr/>
          </p:nvCxnSpPr>
          <p:spPr>
            <a:xfrm>
              <a:off x="5867400" y="4455442"/>
              <a:ext cx="0" cy="1450058"/>
            </a:xfrm>
            <a:prstGeom prst="straightConnector1">
              <a:avLst/>
            </a:prstGeom>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27F38FB-FB85-BDCA-49C4-DF46151A9842}"/>
              </a:ext>
            </a:extLst>
          </p:cNvPr>
          <p:cNvGrpSpPr/>
          <p:nvPr/>
        </p:nvGrpSpPr>
        <p:grpSpPr>
          <a:xfrm>
            <a:off x="27293825" y="3419477"/>
            <a:ext cx="3724328" cy="2486023"/>
            <a:chOff x="9077570" y="3419477"/>
            <a:chExt cx="3724328" cy="2486023"/>
          </a:xfrm>
        </p:grpSpPr>
        <p:sp>
          <p:nvSpPr>
            <p:cNvPr id="16" name="Arrow: Pentagon 23">
              <a:extLst>
                <a:ext uri="{FF2B5EF4-FFF2-40B4-BE49-F238E27FC236}">
                  <a16:creationId xmlns:a16="http://schemas.microsoft.com/office/drawing/2014/main" id="{0B29EC87-AA2E-35FE-078E-3EBD9757C045}"/>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9" name="TextBox 11">
              <a:extLst>
                <a:ext uri="{FF2B5EF4-FFF2-40B4-BE49-F238E27FC236}">
                  <a16:creationId xmlns:a16="http://schemas.microsoft.com/office/drawing/2014/main" id="{73D97E91-28FB-80EA-3DE9-E97EF5F4BC74}"/>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7</a:t>
              </a:r>
              <a:endParaRPr lang="en-US" sz="3795" b="1" dirty="0">
                <a:solidFill>
                  <a:srgbClr val="FFFFFF"/>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A2D84A50-09C3-3960-2884-C30404382C44}"/>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Prepare training and testing set</a:t>
              </a:r>
              <a:endParaRPr lang="en-MY" sz="2000" b="1" dirty="0">
                <a:solidFill>
                  <a:srgbClr val="EAEAEE"/>
                </a:solidFill>
              </a:endParaRPr>
            </a:p>
          </p:txBody>
        </p:sp>
        <p:cxnSp>
          <p:nvCxnSpPr>
            <p:cNvPr id="29" name="Straight Arrow Connector 28">
              <a:extLst>
                <a:ext uri="{FF2B5EF4-FFF2-40B4-BE49-F238E27FC236}">
                  <a16:creationId xmlns:a16="http://schemas.microsoft.com/office/drawing/2014/main" id="{C4DEEE14-DCD3-47FF-F917-3B2BA3202A7F}"/>
                </a:ext>
              </a:extLst>
            </p:cNvPr>
            <p:cNvCxnSpPr>
              <a:cxnSpLocks/>
            </p:cNvCxnSpPr>
            <p:nvPr/>
          </p:nvCxnSpPr>
          <p:spPr>
            <a:xfrm>
              <a:off x="9296400" y="4455442"/>
              <a:ext cx="0" cy="1450058"/>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AB35893-AC6A-DBEB-DE85-F74459F55985}"/>
              </a:ext>
            </a:extLst>
          </p:cNvPr>
          <p:cNvGrpSpPr/>
          <p:nvPr/>
        </p:nvGrpSpPr>
        <p:grpSpPr>
          <a:xfrm>
            <a:off x="30779495" y="3430792"/>
            <a:ext cx="3724328" cy="2474708"/>
            <a:chOff x="12563240" y="3430792"/>
            <a:chExt cx="3724328" cy="2474708"/>
          </a:xfrm>
        </p:grpSpPr>
        <p:sp>
          <p:nvSpPr>
            <p:cNvPr id="32" name="Arrow: Pentagon 23">
              <a:extLst>
                <a:ext uri="{FF2B5EF4-FFF2-40B4-BE49-F238E27FC236}">
                  <a16:creationId xmlns:a16="http://schemas.microsoft.com/office/drawing/2014/main" id="{E922B921-82F6-0E67-902B-DC1342C0ECA2}"/>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4" name="TextBox 11">
              <a:extLst>
                <a:ext uri="{FF2B5EF4-FFF2-40B4-BE49-F238E27FC236}">
                  <a16:creationId xmlns:a16="http://schemas.microsoft.com/office/drawing/2014/main" id="{8A108DBB-EE62-9B74-B330-3DDD15F6B87F}"/>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8</a:t>
              </a:r>
              <a:endParaRPr lang="en-US" sz="3795" b="1" dirty="0">
                <a:solidFill>
                  <a:srgbClr val="FFFFFF"/>
                </a:solidFill>
                <a:latin typeface="Roboto" panose="02000000000000000000" pitchFamily="2" charset="0"/>
                <a:ea typeface="Roboto" panose="02000000000000000000" pitchFamily="2" charset="0"/>
              </a:endParaRPr>
            </a:p>
          </p:txBody>
        </p:sp>
        <p:sp>
          <p:nvSpPr>
            <p:cNvPr id="38" name="TextBox 37">
              <a:extLst>
                <a:ext uri="{FF2B5EF4-FFF2-40B4-BE49-F238E27FC236}">
                  <a16:creationId xmlns:a16="http://schemas.microsoft.com/office/drawing/2014/main" id="{2CBAEDE7-22AA-CEEF-72DC-06A6718E4325}"/>
                </a:ext>
              </a:extLst>
            </p:cNvPr>
            <p:cNvSpPr txBox="1"/>
            <p:nvPr/>
          </p:nvSpPr>
          <p:spPr>
            <a:xfrm>
              <a:off x="13087221" y="5011762"/>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Normalize data</a:t>
              </a:r>
              <a:endParaRPr lang="en-MY" sz="2000" b="1" dirty="0">
                <a:solidFill>
                  <a:srgbClr val="EAEAEE"/>
                </a:solidFill>
              </a:endParaRPr>
            </a:p>
          </p:txBody>
        </p:sp>
        <p:cxnSp>
          <p:nvCxnSpPr>
            <p:cNvPr id="40" name="Straight Arrow Connector 39">
              <a:extLst>
                <a:ext uri="{FF2B5EF4-FFF2-40B4-BE49-F238E27FC236}">
                  <a16:creationId xmlns:a16="http://schemas.microsoft.com/office/drawing/2014/main" id="{DA34E14D-BEBA-FE68-3C88-C854D7947D2A}"/>
                </a:ext>
              </a:extLst>
            </p:cNvPr>
            <p:cNvCxnSpPr>
              <a:cxnSpLocks/>
            </p:cNvCxnSpPr>
            <p:nvPr/>
          </p:nvCxnSpPr>
          <p:spPr>
            <a:xfrm>
              <a:off x="12810942" y="4455442"/>
              <a:ext cx="0" cy="1450058"/>
            </a:xfrm>
            <a:prstGeom prst="straightConnector1">
              <a:avLst/>
            </a:prstGeom>
            <a:solidFill>
              <a:srgbClr val="FFDC97"/>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3241D77-EBAF-7CC6-3618-2EE71EA47252}"/>
              </a:ext>
            </a:extLst>
          </p:cNvPr>
          <p:cNvGrpSpPr/>
          <p:nvPr/>
        </p:nvGrpSpPr>
        <p:grpSpPr>
          <a:xfrm>
            <a:off x="20314087" y="3428576"/>
            <a:ext cx="3775125" cy="2476924"/>
            <a:chOff x="2097832" y="3428576"/>
            <a:chExt cx="3775125" cy="2476924"/>
          </a:xfrm>
        </p:grpSpPr>
        <p:sp>
          <p:nvSpPr>
            <p:cNvPr id="44" name="TextBox 43">
              <a:extLst>
                <a:ext uri="{FF2B5EF4-FFF2-40B4-BE49-F238E27FC236}">
                  <a16:creationId xmlns:a16="http://schemas.microsoft.com/office/drawing/2014/main" id="{EBC2D4BD-2A98-3543-2659-9FC67839E05B}"/>
                </a:ext>
              </a:extLst>
            </p:cNvPr>
            <p:cNvSpPr txBox="1"/>
            <p:nvPr/>
          </p:nvSpPr>
          <p:spPr>
            <a:xfrm>
              <a:off x="2681164" y="4785266"/>
              <a:ext cx="3191793"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Remove one column from one-hot encoded feature</a:t>
              </a:r>
              <a:endParaRPr lang="en-MY" sz="2000" b="1" dirty="0">
                <a:solidFill>
                  <a:srgbClr val="17A994"/>
                </a:solidFill>
              </a:endParaRPr>
            </a:p>
          </p:txBody>
        </p:sp>
        <p:sp>
          <p:nvSpPr>
            <p:cNvPr id="45" name="Arrow: Pentagon 23">
              <a:extLst>
                <a:ext uri="{FF2B5EF4-FFF2-40B4-BE49-F238E27FC236}">
                  <a16:creationId xmlns:a16="http://schemas.microsoft.com/office/drawing/2014/main" id="{2018C4E4-B3F2-CD08-1465-F39EDC9E34D4}"/>
                </a:ext>
              </a:extLst>
            </p:cNvPr>
            <p:cNvSpPr/>
            <p:nvPr/>
          </p:nvSpPr>
          <p:spPr>
            <a:xfrm>
              <a:off x="2097832"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6" name="TextBox 11">
              <a:extLst>
                <a:ext uri="{FF2B5EF4-FFF2-40B4-BE49-F238E27FC236}">
                  <a16:creationId xmlns:a16="http://schemas.microsoft.com/office/drawing/2014/main" id="{C1D1A1CF-321B-13EF-FCE2-40D1C8415DA8}"/>
                </a:ext>
              </a:extLst>
            </p:cNvPr>
            <p:cNvSpPr txBox="1"/>
            <p:nvPr/>
          </p:nvSpPr>
          <p:spPr>
            <a:xfrm>
              <a:off x="3712887"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5</a:t>
              </a:r>
              <a:endParaRPr lang="en-US" sz="3795" b="1" dirty="0">
                <a:solidFill>
                  <a:srgbClr val="FFFFFF"/>
                </a:solidFill>
                <a:latin typeface="Roboto" panose="02000000000000000000" pitchFamily="2" charset="0"/>
                <a:ea typeface="Roboto" panose="02000000000000000000" pitchFamily="2" charset="0"/>
              </a:endParaRPr>
            </a:p>
          </p:txBody>
        </p:sp>
        <p:cxnSp>
          <p:nvCxnSpPr>
            <p:cNvPr id="51" name="Straight Arrow Connector 50">
              <a:extLst>
                <a:ext uri="{FF2B5EF4-FFF2-40B4-BE49-F238E27FC236}">
                  <a16:creationId xmlns:a16="http://schemas.microsoft.com/office/drawing/2014/main" id="{DBF6023C-ECBF-5052-269E-207BE18458EB}"/>
                </a:ext>
              </a:extLst>
            </p:cNvPr>
            <p:cNvCxnSpPr>
              <a:cxnSpLocks/>
            </p:cNvCxnSpPr>
            <p:nvPr/>
          </p:nvCxnSpPr>
          <p:spPr>
            <a:xfrm>
              <a:off x="2362200" y="4455442"/>
              <a:ext cx="0" cy="1450058"/>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pic>
        <p:nvPicPr>
          <p:cNvPr id="80" name="Picture 79">
            <a:extLst>
              <a:ext uri="{FF2B5EF4-FFF2-40B4-BE49-F238E27FC236}">
                <a16:creationId xmlns:a16="http://schemas.microsoft.com/office/drawing/2014/main" id="{90FB29D5-B8EA-95AF-5919-08FD4637BF72}"/>
              </a:ext>
            </a:extLst>
          </p:cNvPr>
          <p:cNvPicPr>
            <a:picLocks noChangeAspect="1"/>
          </p:cNvPicPr>
          <p:nvPr/>
        </p:nvPicPr>
        <p:blipFill>
          <a:blip r:embed="rId12"/>
          <a:stretch>
            <a:fillRect/>
          </a:stretch>
        </p:blipFill>
        <p:spPr>
          <a:xfrm>
            <a:off x="3210475" y="7309177"/>
            <a:ext cx="5628804" cy="505523"/>
          </a:xfrm>
          <a:prstGeom prst="rect">
            <a:avLst/>
          </a:prstGeom>
          <a:ln>
            <a:solidFill>
              <a:srgbClr val="18181E"/>
            </a:solidFill>
          </a:ln>
        </p:spPr>
      </p:pic>
      <p:sp>
        <p:nvSpPr>
          <p:cNvPr id="81" name="TextBox 80">
            <a:extLst>
              <a:ext uri="{FF2B5EF4-FFF2-40B4-BE49-F238E27FC236}">
                <a16:creationId xmlns:a16="http://schemas.microsoft.com/office/drawing/2014/main" id="{933A40CC-0BEE-E34A-299A-284616CF4611}"/>
              </a:ext>
            </a:extLst>
          </p:cNvPr>
          <p:cNvSpPr txBox="1"/>
          <p:nvPr/>
        </p:nvSpPr>
        <p:spPr>
          <a:xfrm>
            <a:off x="10203214" y="6968987"/>
            <a:ext cx="4725605" cy="1185902"/>
          </a:xfrm>
          <a:prstGeom prst="rect">
            <a:avLst/>
          </a:prstGeom>
          <a:solidFill>
            <a:srgbClr val="FFFFFF"/>
          </a:solidFill>
          <a:ln w="19050">
            <a:solidFill>
              <a:srgbClr val="18181E"/>
            </a:solidFill>
          </a:ln>
        </p:spPr>
        <p:txBody>
          <a:bodyPr wrap="square">
            <a:spAutoFit/>
          </a:bodyPr>
          <a:lstStyle/>
          <a:p>
            <a:pPr>
              <a:lnSpc>
                <a:spcPct val="150000"/>
              </a:lnSpc>
            </a:pPr>
            <a:r>
              <a:rPr lang="en-US" sz="2500" dirty="0">
                <a:solidFill>
                  <a:srgbClr val="18181E"/>
                </a:solidFill>
                <a:latin typeface="Roboto" panose="02000000000000000000" pitchFamily="2" charset="0"/>
                <a:ea typeface="Roboto" panose="02000000000000000000" pitchFamily="2" charset="0"/>
              </a:rPr>
              <a:t>2 nominal columns are </a:t>
            </a:r>
            <a:r>
              <a:rPr lang="en-US" sz="2500" b="1" dirty="0">
                <a:solidFill>
                  <a:srgbClr val="17A994"/>
                </a:solidFill>
                <a:latin typeface="Roboto" panose="02000000000000000000" pitchFamily="2" charset="0"/>
                <a:ea typeface="Roboto" panose="02000000000000000000" pitchFamily="2" charset="0"/>
              </a:rPr>
              <a:t>one-hot encoded</a:t>
            </a:r>
            <a:endParaRPr lang="en-MY" sz="2500" b="1" dirty="0">
              <a:solidFill>
                <a:srgbClr val="17A994"/>
              </a:solidFill>
            </a:endParaRPr>
          </a:p>
        </p:txBody>
      </p:sp>
      <p:sp>
        <p:nvSpPr>
          <p:cNvPr id="59" name="Slide Number Placeholder 58">
            <a:extLst>
              <a:ext uri="{FF2B5EF4-FFF2-40B4-BE49-F238E27FC236}">
                <a16:creationId xmlns:a16="http://schemas.microsoft.com/office/drawing/2014/main" id="{0A1487C6-550B-9603-CFA9-A938D1430141}"/>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3195280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4" name="Group 83">
            <a:extLst>
              <a:ext uri="{FF2B5EF4-FFF2-40B4-BE49-F238E27FC236}">
                <a16:creationId xmlns:a16="http://schemas.microsoft.com/office/drawing/2014/main" id="{35FA0022-E32C-90F8-4C12-13488F0930F8}"/>
              </a:ext>
            </a:extLst>
          </p:cNvPr>
          <p:cNvGrpSpPr/>
          <p:nvPr/>
        </p:nvGrpSpPr>
        <p:grpSpPr>
          <a:xfrm>
            <a:off x="1066800" y="1028700"/>
            <a:ext cx="16154400" cy="8189677"/>
            <a:chOff x="0" y="0"/>
            <a:chExt cx="2638554" cy="1630376"/>
          </a:xfrm>
        </p:grpSpPr>
        <p:sp>
          <p:nvSpPr>
            <p:cNvPr id="85" name="Freeform 9">
              <a:extLst>
                <a:ext uri="{FF2B5EF4-FFF2-40B4-BE49-F238E27FC236}">
                  <a16:creationId xmlns:a16="http://schemas.microsoft.com/office/drawing/2014/main" id="{85C3B836-2D8B-E0D9-C526-094FBD34C4F2}"/>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86" name="TextBox 10">
              <a:extLst>
                <a:ext uri="{FF2B5EF4-FFF2-40B4-BE49-F238E27FC236}">
                  <a16:creationId xmlns:a16="http://schemas.microsoft.com/office/drawing/2014/main" id="{987D60A6-6BDB-3A7C-0BC3-4DA0EA6C076C}"/>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grpSp>
        <p:nvGrpSpPr>
          <p:cNvPr id="29" name="Group 28">
            <a:extLst>
              <a:ext uri="{FF2B5EF4-FFF2-40B4-BE49-F238E27FC236}">
                <a16:creationId xmlns:a16="http://schemas.microsoft.com/office/drawing/2014/main" id="{CD3D4340-FBFE-11C7-B14F-EA4A390722B5}"/>
              </a:ext>
            </a:extLst>
          </p:cNvPr>
          <p:cNvGrpSpPr/>
          <p:nvPr/>
        </p:nvGrpSpPr>
        <p:grpSpPr>
          <a:xfrm>
            <a:off x="5590906" y="3428576"/>
            <a:ext cx="3724328" cy="2476924"/>
            <a:chOff x="5590906" y="3428576"/>
            <a:chExt cx="3724328" cy="2476924"/>
          </a:xfrm>
        </p:grpSpPr>
        <p:sp>
          <p:nvSpPr>
            <p:cNvPr id="24" name="Arrow: Pentagon 23">
              <a:extLst>
                <a:ext uri="{FF2B5EF4-FFF2-40B4-BE49-F238E27FC236}">
                  <a16:creationId xmlns:a16="http://schemas.microsoft.com/office/drawing/2014/main" id="{6E36B8A3-D415-02D2-EE57-CA80659A15CB}"/>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extBox 11">
              <a:extLst>
                <a:ext uri="{FF2B5EF4-FFF2-40B4-BE49-F238E27FC236}">
                  <a16:creationId xmlns:a16="http://schemas.microsoft.com/office/drawing/2014/main" id="{C5356B99-47E9-F26B-A4A5-0CF86037D992}"/>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6</a:t>
              </a:r>
              <a:endParaRPr lang="en-US" sz="3795" b="1" dirty="0">
                <a:solidFill>
                  <a:srgbClr val="FFFFFF"/>
                </a:solidFill>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4EAC2BEB-C223-6064-C902-80C864710D32}"/>
                </a:ext>
              </a:extLst>
            </p:cNvPr>
            <p:cNvSpPr txBox="1"/>
            <p:nvPr/>
          </p:nvSpPr>
          <p:spPr>
            <a:xfrm>
              <a:off x="6195463" y="4780930"/>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Drop highly correlated feature</a:t>
              </a:r>
              <a:endParaRPr lang="en-MY" sz="2000" b="1" dirty="0">
                <a:solidFill>
                  <a:srgbClr val="EAEAEE"/>
                </a:solidFill>
              </a:endParaRPr>
            </a:p>
          </p:txBody>
        </p:sp>
        <p:cxnSp>
          <p:nvCxnSpPr>
            <p:cNvPr id="42" name="Straight Arrow Connector 41">
              <a:extLst>
                <a:ext uri="{FF2B5EF4-FFF2-40B4-BE49-F238E27FC236}">
                  <a16:creationId xmlns:a16="http://schemas.microsoft.com/office/drawing/2014/main" id="{394F917A-B0F0-E32B-CD01-1CF9E6EC18AF}"/>
                </a:ext>
              </a:extLst>
            </p:cNvPr>
            <p:cNvCxnSpPr>
              <a:cxnSpLocks/>
            </p:cNvCxnSpPr>
            <p:nvPr/>
          </p:nvCxnSpPr>
          <p:spPr>
            <a:xfrm>
              <a:off x="5867400" y="4455442"/>
              <a:ext cx="0" cy="1450058"/>
            </a:xfrm>
            <a:prstGeom prst="straightConnector1">
              <a:avLst/>
            </a:prstGeom>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6988730-7004-07CC-CBE0-8432381C3889}"/>
              </a:ext>
            </a:extLst>
          </p:cNvPr>
          <p:cNvGrpSpPr/>
          <p:nvPr/>
        </p:nvGrpSpPr>
        <p:grpSpPr>
          <a:xfrm>
            <a:off x="9077570" y="3419477"/>
            <a:ext cx="3724328" cy="2486023"/>
            <a:chOff x="9077570" y="3419477"/>
            <a:chExt cx="3724328" cy="2486023"/>
          </a:xfrm>
        </p:grpSpPr>
        <p:sp>
          <p:nvSpPr>
            <p:cNvPr id="28" name="Arrow: Pentagon 23">
              <a:extLst>
                <a:ext uri="{FF2B5EF4-FFF2-40B4-BE49-F238E27FC236}">
                  <a16:creationId xmlns:a16="http://schemas.microsoft.com/office/drawing/2014/main" id="{58DFEF6F-EB27-7056-7B07-34973617DFF2}"/>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TextBox 11">
              <a:extLst>
                <a:ext uri="{FF2B5EF4-FFF2-40B4-BE49-F238E27FC236}">
                  <a16:creationId xmlns:a16="http://schemas.microsoft.com/office/drawing/2014/main" id="{059393C4-2B58-63E8-4214-252D75AAEB9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7</a:t>
              </a:r>
              <a:endParaRPr lang="en-US" sz="3795" b="1" dirty="0">
                <a:solidFill>
                  <a:srgbClr val="FFFFFF"/>
                </a:solidFill>
                <a:latin typeface="Roboto" panose="02000000000000000000" pitchFamily="2" charset="0"/>
                <a:ea typeface="Roboto" panose="02000000000000000000" pitchFamily="2" charset="0"/>
              </a:endParaRPr>
            </a:p>
          </p:txBody>
        </p:sp>
        <p:sp>
          <p:nvSpPr>
            <p:cNvPr id="47" name="TextBox 46">
              <a:extLst>
                <a:ext uri="{FF2B5EF4-FFF2-40B4-BE49-F238E27FC236}">
                  <a16:creationId xmlns:a16="http://schemas.microsoft.com/office/drawing/2014/main" id="{CB0E2D6A-C013-AC4B-0F88-5F9871F5BC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Prepare training and testing set</a:t>
              </a:r>
              <a:endParaRPr lang="en-MY" sz="2000" b="1" dirty="0">
                <a:solidFill>
                  <a:srgbClr val="EAEAEE"/>
                </a:solidFill>
              </a:endParaRPr>
            </a:p>
          </p:txBody>
        </p:sp>
        <p:cxnSp>
          <p:nvCxnSpPr>
            <p:cNvPr id="48" name="Straight Arrow Connector 47">
              <a:extLst>
                <a:ext uri="{FF2B5EF4-FFF2-40B4-BE49-F238E27FC236}">
                  <a16:creationId xmlns:a16="http://schemas.microsoft.com/office/drawing/2014/main" id="{29D987F3-4E36-9F76-91FC-08775160E1F7}"/>
                </a:ext>
              </a:extLst>
            </p:cNvPr>
            <p:cNvCxnSpPr>
              <a:cxnSpLocks/>
            </p:cNvCxnSpPr>
            <p:nvPr/>
          </p:nvCxnSpPr>
          <p:spPr>
            <a:xfrm>
              <a:off x="9296400" y="4455442"/>
              <a:ext cx="0" cy="1450058"/>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A595BDB-AA19-DB86-AE67-770BA4C0E55D}"/>
              </a:ext>
            </a:extLst>
          </p:cNvPr>
          <p:cNvGrpSpPr/>
          <p:nvPr/>
        </p:nvGrpSpPr>
        <p:grpSpPr>
          <a:xfrm>
            <a:off x="12563240" y="3430792"/>
            <a:ext cx="3724328" cy="2474708"/>
            <a:chOff x="12563240" y="3430792"/>
            <a:chExt cx="3724328" cy="2474708"/>
          </a:xfrm>
        </p:grpSpPr>
        <p:sp>
          <p:nvSpPr>
            <p:cNvPr id="30" name="Arrow: Pentagon 23">
              <a:extLst>
                <a:ext uri="{FF2B5EF4-FFF2-40B4-BE49-F238E27FC236}">
                  <a16:creationId xmlns:a16="http://schemas.microsoft.com/office/drawing/2014/main" id="{8D889821-BF8D-8DDB-ABFC-0744C17E3B45}"/>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TextBox 11">
              <a:extLst>
                <a:ext uri="{FF2B5EF4-FFF2-40B4-BE49-F238E27FC236}">
                  <a16:creationId xmlns:a16="http://schemas.microsoft.com/office/drawing/2014/main" id="{D1BD27A1-44DE-4129-2B53-375C862028A3}"/>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8</a:t>
              </a:r>
              <a:endParaRPr lang="en-US" sz="3795" b="1" dirty="0">
                <a:solidFill>
                  <a:srgbClr val="FFFFFF"/>
                </a:solidFill>
                <a:latin typeface="Roboto" panose="02000000000000000000" pitchFamily="2" charset="0"/>
                <a:ea typeface="Roboto" panose="02000000000000000000" pitchFamily="2" charset="0"/>
              </a:endParaRPr>
            </a:p>
          </p:txBody>
        </p:sp>
        <p:sp>
          <p:nvSpPr>
            <p:cNvPr id="49" name="TextBox 48">
              <a:extLst>
                <a:ext uri="{FF2B5EF4-FFF2-40B4-BE49-F238E27FC236}">
                  <a16:creationId xmlns:a16="http://schemas.microsoft.com/office/drawing/2014/main" id="{4647360C-3328-90C0-84F1-370F179ADF82}"/>
                </a:ext>
              </a:extLst>
            </p:cNvPr>
            <p:cNvSpPr txBox="1"/>
            <p:nvPr/>
          </p:nvSpPr>
          <p:spPr>
            <a:xfrm>
              <a:off x="13087221" y="5011762"/>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Normalize data</a:t>
              </a:r>
              <a:endParaRPr lang="en-MY" sz="2000" b="1" dirty="0">
                <a:solidFill>
                  <a:srgbClr val="EAEAEE"/>
                </a:solidFill>
              </a:endParaRPr>
            </a:p>
          </p:txBody>
        </p:sp>
        <p:cxnSp>
          <p:nvCxnSpPr>
            <p:cNvPr id="50" name="Straight Arrow Connector 49">
              <a:extLst>
                <a:ext uri="{FF2B5EF4-FFF2-40B4-BE49-F238E27FC236}">
                  <a16:creationId xmlns:a16="http://schemas.microsoft.com/office/drawing/2014/main" id="{A33FAE78-0A1B-9D62-FC18-BD79BDA1A7CB}"/>
                </a:ext>
              </a:extLst>
            </p:cNvPr>
            <p:cNvCxnSpPr>
              <a:cxnSpLocks/>
            </p:cNvCxnSpPr>
            <p:nvPr/>
          </p:nvCxnSpPr>
          <p:spPr>
            <a:xfrm>
              <a:off x="12810942" y="4455442"/>
              <a:ext cx="0" cy="1450058"/>
            </a:xfrm>
            <a:prstGeom prst="straightConnector1">
              <a:avLst/>
            </a:prstGeom>
            <a:solidFill>
              <a:srgbClr val="FFDC97"/>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B3DEFFE-96E2-EA8A-EA83-30CCFA08D102}"/>
              </a:ext>
            </a:extLst>
          </p:cNvPr>
          <p:cNvGrpSpPr/>
          <p:nvPr/>
        </p:nvGrpSpPr>
        <p:grpSpPr>
          <a:xfrm>
            <a:off x="2097832" y="3428576"/>
            <a:ext cx="3775125" cy="2476924"/>
            <a:chOff x="2097832" y="3428576"/>
            <a:chExt cx="3775125" cy="2476924"/>
          </a:xfrm>
        </p:grpSpPr>
        <p:sp>
          <p:nvSpPr>
            <p:cNvPr id="27" name="TextBox 26">
              <a:extLst>
                <a:ext uri="{FF2B5EF4-FFF2-40B4-BE49-F238E27FC236}">
                  <a16:creationId xmlns:a16="http://schemas.microsoft.com/office/drawing/2014/main" id="{FDBB3744-5EC6-6424-BB22-0A63681C746E}"/>
                </a:ext>
              </a:extLst>
            </p:cNvPr>
            <p:cNvSpPr txBox="1"/>
            <p:nvPr/>
          </p:nvSpPr>
          <p:spPr>
            <a:xfrm>
              <a:off x="2681164" y="4785266"/>
              <a:ext cx="3191793"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Remove one column from one-hot encoded feature</a:t>
              </a:r>
              <a:endParaRPr lang="en-MY" sz="2000" b="1" dirty="0">
                <a:solidFill>
                  <a:srgbClr val="17A994"/>
                </a:solidFill>
              </a:endParaRPr>
            </a:p>
          </p:txBody>
        </p:sp>
        <p:sp>
          <p:nvSpPr>
            <p:cNvPr id="7" name="Arrow: Pentagon 23">
              <a:extLst>
                <a:ext uri="{FF2B5EF4-FFF2-40B4-BE49-F238E27FC236}">
                  <a16:creationId xmlns:a16="http://schemas.microsoft.com/office/drawing/2014/main" id="{BC644239-6DAF-A61F-A25E-689B3B317A22}"/>
                </a:ext>
              </a:extLst>
            </p:cNvPr>
            <p:cNvSpPr/>
            <p:nvPr/>
          </p:nvSpPr>
          <p:spPr>
            <a:xfrm>
              <a:off x="2097832"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TextBox 11">
              <a:extLst>
                <a:ext uri="{FF2B5EF4-FFF2-40B4-BE49-F238E27FC236}">
                  <a16:creationId xmlns:a16="http://schemas.microsoft.com/office/drawing/2014/main" id="{F106FA1F-9AC4-4498-043D-540B3EF1DACB}"/>
                </a:ext>
              </a:extLst>
            </p:cNvPr>
            <p:cNvSpPr txBox="1"/>
            <p:nvPr/>
          </p:nvSpPr>
          <p:spPr>
            <a:xfrm>
              <a:off x="3712887"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5</a:t>
              </a:r>
              <a:endParaRPr lang="en-US" sz="3795" b="1" dirty="0">
                <a:solidFill>
                  <a:srgbClr val="FFFFFF"/>
                </a:solidFill>
                <a:latin typeface="Roboto" panose="02000000000000000000" pitchFamily="2" charset="0"/>
                <a:ea typeface="Roboto" panose="02000000000000000000" pitchFamily="2" charset="0"/>
              </a:endParaRPr>
            </a:p>
          </p:txBody>
        </p:sp>
        <p:cxnSp>
          <p:nvCxnSpPr>
            <p:cNvPr id="8" name="Straight Arrow Connector 7">
              <a:extLst>
                <a:ext uri="{FF2B5EF4-FFF2-40B4-BE49-F238E27FC236}">
                  <a16:creationId xmlns:a16="http://schemas.microsoft.com/office/drawing/2014/main" id="{A62386F3-1045-269E-8CB7-605FC0B68F38}"/>
                </a:ext>
              </a:extLst>
            </p:cNvPr>
            <p:cNvCxnSpPr>
              <a:cxnSpLocks/>
            </p:cNvCxnSpPr>
            <p:nvPr/>
          </p:nvCxnSpPr>
          <p:spPr>
            <a:xfrm>
              <a:off x="2362200" y="4455442"/>
              <a:ext cx="0" cy="1450058"/>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0BE22D5D-F402-DD53-9D0E-CEE12597CE44}"/>
              </a:ext>
            </a:extLst>
          </p:cNvPr>
          <p:cNvGrpSpPr/>
          <p:nvPr/>
        </p:nvGrpSpPr>
        <p:grpSpPr>
          <a:xfrm>
            <a:off x="-14919911" y="3428576"/>
            <a:ext cx="3750521" cy="2400723"/>
            <a:chOff x="2066981" y="3428577"/>
            <a:chExt cx="3750521" cy="2400723"/>
          </a:xfrm>
        </p:grpSpPr>
        <p:sp>
          <p:nvSpPr>
            <p:cNvPr id="88" name="TextBox 87">
              <a:extLst>
                <a:ext uri="{FF2B5EF4-FFF2-40B4-BE49-F238E27FC236}">
                  <a16:creationId xmlns:a16="http://schemas.microsoft.com/office/drawing/2014/main" id="{54EBC06D-9B25-4B11-0808-BFBEE6934F05}"/>
                </a:ext>
              </a:extLst>
            </p:cNvPr>
            <p:cNvSpPr txBox="1"/>
            <p:nvPr/>
          </p:nvSpPr>
          <p:spPr>
            <a:xfrm>
              <a:off x="2627982" y="4785266"/>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Check for missing and duplicated values</a:t>
              </a:r>
              <a:endParaRPr lang="en-MY" sz="2000" b="1" dirty="0">
                <a:solidFill>
                  <a:srgbClr val="EAEAEE"/>
                </a:solidFill>
              </a:endParaRPr>
            </a:p>
          </p:txBody>
        </p:sp>
        <p:sp>
          <p:nvSpPr>
            <p:cNvPr id="89" name="Arrow: Pentagon 88">
              <a:extLst>
                <a:ext uri="{FF2B5EF4-FFF2-40B4-BE49-F238E27FC236}">
                  <a16:creationId xmlns:a16="http://schemas.microsoft.com/office/drawing/2014/main" id="{FFB13173-BAED-FC3D-0D3B-9C0DD424323A}"/>
                </a:ext>
              </a:extLst>
            </p:cNvPr>
            <p:cNvSpPr/>
            <p:nvPr/>
          </p:nvSpPr>
          <p:spPr>
            <a:xfrm>
              <a:off x="2066981" y="3428577"/>
              <a:ext cx="3750521" cy="1219200"/>
            </a:xfrm>
            <a:prstGeom prst="homePlate">
              <a:avLst/>
            </a:pr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rgbClr val="18181E"/>
                </a:solidFill>
              </a:endParaRPr>
            </a:p>
          </p:txBody>
        </p:sp>
        <p:sp>
          <p:nvSpPr>
            <p:cNvPr id="90" name="TextBox 11">
              <a:extLst>
                <a:ext uri="{FF2B5EF4-FFF2-40B4-BE49-F238E27FC236}">
                  <a16:creationId xmlns:a16="http://schemas.microsoft.com/office/drawing/2014/main" id="{8B294BD0-FAE6-0B29-A2A1-05AB515ED1C7}"/>
                </a:ext>
              </a:extLst>
            </p:cNvPr>
            <p:cNvSpPr txBox="1"/>
            <p:nvPr/>
          </p:nvSpPr>
          <p:spPr>
            <a:xfrm>
              <a:off x="344571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1</a:t>
              </a:r>
              <a:endParaRPr lang="en-US" sz="3795" b="1" dirty="0">
                <a:solidFill>
                  <a:srgbClr val="FFFFFF"/>
                </a:solidFill>
                <a:latin typeface="Roboto" panose="02000000000000000000" pitchFamily="2" charset="0"/>
                <a:ea typeface="Roboto" panose="02000000000000000000" pitchFamily="2" charset="0"/>
              </a:endParaRPr>
            </a:p>
          </p:txBody>
        </p:sp>
        <p:cxnSp>
          <p:nvCxnSpPr>
            <p:cNvPr id="91" name="Straight Arrow Connector 90">
              <a:extLst>
                <a:ext uri="{FF2B5EF4-FFF2-40B4-BE49-F238E27FC236}">
                  <a16:creationId xmlns:a16="http://schemas.microsoft.com/office/drawing/2014/main" id="{E55FAA68-AE67-A9F7-7247-586DF48A0618}"/>
                </a:ext>
              </a:extLst>
            </p:cNvPr>
            <p:cNvCxnSpPr>
              <a:cxnSpLocks/>
            </p:cNvCxnSpPr>
            <p:nvPr/>
          </p:nvCxnSpPr>
          <p:spPr>
            <a:xfrm>
              <a:off x="2317995" y="4161495"/>
              <a:ext cx="0" cy="1667805"/>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D79CBB81-F531-BB68-A695-5E769A2F1A16}"/>
              </a:ext>
            </a:extLst>
          </p:cNvPr>
          <p:cNvGrpSpPr/>
          <p:nvPr/>
        </p:nvGrpSpPr>
        <p:grpSpPr>
          <a:xfrm>
            <a:off x="-11395986" y="3428575"/>
            <a:ext cx="3724328" cy="2476924"/>
            <a:chOff x="5590906" y="3428576"/>
            <a:chExt cx="3724328" cy="2476924"/>
          </a:xfrm>
        </p:grpSpPr>
        <p:cxnSp>
          <p:nvCxnSpPr>
            <p:cNvPr id="93" name="Straight Arrow Connector 92">
              <a:extLst>
                <a:ext uri="{FF2B5EF4-FFF2-40B4-BE49-F238E27FC236}">
                  <a16:creationId xmlns:a16="http://schemas.microsoft.com/office/drawing/2014/main" id="{12AC4C10-950C-BDD6-47EF-72CFF8C01774}"/>
                </a:ext>
              </a:extLst>
            </p:cNvPr>
            <p:cNvCxnSpPr>
              <a:cxnSpLocks/>
            </p:cNvCxnSpPr>
            <p:nvPr/>
          </p:nvCxnSpPr>
          <p:spPr>
            <a:xfrm>
              <a:off x="5867400" y="4455442"/>
              <a:ext cx="0" cy="1450058"/>
            </a:xfrm>
            <a:prstGeom prst="straightConnector1">
              <a:avLst/>
            </a:prstGeom>
            <a:solidFill>
              <a:srgbClr val="FEAC0A">
                <a:alpha val="25098"/>
              </a:srgbClr>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sp>
          <p:nvSpPr>
            <p:cNvPr id="94" name="Arrow: Pentagon 23">
              <a:extLst>
                <a:ext uri="{FF2B5EF4-FFF2-40B4-BE49-F238E27FC236}">
                  <a16:creationId xmlns:a16="http://schemas.microsoft.com/office/drawing/2014/main" id="{23BC4FBA-A59F-FA6D-21FB-B54D61509468}"/>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alpha val="25098"/>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5" name="TextBox 11">
              <a:extLst>
                <a:ext uri="{FF2B5EF4-FFF2-40B4-BE49-F238E27FC236}">
                  <a16:creationId xmlns:a16="http://schemas.microsoft.com/office/drawing/2014/main" id="{8294A188-103D-BD05-A89D-AA8464E50859}"/>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2</a:t>
              </a:r>
              <a:endParaRPr lang="en-US" sz="3795" b="1" dirty="0">
                <a:solidFill>
                  <a:srgbClr val="FFFFFF"/>
                </a:solidFill>
                <a:latin typeface="Roboto" panose="02000000000000000000" pitchFamily="2" charset="0"/>
                <a:ea typeface="Roboto" panose="02000000000000000000" pitchFamily="2" charset="0"/>
              </a:endParaRPr>
            </a:p>
          </p:txBody>
        </p:sp>
        <p:sp>
          <p:nvSpPr>
            <p:cNvPr id="96" name="TextBox 95">
              <a:extLst>
                <a:ext uri="{FF2B5EF4-FFF2-40B4-BE49-F238E27FC236}">
                  <a16:creationId xmlns:a16="http://schemas.microsoft.com/office/drawing/2014/main" id="{8839E729-3253-58FA-DAC5-2FB8EC2D8841}"/>
                </a:ext>
              </a:extLst>
            </p:cNvPr>
            <p:cNvSpPr txBox="1"/>
            <p:nvPr/>
          </p:nvSpPr>
          <p:spPr>
            <a:xfrm>
              <a:off x="6177386" y="4991759"/>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outliers</a:t>
              </a:r>
              <a:endParaRPr lang="en-MY" sz="2000" b="1" dirty="0">
                <a:solidFill>
                  <a:srgbClr val="EAEAEE"/>
                </a:solidFill>
              </a:endParaRPr>
            </a:p>
          </p:txBody>
        </p:sp>
      </p:grpSp>
      <p:grpSp>
        <p:nvGrpSpPr>
          <p:cNvPr id="97" name="Group 96">
            <a:extLst>
              <a:ext uri="{FF2B5EF4-FFF2-40B4-BE49-F238E27FC236}">
                <a16:creationId xmlns:a16="http://schemas.microsoft.com/office/drawing/2014/main" id="{1B5113F5-8A25-A842-35D0-E9C1D3B4617C}"/>
              </a:ext>
            </a:extLst>
          </p:cNvPr>
          <p:cNvGrpSpPr/>
          <p:nvPr/>
        </p:nvGrpSpPr>
        <p:grpSpPr>
          <a:xfrm>
            <a:off x="-7909322" y="3419476"/>
            <a:ext cx="3724328" cy="2486023"/>
            <a:chOff x="9077570" y="3419477"/>
            <a:chExt cx="3724328" cy="2486023"/>
          </a:xfrm>
        </p:grpSpPr>
        <p:sp>
          <p:nvSpPr>
            <p:cNvPr id="98" name="Arrow: Pentagon 23">
              <a:extLst>
                <a:ext uri="{FF2B5EF4-FFF2-40B4-BE49-F238E27FC236}">
                  <a16:creationId xmlns:a16="http://schemas.microsoft.com/office/drawing/2014/main" id="{CD334A86-F2C2-B2E2-10B3-9ACEE336FF38}"/>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9" name="TextBox 11">
              <a:extLst>
                <a:ext uri="{FF2B5EF4-FFF2-40B4-BE49-F238E27FC236}">
                  <a16:creationId xmlns:a16="http://schemas.microsoft.com/office/drawing/2014/main" id="{53DA0351-DBC3-596C-31F8-BB56CCEF7694}"/>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3</a:t>
              </a:r>
              <a:endParaRPr lang="en-US" sz="3795" b="1" dirty="0">
                <a:solidFill>
                  <a:srgbClr val="FFFFFF"/>
                </a:solidFill>
                <a:latin typeface="Roboto" panose="02000000000000000000" pitchFamily="2" charset="0"/>
                <a:ea typeface="Roboto" panose="02000000000000000000" pitchFamily="2" charset="0"/>
              </a:endParaRPr>
            </a:p>
          </p:txBody>
        </p:sp>
        <p:sp>
          <p:nvSpPr>
            <p:cNvPr id="100" name="TextBox 99">
              <a:extLst>
                <a:ext uri="{FF2B5EF4-FFF2-40B4-BE49-F238E27FC236}">
                  <a16:creationId xmlns:a16="http://schemas.microsoft.com/office/drawing/2014/main" id="{E451F3D8-020D-F2BF-6FC8-6F95A4F904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Mapping for ordinal columns</a:t>
              </a:r>
              <a:endParaRPr lang="en-MY" sz="2000" b="1" dirty="0">
                <a:solidFill>
                  <a:srgbClr val="EAEAEE"/>
                </a:solidFill>
              </a:endParaRPr>
            </a:p>
          </p:txBody>
        </p:sp>
        <p:cxnSp>
          <p:nvCxnSpPr>
            <p:cNvPr id="101" name="Straight Arrow Connector 100">
              <a:extLst>
                <a:ext uri="{FF2B5EF4-FFF2-40B4-BE49-F238E27FC236}">
                  <a16:creationId xmlns:a16="http://schemas.microsoft.com/office/drawing/2014/main" id="{F87039B9-BE42-4037-AD6D-667F8A7DBCB6}"/>
                </a:ext>
              </a:extLst>
            </p:cNvPr>
            <p:cNvCxnSpPr>
              <a:cxnSpLocks/>
            </p:cNvCxnSpPr>
            <p:nvPr/>
          </p:nvCxnSpPr>
          <p:spPr>
            <a:xfrm>
              <a:off x="9314613"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1C4EA21-2F83-147F-D04F-B96D20FB423F}"/>
              </a:ext>
            </a:extLst>
          </p:cNvPr>
          <p:cNvGrpSpPr/>
          <p:nvPr/>
        </p:nvGrpSpPr>
        <p:grpSpPr>
          <a:xfrm>
            <a:off x="-4423652" y="3430791"/>
            <a:ext cx="3724328" cy="2474708"/>
            <a:chOff x="12563240" y="3430792"/>
            <a:chExt cx="3724328" cy="2474708"/>
          </a:xfrm>
        </p:grpSpPr>
        <p:sp>
          <p:nvSpPr>
            <p:cNvPr id="103" name="Arrow: Pentagon 23">
              <a:extLst>
                <a:ext uri="{FF2B5EF4-FFF2-40B4-BE49-F238E27FC236}">
                  <a16:creationId xmlns:a16="http://schemas.microsoft.com/office/drawing/2014/main" id="{D92B7F12-C9A0-48B3-EF43-63BFFBFDA169}"/>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4" name="TextBox 11">
              <a:extLst>
                <a:ext uri="{FF2B5EF4-FFF2-40B4-BE49-F238E27FC236}">
                  <a16:creationId xmlns:a16="http://schemas.microsoft.com/office/drawing/2014/main" id="{7925F150-5CE8-C283-87E6-17F7810FAEAB}"/>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4</a:t>
              </a:r>
              <a:endParaRPr lang="en-US" sz="3795" b="1" dirty="0">
                <a:solidFill>
                  <a:srgbClr val="FFFFFF"/>
                </a:solidFill>
                <a:latin typeface="Roboto" panose="02000000000000000000" pitchFamily="2" charset="0"/>
                <a:ea typeface="Roboto" panose="02000000000000000000" pitchFamily="2" charset="0"/>
              </a:endParaRPr>
            </a:p>
          </p:txBody>
        </p:sp>
        <p:sp>
          <p:nvSpPr>
            <p:cNvPr id="105" name="TextBox 104">
              <a:extLst>
                <a:ext uri="{FF2B5EF4-FFF2-40B4-BE49-F238E27FC236}">
                  <a16:creationId xmlns:a16="http://schemas.microsoft.com/office/drawing/2014/main" id="{190A75A2-7A0F-3DAA-DEED-D171A7735F43}"/>
                </a:ext>
              </a:extLst>
            </p:cNvPr>
            <p:cNvSpPr txBox="1"/>
            <p:nvPr/>
          </p:nvSpPr>
          <p:spPr>
            <a:xfrm>
              <a:off x="13087221" y="4780930"/>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One-hot encoding for nominal columns</a:t>
              </a:r>
              <a:endParaRPr lang="en-MY" sz="2000" b="1" dirty="0">
                <a:solidFill>
                  <a:srgbClr val="18181E"/>
                </a:solidFill>
              </a:endParaRPr>
            </a:p>
          </p:txBody>
        </p:sp>
        <p:cxnSp>
          <p:nvCxnSpPr>
            <p:cNvPr id="106" name="Straight Arrow Connector 105">
              <a:extLst>
                <a:ext uri="{FF2B5EF4-FFF2-40B4-BE49-F238E27FC236}">
                  <a16:creationId xmlns:a16="http://schemas.microsoft.com/office/drawing/2014/main" id="{A1D0599C-647A-8398-14C3-86A3BB570A66}"/>
                </a:ext>
              </a:extLst>
            </p:cNvPr>
            <p:cNvCxnSpPr>
              <a:cxnSpLocks/>
            </p:cNvCxnSpPr>
            <p:nvPr/>
          </p:nvCxnSpPr>
          <p:spPr>
            <a:xfrm>
              <a:off x="12810942"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pic>
        <p:nvPicPr>
          <p:cNvPr id="108" name="Picture 107">
            <a:extLst>
              <a:ext uri="{FF2B5EF4-FFF2-40B4-BE49-F238E27FC236}">
                <a16:creationId xmlns:a16="http://schemas.microsoft.com/office/drawing/2014/main" id="{B5DCD34A-36DB-CF47-30E7-ED000337301D}"/>
              </a:ext>
            </a:extLst>
          </p:cNvPr>
          <p:cNvPicPr>
            <a:picLocks noChangeAspect="1"/>
          </p:cNvPicPr>
          <p:nvPr/>
        </p:nvPicPr>
        <p:blipFill>
          <a:blip r:embed="rId12"/>
          <a:stretch>
            <a:fillRect/>
          </a:stretch>
        </p:blipFill>
        <p:spPr>
          <a:xfrm>
            <a:off x="2294456" y="7322960"/>
            <a:ext cx="6295258" cy="367038"/>
          </a:xfrm>
          <a:prstGeom prst="rect">
            <a:avLst/>
          </a:prstGeom>
          <a:ln>
            <a:solidFill>
              <a:srgbClr val="18181E"/>
            </a:solidFill>
          </a:ln>
        </p:spPr>
      </p:pic>
      <p:sp>
        <p:nvSpPr>
          <p:cNvPr id="109" name="TextBox 108">
            <a:extLst>
              <a:ext uri="{FF2B5EF4-FFF2-40B4-BE49-F238E27FC236}">
                <a16:creationId xmlns:a16="http://schemas.microsoft.com/office/drawing/2014/main" id="{001D9179-2522-C0E2-4E7E-58262CBD506D}"/>
              </a:ext>
            </a:extLst>
          </p:cNvPr>
          <p:cNvSpPr txBox="1"/>
          <p:nvPr/>
        </p:nvSpPr>
        <p:spPr>
          <a:xfrm>
            <a:off x="9728203" y="6968987"/>
            <a:ext cx="5511798" cy="1185902"/>
          </a:xfrm>
          <a:prstGeom prst="rect">
            <a:avLst/>
          </a:prstGeom>
          <a:solidFill>
            <a:srgbClr val="FFFFFF"/>
          </a:solidFill>
          <a:ln w="19050">
            <a:solidFill>
              <a:srgbClr val="18181E"/>
            </a:solidFill>
          </a:ln>
        </p:spPr>
        <p:txBody>
          <a:bodyPr wrap="square">
            <a:spAutoFit/>
          </a:bodyPr>
          <a:lstStyle/>
          <a:p>
            <a:pPr>
              <a:lnSpc>
                <a:spcPct val="150000"/>
              </a:lnSpc>
            </a:pPr>
            <a:r>
              <a:rPr lang="en-US" sz="2500" dirty="0">
                <a:solidFill>
                  <a:srgbClr val="18181E"/>
                </a:solidFill>
                <a:latin typeface="Roboto" panose="02000000000000000000" pitchFamily="2" charset="0"/>
                <a:ea typeface="Roboto" panose="02000000000000000000" pitchFamily="2" charset="0"/>
              </a:rPr>
              <a:t>2 columns are </a:t>
            </a:r>
            <a:r>
              <a:rPr lang="en-US" sz="2500" b="1" dirty="0">
                <a:solidFill>
                  <a:srgbClr val="FF0000"/>
                </a:solidFill>
                <a:latin typeface="Roboto" panose="02000000000000000000" pitchFamily="2" charset="0"/>
                <a:ea typeface="Roboto" panose="02000000000000000000" pitchFamily="2" charset="0"/>
              </a:rPr>
              <a:t>removed </a:t>
            </a:r>
            <a:r>
              <a:rPr lang="en-MY" sz="2500" dirty="0">
                <a:solidFill>
                  <a:srgbClr val="18181E"/>
                </a:solidFill>
                <a:latin typeface="Roboto" panose="02000000000000000000" pitchFamily="2" charset="0"/>
                <a:ea typeface="Roboto" panose="02000000000000000000" pitchFamily="2" charset="0"/>
              </a:rPr>
              <a:t>to reduce Variance Inflation Factor (VIF) score</a:t>
            </a:r>
            <a:endParaRPr lang="en-MY" sz="2500" b="1" dirty="0">
              <a:solidFill>
                <a:srgbClr val="18181E"/>
              </a:solidFill>
            </a:endParaRPr>
          </a:p>
        </p:txBody>
      </p:sp>
      <p:sp>
        <p:nvSpPr>
          <p:cNvPr id="110" name="TextBox 109">
            <a:extLst>
              <a:ext uri="{FF2B5EF4-FFF2-40B4-BE49-F238E27FC236}">
                <a16:creationId xmlns:a16="http://schemas.microsoft.com/office/drawing/2014/main" id="{7067C72C-828C-E36B-DBAC-383B74B4EE57}"/>
              </a:ext>
            </a:extLst>
          </p:cNvPr>
          <p:cNvSpPr txBox="1"/>
          <p:nvPr/>
        </p:nvSpPr>
        <p:spPr>
          <a:xfrm>
            <a:off x="7812033" y="9529391"/>
            <a:ext cx="3076047"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a:t>
            </a:r>
            <a:r>
              <a:rPr lang="en-US" sz="1800" dirty="0" err="1">
                <a:latin typeface="Roboto" panose="02000000000000000000" pitchFamily="2" charset="0"/>
                <a:ea typeface="Roboto" panose="02000000000000000000" pitchFamily="2" charset="0"/>
              </a:rPr>
              <a:t>Chongqi</a:t>
            </a:r>
            <a:r>
              <a:rPr lang="en-US" sz="1800" dirty="0">
                <a:latin typeface="Roboto" panose="02000000000000000000" pitchFamily="2" charset="0"/>
                <a:ea typeface="Roboto" panose="02000000000000000000" pitchFamily="2" charset="0"/>
              </a:rPr>
              <a:t> and Lan, 2022)</a:t>
            </a:r>
            <a:endParaRPr lang="en-MY" b="1" i="1" dirty="0"/>
          </a:p>
        </p:txBody>
      </p:sp>
      <p:sp>
        <p:nvSpPr>
          <p:cNvPr id="15" name="Slide Number Placeholder 14">
            <a:extLst>
              <a:ext uri="{FF2B5EF4-FFF2-40B4-BE49-F238E27FC236}">
                <a16:creationId xmlns:a16="http://schemas.microsoft.com/office/drawing/2014/main" id="{F3FE1218-074E-9CE3-569D-673BD9D14557}"/>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577173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4" name="Group 83">
            <a:extLst>
              <a:ext uri="{FF2B5EF4-FFF2-40B4-BE49-F238E27FC236}">
                <a16:creationId xmlns:a16="http://schemas.microsoft.com/office/drawing/2014/main" id="{35FA0022-E32C-90F8-4C12-13488F0930F8}"/>
              </a:ext>
            </a:extLst>
          </p:cNvPr>
          <p:cNvGrpSpPr/>
          <p:nvPr/>
        </p:nvGrpSpPr>
        <p:grpSpPr>
          <a:xfrm>
            <a:off x="1066800" y="1028700"/>
            <a:ext cx="16154400" cy="8189677"/>
            <a:chOff x="0" y="0"/>
            <a:chExt cx="2638554" cy="1630376"/>
          </a:xfrm>
        </p:grpSpPr>
        <p:sp>
          <p:nvSpPr>
            <p:cNvPr id="85" name="Freeform 9">
              <a:extLst>
                <a:ext uri="{FF2B5EF4-FFF2-40B4-BE49-F238E27FC236}">
                  <a16:creationId xmlns:a16="http://schemas.microsoft.com/office/drawing/2014/main" id="{85C3B836-2D8B-E0D9-C526-094FBD34C4F2}"/>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86" name="TextBox 10">
              <a:extLst>
                <a:ext uri="{FF2B5EF4-FFF2-40B4-BE49-F238E27FC236}">
                  <a16:creationId xmlns:a16="http://schemas.microsoft.com/office/drawing/2014/main" id="{987D60A6-6BDB-3A7C-0BC3-4DA0EA6C076C}"/>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grpSp>
        <p:nvGrpSpPr>
          <p:cNvPr id="29" name="Group 28">
            <a:extLst>
              <a:ext uri="{FF2B5EF4-FFF2-40B4-BE49-F238E27FC236}">
                <a16:creationId xmlns:a16="http://schemas.microsoft.com/office/drawing/2014/main" id="{CD3D4340-FBFE-11C7-B14F-EA4A390722B5}"/>
              </a:ext>
            </a:extLst>
          </p:cNvPr>
          <p:cNvGrpSpPr/>
          <p:nvPr/>
        </p:nvGrpSpPr>
        <p:grpSpPr>
          <a:xfrm>
            <a:off x="5590906" y="3428576"/>
            <a:ext cx="3724328" cy="2476924"/>
            <a:chOff x="5590906" y="3428576"/>
            <a:chExt cx="3724328" cy="2476924"/>
          </a:xfrm>
        </p:grpSpPr>
        <p:sp>
          <p:nvSpPr>
            <p:cNvPr id="24" name="Arrow: Pentagon 23">
              <a:extLst>
                <a:ext uri="{FF2B5EF4-FFF2-40B4-BE49-F238E27FC236}">
                  <a16:creationId xmlns:a16="http://schemas.microsoft.com/office/drawing/2014/main" id="{6E36B8A3-D415-02D2-EE57-CA80659A15CB}"/>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extBox 11">
              <a:extLst>
                <a:ext uri="{FF2B5EF4-FFF2-40B4-BE49-F238E27FC236}">
                  <a16:creationId xmlns:a16="http://schemas.microsoft.com/office/drawing/2014/main" id="{C5356B99-47E9-F26B-A4A5-0CF86037D992}"/>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6</a:t>
              </a:r>
              <a:endParaRPr lang="en-US" sz="3795" b="1" dirty="0">
                <a:solidFill>
                  <a:srgbClr val="FFFFFF"/>
                </a:solidFill>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4EAC2BEB-C223-6064-C902-80C864710D32}"/>
                </a:ext>
              </a:extLst>
            </p:cNvPr>
            <p:cNvSpPr txBox="1"/>
            <p:nvPr/>
          </p:nvSpPr>
          <p:spPr>
            <a:xfrm>
              <a:off x="6195463" y="4780930"/>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Drop highly correlated feature</a:t>
              </a:r>
              <a:endParaRPr lang="en-MY" sz="2000" b="1" dirty="0">
                <a:solidFill>
                  <a:srgbClr val="18181E"/>
                </a:solidFill>
              </a:endParaRPr>
            </a:p>
          </p:txBody>
        </p:sp>
        <p:cxnSp>
          <p:nvCxnSpPr>
            <p:cNvPr id="42" name="Straight Arrow Connector 41">
              <a:extLst>
                <a:ext uri="{FF2B5EF4-FFF2-40B4-BE49-F238E27FC236}">
                  <a16:creationId xmlns:a16="http://schemas.microsoft.com/office/drawing/2014/main" id="{394F917A-B0F0-E32B-CD01-1CF9E6EC18AF}"/>
                </a:ext>
              </a:extLst>
            </p:cNvPr>
            <p:cNvCxnSpPr>
              <a:cxnSpLocks/>
            </p:cNvCxnSpPr>
            <p:nvPr/>
          </p:nvCxnSpPr>
          <p:spPr>
            <a:xfrm>
              <a:off x="5867400" y="4455442"/>
              <a:ext cx="0" cy="1450058"/>
            </a:xfrm>
            <a:prstGeom prst="straightConnector1">
              <a:avLst/>
            </a:prstGeom>
            <a:solidFill>
              <a:srgbClr val="FEAC0A"/>
            </a:solidFill>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6988730-7004-07CC-CBE0-8432381C3889}"/>
              </a:ext>
            </a:extLst>
          </p:cNvPr>
          <p:cNvGrpSpPr/>
          <p:nvPr/>
        </p:nvGrpSpPr>
        <p:grpSpPr>
          <a:xfrm>
            <a:off x="9077570" y="3419477"/>
            <a:ext cx="3724328" cy="2486023"/>
            <a:chOff x="9077570" y="3419477"/>
            <a:chExt cx="3724328" cy="2486023"/>
          </a:xfrm>
        </p:grpSpPr>
        <p:sp>
          <p:nvSpPr>
            <p:cNvPr id="28" name="Arrow: Pentagon 23">
              <a:extLst>
                <a:ext uri="{FF2B5EF4-FFF2-40B4-BE49-F238E27FC236}">
                  <a16:creationId xmlns:a16="http://schemas.microsoft.com/office/drawing/2014/main" id="{58DFEF6F-EB27-7056-7B07-34973617DFF2}"/>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TextBox 11">
              <a:extLst>
                <a:ext uri="{FF2B5EF4-FFF2-40B4-BE49-F238E27FC236}">
                  <a16:creationId xmlns:a16="http://schemas.microsoft.com/office/drawing/2014/main" id="{059393C4-2B58-63E8-4214-252D75AAEB9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7</a:t>
              </a:r>
              <a:endParaRPr lang="en-US" sz="3795" b="1" dirty="0">
                <a:solidFill>
                  <a:srgbClr val="FFFFFF"/>
                </a:solidFill>
                <a:latin typeface="Roboto" panose="02000000000000000000" pitchFamily="2" charset="0"/>
                <a:ea typeface="Roboto" panose="02000000000000000000" pitchFamily="2" charset="0"/>
              </a:endParaRPr>
            </a:p>
          </p:txBody>
        </p:sp>
        <p:sp>
          <p:nvSpPr>
            <p:cNvPr id="47" name="TextBox 46">
              <a:extLst>
                <a:ext uri="{FF2B5EF4-FFF2-40B4-BE49-F238E27FC236}">
                  <a16:creationId xmlns:a16="http://schemas.microsoft.com/office/drawing/2014/main" id="{CB0E2D6A-C013-AC4B-0F88-5F9871F5BC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Prepare training and testing set</a:t>
              </a:r>
              <a:endParaRPr lang="en-MY" sz="2000" b="1" dirty="0">
                <a:solidFill>
                  <a:srgbClr val="EAEAEE"/>
                </a:solidFill>
              </a:endParaRPr>
            </a:p>
          </p:txBody>
        </p:sp>
        <p:cxnSp>
          <p:nvCxnSpPr>
            <p:cNvPr id="48" name="Straight Arrow Connector 47">
              <a:extLst>
                <a:ext uri="{FF2B5EF4-FFF2-40B4-BE49-F238E27FC236}">
                  <a16:creationId xmlns:a16="http://schemas.microsoft.com/office/drawing/2014/main" id="{29D987F3-4E36-9F76-91FC-08775160E1F7}"/>
                </a:ext>
              </a:extLst>
            </p:cNvPr>
            <p:cNvCxnSpPr>
              <a:cxnSpLocks/>
            </p:cNvCxnSpPr>
            <p:nvPr/>
          </p:nvCxnSpPr>
          <p:spPr>
            <a:xfrm>
              <a:off x="9296400" y="4455442"/>
              <a:ext cx="0" cy="1450058"/>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A595BDB-AA19-DB86-AE67-770BA4C0E55D}"/>
              </a:ext>
            </a:extLst>
          </p:cNvPr>
          <p:cNvGrpSpPr/>
          <p:nvPr/>
        </p:nvGrpSpPr>
        <p:grpSpPr>
          <a:xfrm>
            <a:off x="12563240" y="3430792"/>
            <a:ext cx="3724328" cy="2474708"/>
            <a:chOff x="12563240" y="3430792"/>
            <a:chExt cx="3724328" cy="2474708"/>
          </a:xfrm>
        </p:grpSpPr>
        <p:sp>
          <p:nvSpPr>
            <p:cNvPr id="30" name="Arrow: Pentagon 23">
              <a:extLst>
                <a:ext uri="{FF2B5EF4-FFF2-40B4-BE49-F238E27FC236}">
                  <a16:creationId xmlns:a16="http://schemas.microsoft.com/office/drawing/2014/main" id="{8D889821-BF8D-8DDB-ABFC-0744C17E3B45}"/>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TextBox 11">
              <a:extLst>
                <a:ext uri="{FF2B5EF4-FFF2-40B4-BE49-F238E27FC236}">
                  <a16:creationId xmlns:a16="http://schemas.microsoft.com/office/drawing/2014/main" id="{D1BD27A1-44DE-4129-2B53-375C862028A3}"/>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8</a:t>
              </a:r>
              <a:endParaRPr lang="en-US" sz="3795" b="1" dirty="0">
                <a:solidFill>
                  <a:srgbClr val="FFFFFF"/>
                </a:solidFill>
                <a:latin typeface="Roboto" panose="02000000000000000000" pitchFamily="2" charset="0"/>
                <a:ea typeface="Roboto" panose="02000000000000000000" pitchFamily="2" charset="0"/>
              </a:endParaRPr>
            </a:p>
          </p:txBody>
        </p:sp>
        <p:sp>
          <p:nvSpPr>
            <p:cNvPr id="49" name="TextBox 48">
              <a:extLst>
                <a:ext uri="{FF2B5EF4-FFF2-40B4-BE49-F238E27FC236}">
                  <a16:creationId xmlns:a16="http://schemas.microsoft.com/office/drawing/2014/main" id="{4647360C-3328-90C0-84F1-370F179ADF82}"/>
                </a:ext>
              </a:extLst>
            </p:cNvPr>
            <p:cNvSpPr txBox="1"/>
            <p:nvPr/>
          </p:nvSpPr>
          <p:spPr>
            <a:xfrm>
              <a:off x="13087221" y="5011762"/>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Normalize data</a:t>
              </a:r>
              <a:endParaRPr lang="en-MY" sz="2000" b="1" dirty="0">
                <a:solidFill>
                  <a:srgbClr val="EAEAEE"/>
                </a:solidFill>
              </a:endParaRPr>
            </a:p>
          </p:txBody>
        </p:sp>
        <p:cxnSp>
          <p:nvCxnSpPr>
            <p:cNvPr id="50" name="Straight Arrow Connector 49">
              <a:extLst>
                <a:ext uri="{FF2B5EF4-FFF2-40B4-BE49-F238E27FC236}">
                  <a16:creationId xmlns:a16="http://schemas.microsoft.com/office/drawing/2014/main" id="{A33FAE78-0A1B-9D62-FC18-BD79BDA1A7CB}"/>
                </a:ext>
              </a:extLst>
            </p:cNvPr>
            <p:cNvCxnSpPr>
              <a:cxnSpLocks/>
            </p:cNvCxnSpPr>
            <p:nvPr/>
          </p:nvCxnSpPr>
          <p:spPr>
            <a:xfrm>
              <a:off x="12810942" y="4455442"/>
              <a:ext cx="0" cy="1450058"/>
            </a:xfrm>
            <a:prstGeom prst="straightConnector1">
              <a:avLst/>
            </a:prstGeom>
            <a:solidFill>
              <a:srgbClr val="FFDC97"/>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B3DEFFE-96E2-EA8A-EA83-30CCFA08D102}"/>
              </a:ext>
            </a:extLst>
          </p:cNvPr>
          <p:cNvGrpSpPr/>
          <p:nvPr/>
        </p:nvGrpSpPr>
        <p:grpSpPr>
          <a:xfrm>
            <a:off x="2097832" y="3428576"/>
            <a:ext cx="3775125" cy="2476924"/>
            <a:chOff x="2097832" y="3428576"/>
            <a:chExt cx="3775125" cy="2476924"/>
          </a:xfrm>
        </p:grpSpPr>
        <p:sp>
          <p:nvSpPr>
            <p:cNvPr id="27" name="TextBox 26">
              <a:extLst>
                <a:ext uri="{FF2B5EF4-FFF2-40B4-BE49-F238E27FC236}">
                  <a16:creationId xmlns:a16="http://schemas.microsoft.com/office/drawing/2014/main" id="{FDBB3744-5EC6-6424-BB22-0A63681C746E}"/>
                </a:ext>
              </a:extLst>
            </p:cNvPr>
            <p:cNvSpPr txBox="1"/>
            <p:nvPr/>
          </p:nvSpPr>
          <p:spPr>
            <a:xfrm>
              <a:off x="2681164" y="4785266"/>
              <a:ext cx="3191793"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one column from one-hot encoded feature</a:t>
              </a:r>
              <a:endParaRPr lang="en-MY" sz="2000" b="1" dirty="0">
                <a:solidFill>
                  <a:srgbClr val="EAEAEE"/>
                </a:solidFill>
              </a:endParaRPr>
            </a:p>
          </p:txBody>
        </p:sp>
        <p:sp>
          <p:nvSpPr>
            <p:cNvPr id="7" name="Arrow: Pentagon 23">
              <a:extLst>
                <a:ext uri="{FF2B5EF4-FFF2-40B4-BE49-F238E27FC236}">
                  <a16:creationId xmlns:a16="http://schemas.microsoft.com/office/drawing/2014/main" id="{BC644239-6DAF-A61F-A25E-689B3B317A22}"/>
                </a:ext>
              </a:extLst>
            </p:cNvPr>
            <p:cNvSpPr/>
            <p:nvPr/>
          </p:nvSpPr>
          <p:spPr>
            <a:xfrm>
              <a:off x="2097832"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TextBox 11">
              <a:extLst>
                <a:ext uri="{FF2B5EF4-FFF2-40B4-BE49-F238E27FC236}">
                  <a16:creationId xmlns:a16="http://schemas.microsoft.com/office/drawing/2014/main" id="{F106FA1F-9AC4-4498-043D-540B3EF1DACB}"/>
                </a:ext>
              </a:extLst>
            </p:cNvPr>
            <p:cNvSpPr txBox="1"/>
            <p:nvPr/>
          </p:nvSpPr>
          <p:spPr>
            <a:xfrm>
              <a:off x="3712887"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5</a:t>
              </a:r>
              <a:endParaRPr lang="en-US" sz="3795" b="1" dirty="0">
                <a:solidFill>
                  <a:srgbClr val="FFFFFF"/>
                </a:solidFill>
                <a:latin typeface="Roboto" panose="02000000000000000000" pitchFamily="2" charset="0"/>
                <a:ea typeface="Roboto" panose="02000000000000000000" pitchFamily="2" charset="0"/>
              </a:endParaRPr>
            </a:p>
          </p:txBody>
        </p:sp>
        <p:cxnSp>
          <p:nvCxnSpPr>
            <p:cNvPr id="8" name="Straight Arrow Connector 7">
              <a:extLst>
                <a:ext uri="{FF2B5EF4-FFF2-40B4-BE49-F238E27FC236}">
                  <a16:creationId xmlns:a16="http://schemas.microsoft.com/office/drawing/2014/main" id="{A62386F3-1045-269E-8CB7-605FC0B68F38}"/>
                </a:ext>
              </a:extLst>
            </p:cNvPr>
            <p:cNvCxnSpPr>
              <a:cxnSpLocks/>
            </p:cNvCxnSpPr>
            <p:nvPr/>
          </p:nvCxnSpPr>
          <p:spPr>
            <a:xfrm>
              <a:off x="2362200"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0BE22D5D-F402-DD53-9D0E-CEE12597CE44}"/>
              </a:ext>
            </a:extLst>
          </p:cNvPr>
          <p:cNvGrpSpPr/>
          <p:nvPr/>
        </p:nvGrpSpPr>
        <p:grpSpPr>
          <a:xfrm>
            <a:off x="-14919911" y="3428576"/>
            <a:ext cx="3750521" cy="2400723"/>
            <a:chOff x="2066981" y="3428577"/>
            <a:chExt cx="3750521" cy="2400723"/>
          </a:xfrm>
        </p:grpSpPr>
        <p:sp>
          <p:nvSpPr>
            <p:cNvPr id="88" name="TextBox 87">
              <a:extLst>
                <a:ext uri="{FF2B5EF4-FFF2-40B4-BE49-F238E27FC236}">
                  <a16:creationId xmlns:a16="http://schemas.microsoft.com/office/drawing/2014/main" id="{54EBC06D-9B25-4B11-0808-BFBEE6934F05}"/>
                </a:ext>
              </a:extLst>
            </p:cNvPr>
            <p:cNvSpPr txBox="1"/>
            <p:nvPr/>
          </p:nvSpPr>
          <p:spPr>
            <a:xfrm>
              <a:off x="2627982" y="4785266"/>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Check for missing and duplicated values</a:t>
              </a:r>
              <a:endParaRPr lang="en-MY" sz="2000" b="1" dirty="0">
                <a:solidFill>
                  <a:srgbClr val="EAEAEE"/>
                </a:solidFill>
              </a:endParaRPr>
            </a:p>
          </p:txBody>
        </p:sp>
        <p:sp>
          <p:nvSpPr>
            <p:cNvPr id="89" name="Arrow: Pentagon 88">
              <a:extLst>
                <a:ext uri="{FF2B5EF4-FFF2-40B4-BE49-F238E27FC236}">
                  <a16:creationId xmlns:a16="http://schemas.microsoft.com/office/drawing/2014/main" id="{FFB13173-BAED-FC3D-0D3B-9C0DD424323A}"/>
                </a:ext>
              </a:extLst>
            </p:cNvPr>
            <p:cNvSpPr/>
            <p:nvPr/>
          </p:nvSpPr>
          <p:spPr>
            <a:xfrm>
              <a:off x="2066981" y="3428577"/>
              <a:ext cx="3750521" cy="1219200"/>
            </a:xfrm>
            <a:prstGeom prst="homePlate">
              <a:avLst/>
            </a:pr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rgbClr val="18181E"/>
                </a:solidFill>
              </a:endParaRPr>
            </a:p>
          </p:txBody>
        </p:sp>
        <p:sp>
          <p:nvSpPr>
            <p:cNvPr id="90" name="TextBox 11">
              <a:extLst>
                <a:ext uri="{FF2B5EF4-FFF2-40B4-BE49-F238E27FC236}">
                  <a16:creationId xmlns:a16="http://schemas.microsoft.com/office/drawing/2014/main" id="{8B294BD0-FAE6-0B29-A2A1-05AB515ED1C7}"/>
                </a:ext>
              </a:extLst>
            </p:cNvPr>
            <p:cNvSpPr txBox="1"/>
            <p:nvPr/>
          </p:nvSpPr>
          <p:spPr>
            <a:xfrm>
              <a:off x="344571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1</a:t>
              </a:r>
              <a:endParaRPr lang="en-US" sz="3795" b="1" dirty="0">
                <a:solidFill>
                  <a:srgbClr val="FFFFFF"/>
                </a:solidFill>
                <a:latin typeface="Roboto" panose="02000000000000000000" pitchFamily="2" charset="0"/>
                <a:ea typeface="Roboto" panose="02000000000000000000" pitchFamily="2" charset="0"/>
              </a:endParaRPr>
            </a:p>
          </p:txBody>
        </p:sp>
        <p:cxnSp>
          <p:nvCxnSpPr>
            <p:cNvPr id="91" name="Straight Arrow Connector 90">
              <a:extLst>
                <a:ext uri="{FF2B5EF4-FFF2-40B4-BE49-F238E27FC236}">
                  <a16:creationId xmlns:a16="http://schemas.microsoft.com/office/drawing/2014/main" id="{E55FAA68-AE67-A9F7-7247-586DF48A0618}"/>
                </a:ext>
              </a:extLst>
            </p:cNvPr>
            <p:cNvCxnSpPr>
              <a:cxnSpLocks/>
            </p:cNvCxnSpPr>
            <p:nvPr/>
          </p:nvCxnSpPr>
          <p:spPr>
            <a:xfrm>
              <a:off x="2317995" y="4161495"/>
              <a:ext cx="0" cy="1667805"/>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D79CBB81-F531-BB68-A695-5E769A2F1A16}"/>
              </a:ext>
            </a:extLst>
          </p:cNvPr>
          <p:cNvGrpSpPr/>
          <p:nvPr/>
        </p:nvGrpSpPr>
        <p:grpSpPr>
          <a:xfrm>
            <a:off x="-11395986" y="3428575"/>
            <a:ext cx="3724328" cy="2476924"/>
            <a:chOff x="5590906" y="3428576"/>
            <a:chExt cx="3724328" cy="2476924"/>
          </a:xfrm>
        </p:grpSpPr>
        <p:cxnSp>
          <p:nvCxnSpPr>
            <p:cNvPr id="93" name="Straight Arrow Connector 92">
              <a:extLst>
                <a:ext uri="{FF2B5EF4-FFF2-40B4-BE49-F238E27FC236}">
                  <a16:creationId xmlns:a16="http://schemas.microsoft.com/office/drawing/2014/main" id="{12AC4C10-950C-BDD6-47EF-72CFF8C01774}"/>
                </a:ext>
              </a:extLst>
            </p:cNvPr>
            <p:cNvCxnSpPr>
              <a:cxnSpLocks/>
            </p:cNvCxnSpPr>
            <p:nvPr/>
          </p:nvCxnSpPr>
          <p:spPr>
            <a:xfrm>
              <a:off x="5867400" y="4455442"/>
              <a:ext cx="0" cy="1450058"/>
            </a:xfrm>
            <a:prstGeom prst="straightConnector1">
              <a:avLst/>
            </a:prstGeom>
            <a:solidFill>
              <a:srgbClr val="FEAC0A">
                <a:alpha val="25098"/>
              </a:srgbClr>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sp>
          <p:nvSpPr>
            <p:cNvPr id="94" name="Arrow: Pentagon 23">
              <a:extLst>
                <a:ext uri="{FF2B5EF4-FFF2-40B4-BE49-F238E27FC236}">
                  <a16:creationId xmlns:a16="http://schemas.microsoft.com/office/drawing/2014/main" id="{23BC4FBA-A59F-FA6D-21FB-B54D61509468}"/>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alpha val="25098"/>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5" name="TextBox 11">
              <a:extLst>
                <a:ext uri="{FF2B5EF4-FFF2-40B4-BE49-F238E27FC236}">
                  <a16:creationId xmlns:a16="http://schemas.microsoft.com/office/drawing/2014/main" id="{8294A188-103D-BD05-A89D-AA8464E50859}"/>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2</a:t>
              </a:r>
              <a:endParaRPr lang="en-US" sz="3795" b="1" dirty="0">
                <a:solidFill>
                  <a:srgbClr val="FFFFFF"/>
                </a:solidFill>
                <a:latin typeface="Roboto" panose="02000000000000000000" pitchFamily="2" charset="0"/>
                <a:ea typeface="Roboto" panose="02000000000000000000" pitchFamily="2" charset="0"/>
              </a:endParaRPr>
            </a:p>
          </p:txBody>
        </p:sp>
        <p:sp>
          <p:nvSpPr>
            <p:cNvPr id="96" name="TextBox 95">
              <a:extLst>
                <a:ext uri="{FF2B5EF4-FFF2-40B4-BE49-F238E27FC236}">
                  <a16:creationId xmlns:a16="http://schemas.microsoft.com/office/drawing/2014/main" id="{8839E729-3253-58FA-DAC5-2FB8EC2D8841}"/>
                </a:ext>
              </a:extLst>
            </p:cNvPr>
            <p:cNvSpPr txBox="1"/>
            <p:nvPr/>
          </p:nvSpPr>
          <p:spPr>
            <a:xfrm>
              <a:off x="6177386" y="4991759"/>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outliers</a:t>
              </a:r>
              <a:endParaRPr lang="en-MY" sz="2000" b="1" dirty="0">
                <a:solidFill>
                  <a:srgbClr val="EAEAEE"/>
                </a:solidFill>
              </a:endParaRPr>
            </a:p>
          </p:txBody>
        </p:sp>
      </p:grpSp>
      <p:grpSp>
        <p:nvGrpSpPr>
          <p:cNvPr id="97" name="Group 96">
            <a:extLst>
              <a:ext uri="{FF2B5EF4-FFF2-40B4-BE49-F238E27FC236}">
                <a16:creationId xmlns:a16="http://schemas.microsoft.com/office/drawing/2014/main" id="{1B5113F5-8A25-A842-35D0-E9C1D3B4617C}"/>
              </a:ext>
            </a:extLst>
          </p:cNvPr>
          <p:cNvGrpSpPr/>
          <p:nvPr/>
        </p:nvGrpSpPr>
        <p:grpSpPr>
          <a:xfrm>
            <a:off x="-7909322" y="3419476"/>
            <a:ext cx="3724328" cy="2486023"/>
            <a:chOff x="9077570" y="3419477"/>
            <a:chExt cx="3724328" cy="2486023"/>
          </a:xfrm>
        </p:grpSpPr>
        <p:sp>
          <p:nvSpPr>
            <p:cNvPr id="98" name="Arrow: Pentagon 23">
              <a:extLst>
                <a:ext uri="{FF2B5EF4-FFF2-40B4-BE49-F238E27FC236}">
                  <a16:creationId xmlns:a16="http://schemas.microsoft.com/office/drawing/2014/main" id="{CD334A86-F2C2-B2E2-10B3-9ACEE336FF38}"/>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9" name="TextBox 11">
              <a:extLst>
                <a:ext uri="{FF2B5EF4-FFF2-40B4-BE49-F238E27FC236}">
                  <a16:creationId xmlns:a16="http://schemas.microsoft.com/office/drawing/2014/main" id="{53DA0351-DBC3-596C-31F8-BB56CCEF7694}"/>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3</a:t>
              </a:r>
              <a:endParaRPr lang="en-US" sz="3795" b="1" dirty="0">
                <a:solidFill>
                  <a:srgbClr val="FFFFFF"/>
                </a:solidFill>
                <a:latin typeface="Roboto" panose="02000000000000000000" pitchFamily="2" charset="0"/>
                <a:ea typeface="Roboto" panose="02000000000000000000" pitchFamily="2" charset="0"/>
              </a:endParaRPr>
            </a:p>
          </p:txBody>
        </p:sp>
        <p:sp>
          <p:nvSpPr>
            <p:cNvPr id="100" name="TextBox 99">
              <a:extLst>
                <a:ext uri="{FF2B5EF4-FFF2-40B4-BE49-F238E27FC236}">
                  <a16:creationId xmlns:a16="http://schemas.microsoft.com/office/drawing/2014/main" id="{E451F3D8-020D-F2BF-6FC8-6F95A4F904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Mappings for ordinal columns</a:t>
              </a:r>
              <a:endParaRPr lang="en-MY" sz="2000" b="1" dirty="0">
                <a:solidFill>
                  <a:srgbClr val="EAEAEE"/>
                </a:solidFill>
              </a:endParaRPr>
            </a:p>
          </p:txBody>
        </p:sp>
        <p:cxnSp>
          <p:nvCxnSpPr>
            <p:cNvPr id="101" name="Straight Arrow Connector 100">
              <a:extLst>
                <a:ext uri="{FF2B5EF4-FFF2-40B4-BE49-F238E27FC236}">
                  <a16:creationId xmlns:a16="http://schemas.microsoft.com/office/drawing/2014/main" id="{F87039B9-BE42-4037-AD6D-667F8A7DBCB6}"/>
                </a:ext>
              </a:extLst>
            </p:cNvPr>
            <p:cNvCxnSpPr>
              <a:cxnSpLocks/>
            </p:cNvCxnSpPr>
            <p:nvPr/>
          </p:nvCxnSpPr>
          <p:spPr>
            <a:xfrm>
              <a:off x="9314613"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1C4EA21-2F83-147F-D04F-B96D20FB423F}"/>
              </a:ext>
            </a:extLst>
          </p:cNvPr>
          <p:cNvGrpSpPr/>
          <p:nvPr/>
        </p:nvGrpSpPr>
        <p:grpSpPr>
          <a:xfrm>
            <a:off x="-4423652" y="3430791"/>
            <a:ext cx="3724328" cy="2474708"/>
            <a:chOff x="12563240" y="3430792"/>
            <a:chExt cx="3724328" cy="2474708"/>
          </a:xfrm>
        </p:grpSpPr>
        <p:sp>
          <p:nvSpPr>
            <p:cNvPr id="103" name="Arrow: Pentagon 23">
              <a:extLst>
                <a:ext uri="{FF2B5EF4-FFF2-40B4-BE49-F238E27FC236}">
                  <a16:creationId xmlns:a16="http://schemas.microsoft.com/office/drawing/2014/main" id="{D92B7F12-C9A0-48B3-EF43-63BFFBFDA169}"/>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4" name="TextBox 11">
              <a:extLst>
                <a:ext uri="{FF2B5EF4-FFF2-40B4-BE49-F238E27FC236}">
                  <a16:creationId xmlns:a16="http://schemas.microsoft.com/office/drawing/2014/main" id="{7925F150-5CE8-C283-87E6-17F7810FAEAB}"/>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4</a:t>
              </a:r>
              <a:endParaRPr lang="en-US" sz="3795" b="1" dirty="0">
                <a:solidFill>
                  <a:srgbClr val="FFFFFF"/>
                </a:solidFill>
                <a:latin typeface="Roboto" panose="02000000000000000000" pitchFamily="2" charset="0"/>
                <a:ea typeface="Roboto" panose="02000000000000000000" pitchFamily="2" charset="0"/>
              </a:endParaRPr>
            </a:p>
          </p:txBody>
        </p:sp>
        <p:sp>
          <p:nvSpPr>
            <p:cNvPr id="105" name="TextBox 104">
              <a:extLst>
                <a:ext uri="{FF2B5EF4-FFF2-40B4-BE49-F238E27FC236}">
                  <a16:creationId xmlns:a16="http://schemas.microsoft.com/office/drawing/2014/main" id="{190A75A2-7A0F-3DAA-DEED-D171A7735F43}"/>
                </a:ext>
              </a:extLst>
            </p:cNvPr>
            <p:cNvSpPr txBox="1"/>
            <p:nvPr/>
          </p:nvSpPr>
          <p:spPr>
            <a:xfrm>
              <a:off x="13087221" y="4780930"/>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One-hot encoding for nominal columns</a:t>
              </a:r>
              <a:endParaRPr lang="en-MY" sz="2000" b="1" dirty="0">
                <a:solidFill>
                  <a:srgbClr val="18181E"/>
                </a:solidFill>
              </a:endParaRPr>
            </a:p>
          </p:txBody>
        </p:sp>
        <p:cxnSp>
          <p:nvCxnSpPr>
            <p:cNvPr id="106" name="Straight Arrow Connector 105">
              <a:extLst>
                <a:ext uri="{FF2B5EF4-FFF2-40B4-BE49-F238E27FC236}">
                  <a16:creationId xmlns:a16="http://schemas.microsoft.com/office/drawing/2014/main" id="{A1D0599C-647A-8398-14C3-86A3BB570A66}"/>
                </a:ext>
              </a:extLst>
            </p:cNvPr>
            <p:cNvCxnSpPr>
              <a:cxnSpLocks/>
            </p:cNvCxnSpPr>
            <p:nvPr/>
          </p:nvCxnSpPr>
          <p:spPr>
            <a:xfrm>
              <a:off x="12810942"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7D22983A-A0E6-41D0-33EA-5F36AF07A7EA}"/>
              </a:ext>
            </a:extLst>
          </p:cNvPr>
          <p:cNvPicPr>
            <a:picLocks noChangeAspect="1"/>
          </p:cNvPicPr>
          <p:nvPr/>
        </p:nvPicPr>
        <p:blipFill>
          <a:blip r:embed="rId12"/>
          <a:stretch>
            <a:fillRect/>
          </a:stretch>
        </p:blipFill>
        <p:spPr>
          <a:xfrm>
            <a:off x="3324113" y="7244824"/>
            <a:ext cx="4533586" cy="556553"/>
          </a:xfrm>
          <a:prstGeom prst="rect">
            <a:avLst/>
          </a:prstGeom>
          <a:ln>
            <a:solidFill>
              <a:srgbClr val="18181E"/>
            </a:solidFill>
          </a:ln>
        </p:spPr>
      </p:pic>
      <p:sp>
        <p:nvSpPr>
          <p:cNvPr id="14" name="TextBox 13">
            <a:extLst>
              <a:ext uri="{FF2B5EF4-FFF2-40B4-BE49-F238E27FC236}">
                <a16:creationId xmlns:a16="http://schemas.microsoft.com/office/drawing/2014/main" id="{D5629AC2-01B7-99FA-8203-C94947206631}"/>
              </a:ext>
            </a:extLst>
          </p:cNvPr>
          <p:cNvSpPr txBox="1"/>
          <p:nvPr/>
        </p:nvSpPr>
        <p:spPr>
          <a:xfrm>
            <a:off x="9839081" y="6930150"/>
            <a:ext cx="4827658" cy="1185902"/>
          </a:xfrm>
          <a:prstGeom prst="rect">
            <a:avLst/>
          </a:prstGeom>
          <a:solidFill>
            <a:srgbClr val="FFFFFF"/>
          </a:solidFill>
          <a:ln w="19050">
            <a:solidFill>
              <a:srgbClr val="18181E"/>
            </a:solidFill>
          </a:ln>
        </p:spPr>
        <p:txBody>
          <a:bodyPr wrap="square">
            <a:spAutoFit/>
          </a:bodyPr>
          <a:lstStyle/>
          <a:p>
            <a:pPr>
              <a:lnSpc>
                <a:spcPct val="150000"/>
              </a:lnSpc>
            </a:pPr>
            <a:r>
              <a:rPr lang="en-US" sz="2500" dirty="0" err="1">
                <a:solidFill>
                  <a:srgbClr val="18181E"/>
                </a:solidFill>
                <a:latin typeface="Roboto" panose="02000000000000000000" pitchFamily="2" charset="0"/>
                <a:ea typeface="Roboto" panose="02000000000000000000" pitchFamily="2" charset="0"/>
              </a:rPr>
              <a:t>Avg_Open_To_Buy</a:t>
            </a:r>
            <a:r>
              <a:rPr lang="en-US" sz="2500" dirty="0">
                <a:solidFill>
                  <a:srgbClr val="18181E"/>
                </a:solidFill>
                <a:latin typeface="Roboto" panose="02000000000000000000" pitchFamily="2" charset="0"/>
                <a:ea typeface="Roboto" panose="02000000000000000000" pitchFamily="2" charset="0"/>
              </a:rPr>
              <a:t> feature is </a:t>
            </a:r>
            <a:r>
              <a:rPr lang="en-US" sz="2500" b="1" dirty="0">
                <a:solidFill>
                  <a:srgbClr val="FF0000"/>
                </a:solidFill>
                <a:latin typeface="Roboto" panose="02000000000000000000" pitchFamily="2" charset="0"/>
                <a:ea typeface="Roboto" panose="02000000000000000000" pitchFamily="2" charset="0"/>
              </a:rPr>
              <a:t>removed</a:t>
            </a:r>
            <a:r>
              <a:rPr lang="en-US" sz="2500" dirty="0">
                <a:solidFill>
                  <a:srgbClr val="18181E"/>
                </a:solidFill>
                <a:latin typeface="Roboto" panose="02000000000000000000" pitchFamily="2" charset="0"/>
                <a:ea typeface="Roboto" panose="02000000000000000000" pitchFamily="2" charset="0"/>
              </a:rPr>
              <a:t>, resulting in </a:t>
            </a:r>
            <a:r>
              <a:rPr lang="en-US" sz="2500" b="1" dirty="0">
                <a:solidFill>
                  <a:srgbClr val="17A994"/>
                </a:solidFill>
                <a:latin typeface="Roboto" panose="02000000000000000000" pitchFamily="2" charset="0"/>
                <a:ea typeface="Roboto" panose="02000000000000000000" pitchFamily="2" charset="0"/>
              </a:rPr>
              <a:t>21</a:t>
            </a:r>
            <a:r>
              <a:rPr lang="en-US" sz="2500" b="1" dirty="0">
                <a:solidFill>
                  <a:srgbClr val="18181E"/>
                </a:solidFill>
                <a:latin typeface="Roboto" panose="02000000000000000000" pitchFamily="2" charset="0"/>
                <a:ea typeface="Roboto" panose="02000000000000000000" pitchFamily="2" charset="0"/>
              </a:rPr>
              <a:t> </a:t>
            </a:r>
            <a:r>
              <a:rPr lang="en-US" sz="2500" dirty="0">
                <a:solidFill>
                  <a:srgbClr val="18181E"/>
                </a:solidFill>
                <a:latin typeface="Roboto" panose="02000000000000000000" pitchFamily="2" charset="0"/>
                <a:ea typeface="Roboto" panose="02000000000000000000" pitchFamily="2" charset="0"/>
              </a:rPr>
              <a:t>columns</a:t>
            </a:r>
            <a:endParaRPr lang="en-MY" sz="2500" dirty="0">
              <a:solidFill>
                <a:srgbClr val="18181E"/>
              </a:solidFill>
            </a:endParaRPr>
          </a:p>
        </p:txBody>
      </p:sp>
      <p:sp>
        <p:nvSpPr>
          <p:cNvPr id="19" name="Slide Number Placeholder 18">
            <a:extLst>
              <a:ext uri="{FF2B5EF4-FFF2-40B4-BE49-F238E27FC236}">
                <a16:creationId xmlns:a16="http://schemas.microsoft.com/office/drawing/2014/main" id="{9BF1844C-9F41-40E2-9013-2C489F707041}"/>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773316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4" name="Group 83">
            <a:extLst>
              <a:ext uri="{FF2B5EF4-FFF2-40B4-BE49-F238E27FC236}">
                <a16:creationId xmlns:a16="http://schemas.microsoft.com/office/drawing/2014/main" id="{35FA0022-E32C-90F8-4C12-13488F0930F8}"/>
              </a:ext>
            </a:extLst>
          </p:cNvPr>
          <p:cNvGrpSpPr/>
          <p:nvPr/>
        </p:nvGrpSpPr>
        <p:grpSpPr>
          <a:xfrm>
            <a:off x="1066800" y="1028700"/>
            <a:ext cx="16154400" cy="8189677"/>
            <a:chOff x="0" y="0"/>
            <a:chExt cx="2638554" cy="1630376"/>
          </a:xfrm>
        </p:grpSpPr>
        <p:sp>
          <p:nvSpPr>
            <p:cNvPr id="85" name="Freeform 9">
              <a:extLst>
                <a:ext uri="{FF2B5EF4-FFF2-40B4-BE49-F238E27FC236}">
                  <a16:creationId xmlns:a16="http://schemas.microsoft.com/office/drawing/2014/main" id="{85C3B836-2D8B-E0D9-C526-094FBD34C4F2}"/>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86" name="TextBox 10">
              <a:extLst>
                <a:ext uri="{FF2B5EF4-FFF2-40B4-BE49-F238E27FC236}">
                  <a16:creationId xmlns:a16="http://schemas.microsoft.com/office/drawing/2014/main" id="{987D60A6-6BDB-3A7C-0BC3-4DA0EA6C076C}"/>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grpSp>
        <p:nvGrpSpPr>
          <p:cNvPr id="29" name="Group 28">
            <a:extLst>
              <a:ext uri="{FF2B5EF4-FFF2-40B4-BE49-F238E27FC236}">
                <a16:creationId xmlns:a16="http://schemas.microsoft.com/office/drawing/2014/main" id="{CD3D4340-FBFE-11C7-B14F-EA4A390722B5}"/>
              </a:ext>
            </a:extLst>
          </p:cNvPr>
          <p:cNvGrpSpPr/>
          <p:nvPr/>
        </p:nvGrpSpPr>
        <p:grpSpPr>
          <a:xfrm>
            <a:off x="5590906" y="3428576"/>
            <a:ext cx="3724328" cy="2476924"/>
            <a:chOff x="5590906" y="3428576"/>
            <a:chExt cx="3724328" cy="2476924"/>
          </a:xfrm>
        </p:grpSpPr>
        <p:sp>
          <p:nvSpPr>
            <p:cNvPr id="24" name="Arrow: Pentagon 23">
              <a:extLst>
                <a:ext uri="{FF2B5EF4-FFF2-40B4-BE49-F238E27FC236}">
                  <a16:creationId xmlns:a16="http://schemas.microsoft.com/office/drawing/2014/main" id="{6E36B8A3-D415-02D2-EE57-CA80659A15CB}"/>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extBox 11">
              <a:extLst>
                <a:ext uri="{FF2B5EF4-FFF2-40B4-BE49-F238E27FC236}">
                  <a16:creationId xmlns:a16="http://schemas.microsoft.com/office/drawing/2014/main" id="{C5356B99-47E9-F26B-A4A5-0CF86037D992}"/>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6</a:t>
              </a:r>
              <a:endParaRPr lang="en-US" sz="3795" b="1" dirty="0">
                <a:solidFill>
                  <a:srgbClr val="FFFFFF"/>
                </a:solidFill>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4EAC2BEB-C223-6064-C902-80C864710D32}"/>
                </a:ext>
              </a:extLst>
            </p:cNvPr>
            <p:cNvSpPr txBox="1"/>
            <p:nvPr/>
          </p:nvSpPr>
          <p:spPr>
            <a:xfrm>
              <a:off x="6195463" y="4780930"/>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Drop highly correlated feature</a:t>
              </a:r>
              <a:endParaRPr lang="en-MY" sz="2000" b="1" dirty="0">
                <a:solidFill>
                  <a:srgbClr val="EAEAEE"/>
                </a:solidFill>
              </a:endParaRPr>
            </a:p>
          </p:txBody>
        </p:sp>
        <p:cxnSp>
          <p:nvCxnSpPr>
            <p:cNvPr id="42" name="Straight Arrow Connector 41">
              <a:extLst>
                <a:ext uri="{FF2B5EF4-FFF2-40B4-BE49-F238E27FC236}">
                  <a16:creationId xmlns:a16="http://schemas.microsoft.com/office/drawing/2014/main" id="{394F917A-B0F0-E32B-CD01-1CF9E6EC18AF}"/>
                </a:ext>
              </a:extLst>
            </p:cNvPr>
            <p:cNvCxnSpPr>
              <a:cxnSpLocks/>
            </p:cNvCxnSpPr>
            <p:nvPr/>
          </p:nvCxnSpPr>
          <p:spPr>
            <a:xfrm>
              <a:off x="5867400" y="4455442"/>
              <a:ext cx="0" cy="1450058"/>
            </a:xfrm>
            <a:prstGeom prst="straightConnector1">
              <a:avLst/>
            </a:prstGeom>
            <a:solidFill>
              <a:srgbClr val="FFDC97"/>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6988730-7004-07CC-CBE0-8432381C3889}"/>
              </a:ext>
            </a:extLst>
          </p:cNvPr>
          <p:cNvGrpSpPr/>
          <p:nvPr/>
        </p:nvGrpSpPr>
        <p:grpSpPr>
          <a:xfrm>
            <a:off x="9077570" y="3419477"/>
            <a:ext cx="3724328" cy="2486023"/>
            <a:chOff x="9077570" y="3419477"/>
            <a:chExt cx="3724328" cy="2486023"/>
          </a:xfrm>
        </p:grpSpPr>
        <p:sp>
          <p:nvSpPr>
            <p:cNvPr id="28" name="Arrow: Pentagon 23">
              <a:extLst>
                <a:ext uri="{FF2B5EF4-FFF2-40B4-BE49-F238E27FC236}">
                  <a16:creationId xmlns:a16="http://schemas.microsoft.com/office/drawing/2014/main" id="{58DFEF6F-EB27-7056-7B07-34973617DFF2}"/>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TextBox 11">
              <a:extLst>
                <a:ext uri="{FF2B5EF4-FFF2-40B4-BE49-F238E27FC236}">
                  <a16:creationId xmlns:a16="http://schemas.microsoft.com/office/drawing/2014/main" id="{059393C4-2B58-63E8-4214-252D75AAEB9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7</a:t>
              </a:r>
              <a:endParaRPr lang="en-US" sz="3795" b="1" dirty="0">
                <a:solidFill>
                  <a:srgbClr val="FFFFFF"/>
                </a:solidFill>
                <a:latin typeface="Roboto" panose="02000000000000000000" pitchFamily="2" charset="0"/>
                <a:ea typeface="Roboto" panose="02000000000000000000" pitchFamily="2" charset="0"/>
              </a:endParaRPr>
            </a:p>
          </p:txBody>
        </p:sp>
        <p:sp>
          <p:nvSpPr>
            <p:cNvPr id="47" name="TextBox 46">
              <a:extLst>
                <a:ext uri="{FF2B5EF4-FFF2-40B4-BE49-F238E27FC236}">
                  <a16:creationId xmlns:a16="http://schemas.microsoft.com/office/drawing/2014/main" id="{CB0E2D6A-C013-AC4B-0F88-5F9871F5BC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Prepare training and testing set</a:t>
              </a:r>
              <a:endParaRPr lang="en-MY" sz="2000" b="1" dirty="0">
                <a:solidFill>
                  <a:srgbClr val="18181E"/>
                </a:solidFill>
              </a:endParaRPr>
            </a:p>
          </p:txBody>
        </p:sp>
        <p:cxnSp>
          <p:nvCxnSpPr>
            <p:cNvPr id="48" name="Straight Arrow Connector 47">
              <a:extLst>
                <a:ext uri="{FF2B5EF4-FFF2-40B4-BE49-F238E27FC236}">
                  <a16:creationId xmlns:a16="http://schemas.microsoft.com/office/drawing/2014/main" id="{29D987F3-4E36-9F76-91FC-08775160E1F7}"/>
                </a:ext>
              </a:extLst>
            </p:cNvPr>
            <p:cNvCxnSpPr>
              <a:cxnSpLocks/>
            </p:cNvCxnSpPr>
            <p:nvPr/>
          </p:nvCxnSpPr>
          <p:spPr>
            <a:xfrm>
              <a:off x="9296400" y="4455442"/>
              <a:ext cx="0" cy="1450058"/>
            </a:xfrm>
            <a:prstGeom prst="straightConnector1">
              <a:avLst/>
            </a:prstGeom>
            <a:solidFill>
              <a:srgbClr val="17A994"/>
            </a:solidFill>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A595BDB-AA19-DB86-AE67-770BA4C0E55D}"/>
              </a:ext>
            </a:extLst>
          </p:cNvPr>
          <p:cNvGrpSpPr/>
          <p:nvPr/>
        </p:nvGrpSpPr>
        <p:grpSpPr>
          <a:xfrm>
            <a:off x="12563240" y="3430792"/>
            <a:ext cx="3724328" cy="2474708"/>
            <a:chOff x="12563240" y="3430792"/>
            <a:chExt cx="3724328" cy="2474708"/>
          </a:xfrm>
        </p:grpSpPr>
        <p:sp>
          <p:nvSpPr>
            <p:cNvPr id="30" name="Arrow: Pentagon 23">
              <a:extLst>
                <a:ext uri="{FF2B5EF4-FFF2-40B4-BE49-F238E27FC236}">
                  <a16:creationId xmlns:a16="http://schemas.microsoft.com/office/drawing/2014/main" id="{8D889821-BF8D-8DDB-ABFC-0744C17E3B45}"/>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TextBox 11">
              <a:extLst>
                <a:ext uri="{FF2B5EF4-FFF2-40B4-BE49-F238E27FC236}">
                  <a16:creationId xmlns:a16="http://schemas.microsoft.com/office/drawing/2014/main" id="{D1BD27A1-44DE-4129-2B53-375C862028A3}"/>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8</a:t>
              </a:r>
              <a:endParaRPr lang="en-US" sz="3795" b="1" dirty="0">
                <a:solidFill>
                  <a:srgbClr val="FFFFFF"/>
                </a:solidFill>
                <a:latin typeface="Roboto" panose="02000000000000000000" pitchFamily="2" charset="0"/>
                <a:ea typeface="Roboto" panose="02000000000000000000" pitchFamily="2" charset="0"/>
              </a:endParaRPr>
            </a:p>
          </p:txBody>
        </p:sp>
        <p:sp>
          <p:nvSpPr>
            <p:cNvPr id="49" name="TextBox 48">
              <a:extLst>
                <a:ext uri="{FF2B5EF4-FFF2-40B4-BE49-F238E27FC236}">
                  <a16:creationId xmlns:a16="http://schemas.microsoft.com/office/drawing/2014/main" id="{4647360C-3328-90C0-84F1-370F179ADF82}"/>
                </a:ext>
              </a:extLst>
            </p:cNvPr>
            <p:cNvSpPr txBox="1"/>
            <p:nvPr/>
          </p:nvSpPr>
          <p:spPr>
            <a:xfrm>
              <a:off x="13087221" y="5011762"/>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Normalize data</a:t>
              </a:r>
              <a:endParaRPr lang="en-MY" sz="2000" b="1" dirty="0">
                <a:solidFill>
                  <a:srgbClr val="EAEAEE"/>
                </a:solidFill>
              </a:endParaRPr>
            </a:p>
          </p:txBody>
        </p:sp>
        <p:cxnSp>
          <p:nvCxnSpPr>
            <p:cNvPr id="50" name="Straight Arrow Connector 49">
              <a:extLst>
                <a:ext uri="{FF2B5EF4-FFF2-40B4-BE49-F238E27FC236}">
                  <a16:creationId xmlns:a16="http://schemas.microsoft.com/office/drawing/2014/main" id="{A33FAE78-0A1B-9D62-FC18-BD79BDA1A7CB}"/>
                </a:ext>
              </a:extLst>
            </p:cNvPr>
            <p:cNvCxnSpPr>
              <a:cxnSpLocks/>
            </p:cNvCxnSpPr>
            <p:nvPr/>
          </p:nvCxnSpPr>
          <p:spPr>
            <a:xfrm>
              <a:off x="12810942" y="4455442"/>
              <a:ext cx="0" cy="1450058"/>
            </a:xfrm>
            <a:prstGeom prst="straightConnector1">
              <a:avLst/>
            </a:prstGeom>
            <a:solidFill>
              <a:srgbClr val="FFDC97"/>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B3DEFFE-96E2-EA8A-EA83-30CCFA08D102}"/>
              </a:ext>
            </a:extLst>
          </p:cNvPr>
          <p:cNvGrpSpPr/>
          <p:nvPr/>
        </p:nvGrpSpPr>
        <p:grpSpPr>
          <a:xfrm>
            <a:off x="2097832" y="3428576"/>
            <a:ext cx="3775125" cy="2476924"/>
            <a:chOff x="2097832" y="3428576"/>
            <a:chExt cx="3775125" cy="2476924"/>
          </a:xfrm>
        </p:grpSpPr>
        <p:sp>
          <p:nvSpPr>
            <p:cNvPr id="27" name="TextBox 26">
              <a:extLst>
                <a:ext uri="{FF2B5EF4-FFF2-40B4-BE49-F238E27FC236}">
                  <a16:creationId xmlns:a16="http://schemas.microsoft.com/office/drawing/2014/main" id="{FDBB3744-5EC6-6424-BB22-0A63681C746E}"/>
                </a:ext>
              </a:extLst>
            </p:cNvPr>
            <p:cNvSpPr txBox="1"/>
            <p:nvPr/>
          </p:nvSpPr>
          <p:spPr>
            <a:xfrm>
              <a:off x="2681164" y="4785266"/>
              <a:ext cx="3191793"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one column from one-hot encoded feature</a:t>
              </a:r>
              <a:endParaRPr lang="en-MY" sz="2000" b="1" dirty="0">
                <a:solidFill>
                  <a:srgbClr val="EAEAEE"/>
                </a:solidFill>
              </a:endParaRPr>
            </a:p>
          </p:txBody>
        </p:sp>
        <p:sp>
          <p:nvSpPr>
            <p:cNvPr id="7" name="Arrow: Pentagon 23">
              <a:extLst>
                <a:ext uri="{FF2B5EF4-FFF2-40B4-BE49-F238E27FC236}">
                  <a16:creationId xmlns:a16="http://schemas.microsoft.com/office/drawing/2014/main" id="{BC644239-6DAF-A61F-A25E-689B3B317A22}"/>
                </a:ext>
              </a:extLst>
            </p:cNvPr>
            <p:cNvSpPr/>
            <p:nvPr/>
          </p:nvSpPr>
          <p:spPr>
            <a:xfrm>
              <a:off x="2097832"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TextBox 11">
              <a:extLst>
                <a:ext uri="{FF2B5EF4-FFF2-40B4-BE49-F238E27FC236}">
                  <a16:creationId xmlns:a16="http://schemas.microsoft.com/office/drawing/2014/main" id="{F106FA1F-9AC4-4498-043D-540B3EF1DACB}"/>
                </a:ext>
              </a:extLst>
            </p:cNvPr>
            <p:cNvSpPr txBox="1"/>
            <p:nvPr/>
          </p:nvSpPr>
          <p:spPr>
            <a:xfrm>
              <a:off x="3712887"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5</a:t>
              </a:r>
              <a:endParaRPr lang="en-US" sz="3795" b="1" dirty="0">
                <a:solidFill>
                  <a:srgbClr val="FFFFFF"/>
                </a:solidFill>
                <a:latin typeface="Roboto" panose="02000000000000000000" pitchFamily="2" charset="0"/>
                <a:ea typeface="Roboto" panose="02000000000000000000" pitchFamily="2" charset="0"/>
              </a:endParaRPr>
            </a:p>
          </p:txBody>
        </p:sp>
        <p:cxnSp>
          <p:nvCxnSpPr>
            <p:cNvPr id="8" name="Straight Arrow Connector 7">
              <a:extLst>
                <a:ext uri="{FF2B5EF4-FFF2-40B4-BE49-F238E27FC236}">
                  <a16:creationId xmlns:a16="http://schemas.microsoft.com/office/drawing/2014/main" id="{A62386F3-1045-269E-8CB7-605FC0B68F38}"/>
                </a:ext>
              </a:extLst>
            </p:cNvPr>
            <p:cNvCxnSpPr>
              <a:cxnSpLocks/>
            </p:cNvCxnSpPr>
            <p:nvPr/>
          </p:nvCxnSpPr>
          <p:spPr>
            <a:xfrm>
              <a:off x="2362200"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0BE22D5D-F402-DD53-9D0E-CEE12597CE44}"/>
              </a:ext>
            </a:extLst>
          </p:cNvPr>
          <p:cNvGrpSpPr/>
          <p:nvPr/>
        </p:nvGrpSpPr>
        <p:grpSpPr>
          <a:xfrm>
            <a:off x="-14919911" y="3428576"/>
            <a:ext cx="3750521" cy="2400723"/>
            <a:chOff x="2066981" y="3428577"/>
            <a:chExt cx="3750521" cy="2400723"/>
          </a:xfrm>
        </p:grpSpPr>
        <p:sp>
          <p:nvSpPr>
            <p:cNvPr id="88" name="TextBox 87">
              <a:extLst>
                <a:ext uri="{FF2B5EF4-FFF2-40B4-BE49-F238E27FC236}">
                  <a16:creationId xmlns:a16="http://schemas.microsoft.com/office/drawing/2014/main" id="{54EBC06D-9B25-4B11-0808-BFBEE6934F05}"/>
                </a:ext>
              </a:extLst>
            </p:cNvPr>
            <p:cNvSpPr txBox="1"/>
            <p:nvPr/>
          </p:nvSpPr>
          <p:spPr>
            <a:xfrm>
              <a:off x="2627982" y="4785266"/>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Check for missing and duplicated values</a:t>
              </a:r>
              <a:endParaRPr lang="en-MY" sz="2000" b="1" dirty="0">
                <a:solidFill>
                  <a:srgbClr val="EAEAEE"/>
                </a:solidFill>
              </a:endParaRPr>
            </a:p>
          </p:txBody>
        </p:sp>
        <p:sp>
          <p:nvSpPr>
            <p:cNvPr id="89" name="Arrow: Pentagon 88">
              <a:extLst>
                <a:ext uri="{FF2B5EF4-FFF2-40B4-BE49-F238E27FC236}">
                  <a16:creationId xmlns:a16="http://schemas.microsoft.com/office/drawing/2014/main" id="{FFB13173-BAED-FC3D-0D3B-9C0DD424323A}"/>
                </a:ext>
              </a:extLst>
            </p:cNvPr>
            <p:cNvSpPr/>
            <p:nvPr/>
          </p:nvSpPr>
          <p:spPr>
            <a:xfrm>
              <a:off x="2066981" y="3428577"/>
              <a:ext cx="3750521" cy="1219200"/>
            </a:xfrm>
            <a:prstGeom prst="homePlate">
              <a:avLst/>
            </a:pr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rgbClr val="18181E"/>
                </a:solidFill>
              </a:endParaRPr>
            </a:p>
          </p:txBody>
        </p:sp>
        <p:sp>
          <p:nvSpPr>
            <p:cNvPr id="90" name="TextBox 11">
              <a:extLst>
                <a:ext uri="{FF2B5EF4-FFF2-40B4-BE49-F238E27FC236}">
                  <a16:creationId xmlns:a16="http://schemas.microsoft.com/office/drawing/2014/main" id="{8B294BD0-FAE6-0B29-A2A1-05AB515ED1C7}"/>
                </a:ext>
              </a:extLst>
            </p:cNvPr>
            <p:cNvSpPr txBox="1"/>
            <p:nvPr/>
          </p:nvSpPr>
          <p:spPr>
            <a:xfrm>
              <a:off x="344571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1</a:t>
              </a:r>
              <a:endParaRPr lang="en-US" sz="3795" b="1" dirty="0">
                <a:solidFill>
                  <a:srgbClr val="FFFFFF"/>
                </a:solidFill>
                <a:latin typeface="Roboto" panose="02000000000000000000" pitchFamily="2" charset="0"/>
                <a:ea typeface="Roboto" panose="02000000000000000000" pitchFamily="2" charset="0"/>
              </a:endParaRPr>
            </a:p>
          </p:txBody>
        </p:sp>
        <p:cxnSp>
          <p:nvCxnSpPr>
            <p:cNvPr id="91" name="Straight Arrow Connector 90">
              <a:extLst>
                <a:ext uri="{FF2B5EF4-FFF2-40B4-BE49-F238E27FC236}">
                  <a16:creationId xmlns:a16="http://schemas.microsoft.com/office/drawing/2014/main" id="{E55FAA68-AE67-A9F7-7247-586DF48A0618}"/>
                </a:ext>
              </a:extLst>
            </p:cNvPr>
            <p:cNvCxnSpPr>
              <a:cxnSpLocks/>
            </p:cNvCxnSpPr>
            <p:nvPr/>
          </p:nvCxnSpPr>
          <p:spPr>
            <a:xfrm>
              <a:off x="2317995" y="4161495"/>
              <a:ext cx="0" cy="1667805"/>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D79CBB81-F531-BB68-A695-5E769A2F1A16}"/>
              </a:ext>
            </a:extLst>
          </p:cNvPr>
          <p:cNvGrpSpPr/>
          <p:nvPr/>
        </p:nvGrpSpPr>
        <p:grpSpPr>
          <a:xfrm>
            <a:off x="-11395986" y="3428575"/>
            <a:ext cx="3724328" cy="2476924"/>
            <a:chOff x="5590906" y="3428576"/>
            <a:chExt cx="3724328" cy="2476924"/>
          </a:xfrm>
        </p:grpSpPr>
        <p:cxnSp>
          <p:nvCxnSpPr>
            <p:cNvPr id="93" name="Straight Arrow Connector 92">
              <a:extLst>
                <a:ext uri="{FF2B5EF4-FFF2-40B4-BE49-F238E27FC236}">
                  <a16:creationId xmlns:a16="http://schemas.microsoft.com/office/drawing/2014/main" id="{12AC4C10-950C-BDD6-47EF-72CFF8C01774}"/>
                </a:ext>
              </a:extLst>
            </p:cNvPr>
            <p:cNvCxnSpPr>
              <a:cxnSpLocks/>
            </p:cNvCxnSpPr>
            <p:nvPr/>
          </p:nvCxnSpPr>
          <p:spPr>
            <a:xfrm>
              <a:off x="5867400" y="4455442"/>
              <a:ext cx="0" cy="1450058"/>
            </a:xfrm>
            <a:prstGeom prst="straightConnector1">
              <a:avLst/>
            </a:prstGeom>
            <a:solidFill>
              <a:srgbClr val="FEAC0A">
                <a:alpha val="25098"/>
              </a:srgbClr>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sp>
          <p:nvSpPr>
            <p:cNvPr id="94" name="Arrow: Pentagon 23">
              <a:extLst>
                <a:ext uri="{FF2B5EF4-FFF2-40B4-BE49-F238E27FC236}">
                  <a16:creationId xmlns:a16="http://schemas.microsoft.com/office/drawing/2014/main" id="{23BC4FBA-A59F-FA6D-21FB-B54D61509468}"/>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alpha val="25098"/>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5" name="TextBox 11">
              <a:extLst>
                <a:ext uri="{FF2B5EF4-FFF2-40B4-BE49-F238E27FC236}">
                  <a16:creationId xmlns:a16="http://schemas.microsoft.com/office/drawing/2014/main" id="{8294A188-103D-BD05-A89D-AA8464E50859}"/>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2</a:t>
              </a:r>
              <a:endParaRPr lang="en-US" sz="3795" b="1" dirty="0">
                <a:solidFill>
                  <a:srgbClr val="FFFFFF"/>
                </a:solidFill>
                <a:latin typeface="Roboto" panose="02000000000000000000" pitchFamily="2" charset="0"/>
                <a:ea typeface="Roboto" panose="02000000000000000000" pitchFamily="2" charset="0"/>
              </a:endParaRPr>
            </a:p>
          </p:txBody>
        </p:sp>
        <p:sp>
          <p:nvSpPr>
            <p:cNvPr id="96" name="TextBox 95">
              <a:extLst>
                <a:ext uri="{FF2B5EF4-FFF2-40B4-BE49-F238E27FC236}">
                  <a16:creationId xmlns:a16="http://schemas.microsoft.com/office/drawing/2014/main" id="{8839E729-3253-58FA-DAC5-2FB8EC2D8841}"/>
                </a:ext>
              </a:extLst>
            </p:cNvPr>
            <p:cNvSpPr txBox="1"/>
            <p:nvPr/>
          </p:nvSpPr>
          <p:spPr>
            <a:xfrm>
              <a:off x="6177386" y="4991759"/>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outliers</a:t>
              </a:r>
              <a:endParaRPr lang="en-MY" sz="2000" b="1" dirty="0">
                <a:solidFill>
                  <a:srgbClr val="EAEAEE"/>
                </a:solidFill>
              </a:endParaRPr>
            </a:p>
          </p:txBody>
        </p:sp>
      </p:grpSp>
      <p:grpSp>
        <p:nvGrpSpPr>
          <p:cNvPr id="97" name="Group 96">
            <a:extLst>
              <a:ext uri="{FF2B5EF4-FFF2-40B4-BE49-F238E27FC236}">
                <a16:creationId xmlns:a16="http://schemas.microsoft.com/office/drawing/2014/main" id="{1B5113F5-8A25-A842-35D0-E9C1D3B4617C}"/>
              </a:ext>
            </a:extLst>
          </p:cNvPr>
          <p:cNvGrpSpPr/>
          <p:nvPr/>
        </p:nvGrpSpPr>
        <p:grpSpPr>
          <a:xfrm>
            <a:off x="-7909322" y="3419476"/>
            <a:ext cx="3724328" cy="2486023"/>
            <a:chOff x="9077570" y="3419477"/>
            <a:chExt cx="3724328" cy="2486023"/>
          </a:xfrm>
        </p:grpSpPr>
        <p:sp>
          <p:nvSpPr>
            <p:cNvPr id="98" name="Arrow: Pentagon 23">
              <a:extLst>
                <a:ext uri="{FF2B5EF4-FFF2-40B4-BE49-F238E27FC236}">
                  <a16:creationId xmlns:a16="http://schemas.microsoft.com/office/drawing/2014/main" id="{CD334A86-F2C2-B2E2-10B3-9ACEE336FF38}"/>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9" name="TextBox 11">
              <a:extLst>
                <a:ext uri="{FF2B5EF4-FFF2-40B4-BE49-F238E27FC236}">
                  <a16:creationId xmlns:a16="http://schemas.microsoft.com/office/drawing/2014/main" id="{53DA0351-DBC3-596C-31F8-BB56CCEF7694}"/>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3</a:t>
              </a:r>
              <a:endParaRPr lang="en-US" sz="3795" b="1" dirty="0">
                <a:solidFill>
                  <a:srgbClr val="FFFFFF"/>
                </a:solidFill>
                <a:latin typeface="Roboto" panose="02000000000000000000" pitchFamily="2" charset="0"/>
                <a:ea typeface="Roboto" panose="02000000000000000000" pitchFamily="2" charset="0"/>
              </a:endParaRPr>
            </a:p>
          </p:txBody>
        </p:sp>
        <p:sp>
          <p:nvSpPr>
            <p:cNvPr id="100" name="TextBox 99">
              <a:extLst>
                <a:ext uri="{FF2B5EF4-FFF2-40B4-BE49-F238E27FC236}">
                  <a16:creationId xmlns:a16="http://schemas.microsoft.com/office/drawing/2014/main" id="{E451F3D8-020D-F2BF-6FC8-6F95A4F904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Mappings for ordinal columns</a:t>
              </a:r>
              <a:endParaRPr lang="en-MY" sz="2000" b="1" dirty="0">
                <a:solidFill>
                  <a:srgbClr val="EAEAEE"/>
                </a:solidFill>
              </a:endParaRPr>
            </a:p>
          </p:txBody>
        </p:sp>
        <p:cxnSp>
          <p:nvCxnSpPr>
            <p:cNvPr id="101" name="Straight Arrow Connector 100">
              <a:extLst>
                <a:ext uri="{FF2B5EF4-FFF2-40B4-BE49-F238E27FC236}">
                  <a16:creationId xmlns:a16="http://schemas.microsoft.com/office/drawing/2014/main" id="{F87039B9-BE42-4037-AD6D-667F8A7DBCB6}"/>
                </a:ext>
              </a:extLst>
            </p:cNvPr>
            <p:cNvCxnSpPr>
              <a:cxnSpLocks/>
            </p:cNvCxnSpPr>
            <p:nvPr/>
          </p:nvCxnSpPr>
          <p:spPr>
            <a:xfrm>
              <a:off x="9314613"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1C4EA21-2F83-147F-D04F-B96D20FB423F}"/>
              </a:ext>
            </a:extLst>
          </p:cNvPr>
          <p:cNvGrpSpPr/>
          <p:nvPr/>
        </p:nvGrpSpPr>
        <p:grpSpPr>
          <a:xfrm>
            <a:off x="-4423652" y="3430791"/>
            <a:ext cx="3724328" cy="2474708"/>
            <a:chOff x="12563240" y="3430792"/>
            <a:chExt cx="3724328" cy="2474708"/>
          </a:xfrm>
        </p:grpSpPr>
        <p:sp>
          <p:nvSpPr>
            <p:cNvPr id="103" name="Arrow: Pentagon 23">
              <a:extLst>
                <a:ext uri="{FF2B5EF4-FFF2-40B4-BE49-F238E27FC236}">
                  <a16:creationId xmlns:a16="http://schemas.microsoft.com/office/drawing/2014/main" id="{D92B7F12-C9A0-48B3-EF43-63BFFBFDA169}"/>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4" name="TextBox 11">
              <a:extLst>
                <a:ext uri="{FF2B5EF4-FFF2-40B4-BE49-F238E27FC236}">
                  <a16:creationId xmlns:a16="http://schemas.microsoft.com/office/drawing/2014/main" id="{7925F150-5CE8-C283-87E6-17F7810FAEAB}"/>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4</a:t>
              </a:r>
              <a:endParaRPr lang="en-US" sz="3795" b="1" dirty="0">
                <a:solidFill>
                  <a:srgbClr val="FFFFFF"/>
                </a:solidFill>
                <a:latin typeface="Roboto" panose="02000000000000000000" pitchFamily="2" charset="0"/>
                <a:ea typeface="Roboto" panose="02000000000000000000" pitchFamily="2" charset="0"/>
              </a:endParaRPr>
            </a:p>
          </p:txBody>
        </p:sp>
        <p:sp>
          <p:nvSpPr>
            <p:cNvPr id="105" name="TextBox 104">
              <a:extLst>
                <a:ext uri="{FF2B5EF4-FFF2-40B4-BE49-F238E27FC236}">
                  <a16:creationId xmlns:a16="http://schemas.microsoft.com/office/drawing/2014/main" id="{190A75A2-7A0F-3DAA-DEED-D171A7735F43}"/>
                </a:ext>
              </a:extLst>
            </p:cNvPr>
            <p:cNvSpPr txBox="1"/>
            <p:nvPr/>
          </p:nvSpPr>
          <p:spPr>
            <a:xfrm>
              <a:off x="13087221" y="4780930"/>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One-hot encoding for nominal columns</a:t>
              </a:r>
              <a:endParaRPr lang="en-MY" sz="2000" b="1" dirty="0">
                <a:solidFill>
                  <a:srgbClr val="18181E"/>
                </a:solidFill>
              </a:endParaRPr>
            </a:p>
          </p:txBody>
        </p:sp>
        <p:cxnSp>
          <p:nvCxnSpPr>
            <p:cNvPr id="106" name="Straight Arrow Connector 105">
              <a:extLst>
                <a:ext uri="{FF2B5EF4-FFF2-40B4-BE49-F238E27FC236}">
                  <a16:creationId xmlns:a16="http://schemas.microsoft.com/office/drawing/2014/main" id="{A1D0599C-647A-8398-14C3-86A3BB570A66}"/>
                </a:ext>
              </a:extLst>
            </p:cNvPr>
            <p:cNvCxnSpPr>
              <a:cxnSpLocks/>
            </p:cNvCxnSpPr>
            <p:nvPr/>
          </p:nvCxnSpPr>
          <p:spPr>
            <a:xfrm>
              <a:off x="12810942"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F56AD45A-21D1-AA0B-AC53-B9AEB3E7B3A8}"/>
              </a:ext>
            </a:extLst>
          </p:cNvPr>
          <p:cNvPicPr>
            <a:picLocks noChangeAspect="1"/>
          </p:cNvPicPr>
          <p:nvPr/>
        </p:nvPicPr>
        <p:blipFill>
          <a:blip r:embed="rId12"/>
          <a:stretch>
            <a:fillRect/>
          </a:stretch>
        </p:blipFill>
        <p:spPr>
          <a:xfrm>
            <a:off x="4371362" y="6700369"/>
            <a:ext cx="8783276" cy="342948"/>
          </a:xfrm>
          <a:prstGeom prst="rect">
            <a:avLst/>
          </a:prstGeom>
          <a:ln>
            <a:solidFill>
              <a:srgbClr val="18181E"/>
            </a:solidFill>
          </a:ln>
        </p:spPr>
      </p:pic>
      <p:sp>
        <p:nvSpPr>
          <p:cNvPr id="14" name="TextBox 13">
            <a:extLst>
              <a:ext uri="{FF2B5EF4-FFF2-40B4-BE49-F238E27FC236}">
                <a16:creationId xmlns:a16="http://schemas.microsoft.com/office/drawing/2014/main" id="{201DB62B-C93F-968A-ED01-36B41B612619}"/>
              </a:ext>
            </a:extLst>
          </p:cNvPr>
          <p:cNvSpPr txBox="1"/>
          <p:nvPr/>
        </p:nvSpPr>
        <p:spPr>
          <a:xfrm>
            <a:off x="7355635" y="7537896"/>
            <a:ext cx="2814729" cy="1185902"/>
          </a:xfrm>
          <a:prstGeom prst="rect">
            <a:avLst/>
          </a:prstGeom>
          <a:solidFill>
            <a:srgbClr val="FFFFFF"/>
          </a:solidFill>
          <a:ln w="19050">
            <a:solidFill>
              <a:srgbClr val="18181E"/>
            </a:solidFill>
          </a:ln>
        </p:spPr>
        <p:txBody>
          <a:bodyPr wrap="square">
            <a:spAutoFit/>
          </a:bodyPr>
          <a:lstStyle/>
          <a:p>
            <a:pPr algn="ctr">
              <a:lnSpc>
                <a:spcPct val="150000"/>
              </a:lnSpc>
            </a:pPr>
            <a:r>
              <a:rPr lang="en-US" sz="2500" b="1" dirty="0">
                <a:solidFill>
                  <a:srgbClr val="18181E"/>
                </a:solidFill>
                <a:latin typeface="Roboto" panose="02000000000000000000" pitchFamily="2" charset="0"/>
                <a:ea typeface="Roboto" panose="02000000000000000000" pitchFamily="2" charset="0"/>
              </a:rPr>
              <a:t>Training set</a:t>
            </a:r>
            <a:r>
              <a:rPr lang="en-US" sz="2500" dirty="0">
                <a:solidFill>
                  <a:srgbClr val="18181E"/>
                </a:solidFill>
                <a:latin typeface="Roboto" panose="02000000000000000000" pitchFamily="2" charset="0"/>
                <a:ea typeface="Roboto" panose="02000000000000000000" pitchFamily="2" charset="0"/>
              </a:rPr>
              <a:t>: 7082</a:t>
            </a:r>
          </a:p>
          <a:p>
            <a:pPr algn="ctr">
              <a:lnSpc>
                <a:spcPct val="150000"/>
              </a:lnSpc>
            </a:pPr>
            <a:r>
              <a:rPr lang="en-US" sz="2500" b="1" dirty="0">
                <a:solidFill>
                  <a:srgbClr val="18181E"/>
                </a:solidFill>
                <a:latin typeface="Roboto" panose="02000000000000000000" pitchFamily="2" charset="0"/>
                <a:ea typeface="Roboto" panose="02000000000000000000" pitchFamily="2" charset="0"/>
              </a:rPr>
              <a:t>Testing set</a:t>
            </a:r>
            <a:r>
              <a:rPr lang="en-US" sz="2500" dirty="0">
                <a:solidFill>
                  <a:srgbClr val="18181E"/>
                </a:solidFill>
                <a:latin typeface="Roboto" panose="02000000000000000000" pitchFamily="2" charset="0"/>
                <a:ea typeface="Roboto" panose="02000000000000000000" pitchFamily="2" charset="0"/>
              </a:rPr>
              <a:t>: 1771</a:t>
            </a:r>
            <a:endParaRPr lang="en-MY" sz="2500" dirty="0">
              <a:solidFill>
                <a:srgbClr val="18181E"/>
              </a:solidFill>
            </a:endParaRPr>
          </a:p>
        </p:txBody>
      </p:sp>
      <p:sp>
        <p:nvSpPr>
          <p:cNvPr id="19" name="Slide Number Placeholder 18">
            <a:extLst>
              <a:ext uri="{FF2B5EF4-FFF2-40B4-BE49-F238E27FC236}">
                <a16:creationId xmlns:a16="http://schemas.microsoft.com/office/drawing/2014/main" id="{F46C507D-39CE-62D9-14BF-83D3F38C7BCA}"/>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167997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4" name="Group 83">
            <a:extLst>
              <a:ext uri="{FF2B5EF4-FFF2-40B4-BE49-F238E27FC236}">
                <a16:creationId xmlns:a16="http://schemas.microsoft.com/office/drawing/2014/main" id="{35FA0022-E32C-90F8-4C12-13488F0930F8}"/>
              </a:ext>
            </a:extLst>
          </p:cNvPr>
          <p:cNvGrpSpPr/>
          <p:nvPr/>
        </p:nvGrpSpPr>
        <p:grpSpPr>
          <a:xfrm>
            <a:off x="1066800" y="1028700"/>
            <a:ext cx="16154400" cy="8189677"/>
            <a:chOff x="0" y="0"/>
            <a:chExt cx="2638554" cy="1630376"/>
          </a:xfrm>
        </p:grpSpPr>
        <p:sp>
          <p:nvSpPr>
            <p:cNvPr id="85" name="Freeform 9">
              <a:extLst>
                <a:ext uri="{FF2B5EF4-FFF2-40B4-BE49-F238E27FC236}">
                  <a16:creationId xmlns:a16="http://schemas.microsoft.com/office/drawing/2014/main" id="{85C3B836-2D8B-E0D9-C526-094FBD34C4F2}"/>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86" name="TextBox 10">
              <a:extLst>
                <a:ext uri="{FF2B5EF4-FFF2-40B4-BE49-F238E27FC236}">
                  <a16:creationId xmlns:a16="http://schemas.microsoft.com/office/drawing/2014/main" id="{987D60A6-6BDB-3A7C-0BC3-4DA0EA6C076C}"/>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grpSp>
        <p:nvGrpSpPr>
          <p:cNvPr id="29" name="Group 28">
            <a:extLst>
              <a:ext uri="{FF2B5EF4-FFF2-40B4-BE49-F238E27FC236}">
                <a16:creationId xmlns:a16="http://schemas.microsoft.com/office/drawing/2014/main" id="{CD3D4340-FBFE-11C7-B14F-EA4A390722B5}"/>
              </a:ext>
            </a:extLst>
          </p:cNvPr>
          <p:cNvGrpSpPr/>
          <p:nvPr/>
        </p:nvGrpSpPr>
        <p:grpSpPr>
          <a:xfrm>
            <a:off x="5590906" y="3428576"/>
            <a:ext cx="3724328" cy="2476924"/>
            <a:chOff x="5590906" y="3428576"/>
            <a:chExt cx="3724328" cy="2476924"/>
          </a:xfrm>
        </p:grpSpPr>
        <p:sp>
          <p:nvSpPr>
            <p:cNvPr id="24" name="Arrow: Pentagon 23">
              <a:extLst>
                <a:ext uri="{FF2B5EF4-FFF2-40B4-BE49-F238E27FC236}">
                  <a16:creationId xmlns:a16="http://schemas.microsoft.com/office/drawing/2014/main" id="{6E36B8A3-D415-02D2-EE57-CA80659A15CB}"/>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extBox 11">
              <a:extLst>
                <a:ext uri="{FF2B5EF4-FFF2-40B4-BE49-F238E27FC236}">
                  <a16:creationId xmlns:a16="http://schemas.microsoft.com/office/drawing/2014/main" id="{C5356B99-47E9-F26B-A4A5-0CF86037D992}"/>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6</a:t>
              </a:r>
              <a:endParaRPr lang="en-US" sz="3795" b="1" dirty="0">
                <a:solidFill>
                  <a:srgbClr val="FFFFFF"/>
                </a:solidFill>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4EAC2BEB-C223-6064-C902-80C864710D32}"/>
                </a:ext>
              </a:extLst>
            </p:cNvPr>
            <p:cNvSpPr txBox="1"/>
            <p:nvPr/>
          </p:nvSpPr>
          <p:spPr>
            <a:xfrm>
              <a:off x="6195463" y="4780930"/>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Drop highly correlated feature</a:t>
              </a:r>
              <a:endParaRPr lang="en-MY" sz="2000" b="1" dirty="0">
                <a:solidFill>
                  <a:srgbClr val="EAEAEE"/>
                </a:solidFill>
              </a:endParaRPr>
            </a:p>
          </p:txBody>
        </p:sp>
        <p:cxnSp>
          <p:nvCxnSpPr>
            <p:cNvPr id="42" name="Straight Arrow Connector 41">
              <a:extLst>
                <a:ext uri="{FF2B5EF4-FFF2-40B4-BE49-F238E27FC236}">
                  <a16:creationId xmlns:a16="http://schemas.microsoft.com/office/drawing/2014/main" id="{394F917A-B0F0-E32B-CD01-1CF9E6EC18AF}"/>
                </a:ext>
              </a:extLst>
            </p:cNvPr>
            <p:cNvCxnSpPr>
              <a:cxnSpLocks/>
            </p:cNvCxnSpPr>
            <p:nvPr/>
          </p:nvCxnSpPr>
          <p:spPr>
            <a:xfrm>
              <a:off x="5867400" y="4455442"/>
              <a:ext cx="0" cy="1450058"/>
            </a:xfrm>
            <a:prstGeom prst="straightConnector1">
              <a:avLst/>
            </a:prstGeom>
            <a:solidFill>
              <a:srgbClr val="FFDC97"/>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6988730-7004-07CC-CBE0-8432381C3889}"/>
              </a:ext>
            </a:extLst>
          </p:cNvPr>
          <p:cNvGrpSpPr/>
          <p:nvPr/>
        </p:nvGrpSpPr>
        <p:grpSpPr>
          <a:xfrm>
            <a:off x="9077570" y="3419477"/>
            <a:ext cx="3724328" cy="2486023"/>
            <a:chOff x="9077570" y="3419477"/>
            <a:chExt cx="3724328" cy="2486023"/>
          </a:xfrm>
        </p:grpSpPr>
        <p:sp>
          <p:nvSpPr>
            <p:cNvPr id="28" name="Arrow: Pentagon 23">
              <a:extLst>
                <a:ext uri="{FF2B5EF4-FFF2-40B4-BE49-F238E27FC236}">
                  <a16:creationId xmlns:a16="http://schemas.microsoft.com/office/drawing/2014/main" id="{58DFEF6F-EB27-7056-7B07-34973617DFF2}"/>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TextBox 11">
              <a:extLst>
                <a:ext uri="{FF2B5EF4-FFF2-40B4-BE49-F238E27FC236}">
                  <a16:creationId xmlns:a16="http://schemas.microsoft.com/office/drawing/2014/main" id="{059393C4-2B58-63E8-4214-252D75AAEB98}"/>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7</a:t>
              </a:r>
              <a:endParaRPr lang="en-US" sz="3795" b="1" dirty="0">
                <a:solidFill>
                  <a:srgbClr val="FFFFFF"/>
                </a:solidFill>
                <a:latin typeface="Roboto" panose="02000000000000000000" pitchFamily="2" charset="0"/>
                <a:ea typeface="Roboto" panose="02000000000000000000" pitchFamily="2" charset="0"/>
              </a:endParaRPr>
            </a:p>
          </p:txBody>
        </p:sp>
        <p:sp>
          <p:nvSpPr>
            <p:cNvPr id="47" name="TextBox 46">
              <a:extLst>
                <a:ext uri="{FF2B5EF4-FFF2-40B4-BE49-F238E27FC236}">
                  <a16:creationId xmlns:a16="http://schemas.microsoft.com/office/drawing/2014/main" id="{CB0E2D6A-C013-AC4B-0F88-5F9871F5BC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Prepare training and testing set</a:t>
              </a:r>
              <a:endParaRPr lang="en-MY" sz="2000" b="1" dirty="0">
                <a:solidFill>
                  <a:srgbClr val="EAEAEE"/>
                </a:solidFill>
              </a:endParaRPr>
            </a:p>
          </p:txBody>
        </p:sp>
        <p:cxnSp>
          <p:nvCxnSpPr>
            <p:cNvPr id="48" name="Straight Arrow Connector 47">
              <a:extLst>
                <a:ext uri="{FF2B5EF4-FFF2-40B4-BE49-F238E27FC236}">
                  <a16:creationId xmlns:a16="http://schemas.microsoft.com/office/drawing/2014/main" id="{29D987F3-4E36-9F76-91FC-08775160E1F7}"/>
                </a:ext>
              </a:extLst>
            </p:cNvPr>
            <p:cNvCxnSpPr>
              <a:cxnSpLocks/>
            </p:cNvCxnSpPr>
            <p:nvPr/>
          </p:nvCxnSpPr>
          <p:spPr>
            <a:xfrm>
              <a:off x="9296400" y="4455442"/>
              <a:ext cx="0" cy="1450058"/>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A595BDB-AA19-DB86-AE67-770BA4C0E55D}"/>
              </a:ext>
            </a:extLst>
          </p:cNvPr>
          <p:cNvGrpSpPr/>
          <p:nvPr/>
        </p:nvGrpSpPr>
        <p:grpSpPr>
          <a:xfrm>
            <a:off x="12563240" y="3430792"/>
            <a:ext cx="3724328" cy="2474708"/>
            <a:chOff x="12563240" y="3430792"/>
            <a:chExt cx="3724328" cy="2474708"/>
          </a:xfrm>
        </p:grpSpPr>
        <p:sp>
          <p:nvSpPr>
            <p:cNvPr id="30" name="Arrow: Pentagon 23">
              <a:extLst>
                <a:ext uri="{FF2B5EF4-FFF2-40B4-BE49-F238E27FC236}">
                  <a16:creationId xmlns:a16="http://schemas.microsoft.com/office/drawing/2014/main" id="{8D889821-BF8D-8DDB-ABFC-0744C17E3B45}"/>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TextBox 11">
              <a:extLst>
                <a:ext uri="{FF2B5EF4-FFF2-40B4-BE49-F238E27FC236}">
                  <a16:creationId xmlns:a16="http://schemas.microsoft.com/office/drawing/2014/main" id="{D1BD27A1-44DE-4129-2B53-375C862028A3}"/>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8</a:t>
              </a:r>
              <a:endParaRPr lang="en-US" sz="3795" b="1" dirty="0">
                <a:solidFill>
                  <a:srgbClr val="FFFFFF"/>
                </a:solidFill>
                <a:latin typeface="Roboto" panose="02000000000000000000" pitchFamily="2" charset="0"/>
                <a:ea typeface="Roboto" panose="02000000000000000000" pitchFamily="2" charset="0"/>
              </a:endParaRPr>
            </a:p>
          </p:txBody>
        </p:sp>
        <p:sp>
          <p:nvSpPr>
            <p:cNvPr id="49" name="TextBox 48">
              <a:extLst>
                <a:ext uri="{FF2B5EF4-FFF2-40B4-BE49-F238E27FC236}">
                  <a16:creationId xmlns:a16="http://schemas.microsoft.com/office/drawing/2014/main" id="{4647360C-3328-90C0-84F1-370F179ADF82}"/>
                </a:ext>
              </a:extLst>
            </p:cNvPr>
            <p:cNvSpPr txBox="1"/>
            <p:nvPr/>
          </p:nvSpPr>
          <p:spPr>
            <a:xfrm>
              <a:off x="13087221" y="5011762"/>
              <a:ext cx="2858417" cy="505523"/>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Normalize data</a:t>
              </a:r>
              <a:endParaRPr lang="en-MY" sz="2000" b="1" dirty="0">
                <a:solidFill>
                  <a:srgbClr val="18181E"/>
                </a:solidFill>
              </a:endParaRPr>
            </a:p>
          </p:txBody>
        </p:sp>
        <p:cxnSp>
          <p:nvCxnSpPr>
            <p:cNvPr id="50" name="Straight Arrow Connector 49">
              <a:extLst>
                <a:ext uri="{FF2B5EF4-FFF2-40B4-BE49-F238E27FC236}">
                  <a16:creationId xmlns:a16="http://schemas.microsoft.com/office/drawing/2014/main" id="{A33FAE78-0A1B-9D62-FC18-BD79BDA1A7CB}"/>
                </a:ext>
              </a:extLst>
            </p:cNvPr>
            <p:cNvCxnSpPr>
              <a:cxnSpLocks/>
            </p:cNvCxnSpPr>
            <p:nvPr/>
          </p:nvCxnSpPr>
          <p:spPr>
            <a:xfrm>
              <a:off x="12810942" y="4455442"/>
              <a:ext cx="0" cy="1450058"/>
            </a:xfrm>
            <a:prstGeom prst="straightConnector1">
              <a:avLst/>
            </a:prstGeom>
            <a:solidFill>
              <a:srgbClr val="FEAC0A"/>
            </a:solidFill>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B3DEFFE-96E2-EA8A-EA83-30CCFA08D102}"/>
              </a:ext>
            </a:extLst>
          </p:cNvPr>
          <p:cNvGrpSpPr/>
          <p:nvPr/>
        </p:nvGrpSpPr>
        <p:grpSpPr>
          <a:xfrm>
            <a:off x="2097832" y="3428576"/>
            <a:ext cx="3775125" cy="2476924"/>
            <a:chOff x="2097832" y="3428576"/>
            <a:chExt cx="3775125" cy="2476924"/>
          </a:xfrm>
        </p:grpSpPr>
        <p:sp>
          <p:nvSpPr>
            <p:cNvPr id="27" name="TextBox 26">
              <a:extLst>
                <a:ext uri="{FF2B5EF4-FFF2-40B4-BE49-F238E27FC236}">
                  <a16:creationId xmlns:a16="http://schemas.microsoft.com/office/drawing/2014/main" id="{FDBB3744-5EC6-6424-BB22-0A63681C746E}"/>
                </a:ext>
              </a:extLst>
            </p:cNvPr>
            <p:cNvSpPr txBox="1"/>
            <p:nvPr/>
          </p:nvSpPr>
          <p:spPr>
            <a:xfrm>
              <a:off x="2681164" y="4785266"/>
              <a:ext cx="3191793"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one column from one-hot encoded feature</a:t>
              </a:r>
              <a:endParaRPr lang="en-MY" sz="2000" b="1" dirty="0">
                <a:solidFill>
                  <a:srgbClr val="EAEAEE"/>
                </a:solidFill>
              </a:endParaRPr>
            </a:p>
          </p:txBody>
        </p:sp>
        <p:sp>
          <p:nvSpPr>
            <p:cNvPr id="7" name="Arrow: Pentagon 23">
              <a:extLst>
                <a:ext uri="{FF2B5EF4-FFF2-40B4-BE49-F238E27FC236}">
                  <a16:creationId xmlns:a16="http://schemas.microsoft.com/office/drawing/2014/main" id="{BC644239-6DAF-A61F-A25E-689B3B317A22}"/>
                </a:ext>
              </a:extLst>
            </p:cNvPr>
            <p:cNvSpPr/>
            <p:nvPr/>
          </p:nvSpPr>
          <p:spPr>
            <a:xfrm>
              <a:off x="2097832"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3" name="TextBox 11">
              <a:extLst>
                <a:ext uri="{FF2B5EF4-FFF2-40B4-BE49-F238E27FC236}">
                  <a16:creationId xmlns:a16="http://schemas.microsoft.com/office/drawing/2014/main" id="{F106FA1F-9AC4-4498-043D-540B3EF1DACB}"/>
                </a:ext>
              </a:extLst>
            </p:cNvPr>
            <p:cNvSpPr txBox="1"/>
            <p:nvPr/>
          </p:nvSpPr>
          <p:spPr>
            <a:xfrm>
              <a:off x="3712887"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5</a:t>
              </a:r>
              <a:endParaRPr lang="en-US" sz="3795" b="1" dirty="0">
                <a:solidFill>
                  <a:srgbClr val="FFFFFF"/>
                </a:solidFill>
                <a:latin typeface="Roboto" panose="02000000000000000000" pitchFamily="2" charset="0"/>
                <a:ea typeface="Roboto" panose="02000000000000000000" pitchFamily="2" charset="0"/>
              </a:endParaRPr>
            </a:p>
          </p:txBody>
        </p:sp>
        <p:cxnSp>
          <p:nvCxnSpPr>
            <p:cNvPr id="8" name="Straight Arrow Connector 7">
              <a:extLst>
                <a:ext uri="{FF2B5EF4-FFF2-40B4-BE49-F238E27FC236}">
                  <a16:creationId xmlns:a16="http://schemas.microsoft.com/office/drawing/2014/main" id="{A62386F3-1045-269E-8CB7-605FC0B68F38}"/>
                </a:ext>
              </a:extLst>
            </p:cNvPr>
            <p:cNvCxnSpPr>
              <a:cxnSpLocks/>
            </p:cNvCxnSpPr>
            <p:nvPr/>
          </p:nvCxnSpPr>
          <p:spPr>
            <a:xfrm>
              <a:off x="2362200"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0BE22D5D-F402-DD53-9D0E-CEE12597CE44}"/>
              </a:ext>
            </a:extLst>
          </p:cNvPr>
          <p:cNvGrpSpPr/>
          <p:nvPr/>
        </p:nvGrpSpPr>
        <p:grpSpPr>
          <a:xfrm>
            <a:off x="-14919911" y="3428576"/>
            <a:ext cx="3750521" cy="2400723"/>
            <a:chOff x="2066981" y="3428577"/>
            <a:chExt cx="3750521" cy="2400723"/>
          </a:xfrm>
        </p:grpSpPr>
        <p:sp>
          <p:nvSpPr>
            <p:cNvPr id="88" name="TextBox 87">
              <a:extLst>
                <a:ext uri="{FF2B5EF4-FFF2-40B4-BE49-F238E27FC236}">
                  <a16:creationId xmlns:a16="http://schemas.microsoft.com/office/drawing/2014/main" id="{54EBC06D-9B25-4B11-0808-BFBEE6934F05}"/>
                </a:ext>
              </a:extLst>
            </p:cNvPr>
            <p:cNvSpPr txBox="1"/>
            <p:nvPr/>
          </p:nvSpPr>
          <p:spPr>
            <a:xfrm>
              <a:off x="2627982" y="4785266"/>
              <a:ext cx="2858417"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Check for missing and duplicated values</a:t>
              </a:r>
              <a:endParaRPr lang="en-MY" sz="2000" b="1" dirty="0">
                <a:solidFill>
                  <a:srgbClr val="EAEAEE"/>
                </a:solidFill>
              </a:endParaRPr>
            </a:p>
          </p:txBody>
        </p:sp>
        <p:sp>
          <p:nvSpPr>
            <p:cNvPr id="89" name="Arrow: Pentagon 88">
              <a:extLst>
                <a:ext uri="{FF2B5EF4-FFF2-40B4-BE49-F238E27FC236}">
                  <a16:creationId xmlns:a16="http://schemas.microsoft.com/office/drawing/2014/main" id="{FFB13173-BAED-FC3D-0D3B-9C0DD424323A}"/>
                </a:ext>
              </a:extLst>
            </p:cNvPr>
            <p:cNvSpPr/>
            <p:nvPr/>
          </p:nvSpPr>
          <p:spPr>
            <a:xfrm>
              <a:off x="2066981" y="3428577"/>
              <a:ext cx="3750521" cy="1219200"/>
            </a:xfrm>
            <a:prstGeom prst="homePlate">
              <a:avLst/>
            </a:pr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rgbClr val="18181E"/>
                </a:solidFill>
              </a:endParaRPr>
            </a:p>
          </p:txBody>
        </p:sp>
        <p:sp>
          <p:nvSpPr>
            <p:cNvPr id="90" name="TextBox 11">
              <a:extLst>
                <a:ext uri="{FF2B5EF4-FFF2-40B4-BE49-F238E27FC236}">
                  <a16:creationId xmlns:a16="http://schemas.microsoft.com/office/drawing/2014/main" id="{8B294BD0-FAE6-0B29-A2A1-05AB515ED1C7}"/>
                </a:ext>
              </a:extLst>
            </p:cNvPr>
            <p:cNvSpPr txBox="1"/>
            <p:nvPr/>
          </p:nvSpPr>
          <p:spPr>
            <a:xfrm>
              <a:off x="344571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1</a:t>
              </a:r>
              <a:endParaRPr lang="en-US" sz="3795" b="1" dirty="0">
                <a:solidFill>
                  <a:srgbClr val="FFFFFF"/>
                </a:solidFill>
                <a:latin typeface="Roboto" panose="02000000000000000000" pitchFamily="2" charset="0"/>
                <a:ea typeface="Roboto" panose="02000000000000000000" pitchFamily="2" charset="0"/>
              </a:endParaRPr>
            </a:p>
          </p:txBody>
        </p:sp>
        <p:cxnSp>
          <p:nvCxnSpPr>
            <p:cNvPr id="91" name="Straight Arrow Connector 90">
              <a:extLst>
                <a:ext uri="{FF2B5EF4-FFF2-40B4-BE49-F238E27FC236}">
                  <a16:creationId xmlns:a16="http://schemas.microsoft.com/office/drawing/2014/main" id="{E55FAA68-AE67-A9F7-7247-586DF48A0618}"/>
                </a:ext>
              </a:extLst>
            </p:cNvPr>
            <p:cNvCxnSpPr>
              <a:cxnSpLocks/>
            </p:cNvCxnSpPr>
            <p:nvPr/>
          </p:nvCxnSpPr>
          <p:spPr>
            <a:xfrm>
              <a:off x="2317995" y="4161495"/>
              <a:ext cx="0" cy="1667805"/>
            </a:xfrm>
            <a:prstGeom prst="straightConnector1">
              <a:avLst/>
            </a:prstGeom>
            <a:solidFill>
              <a:srgbClr val="B2F4EB"/>
            </a:solidFill>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D79CBB81-F531-BB68-A695-5E769A2F1A16}"/>
              </a:ext>
            </a:extLst>
          </p:cNvPr>
          <p:cNvGrpSpPr/>
          <p:nvPr/>
        </p:nvGrpSpPr>
        <p:grpSpPr>
          <a:xfrm>
            <a:off x="-11395986" y="3428575"/>
            <a:ext cx="3724328" cy="2476924"/>
            <a:chOff x="5590906" y="3428576"/>
            <a:chExt cx="3724328" cy="2476924"/>
          </a:xfrm>
        </p:grpSpPr>
        <p:cxnSp>
          <p:nvCxnSpPr>
            <p:cNvPr id="93" name="Straight Arrow Connector 92">
              <a:extLst>
                <a:ext uri="{FF2B5EF4-FFF2-40B4-BE49-F238E27FC236}">
                  <a16:creationId xmlns:a16="http://schemas.microsoft.com/office/drawing/2014/main" id="{12AC4C10-950C-BDD6-47EF-72CFF8C01774}"/>
                </a:ext>
              </a:extLst>
            </p:cNvPr>
            <p:cNvCxnSpPr>
              <a:cxnSpLocks/>
            </p:cNvCxnSpPr>
            <p:nvPr/>
          </p:nvCxnSpPr>
          <p:spPr>
            <a:xfrm>
              <a:off x="5867400" y="4455442"/>
              <a:ext cx="0" cy="1450058"/>
            </a:xfrm>
            <a:prstGeom prst="straightConnector1">
              <a:avLst/>
            </a:prstGeom>
            <a:solidFill>
              <a:srgbClr val="FEAC0A">
                <a:alpha val="25098"/>
              </a:srgbClr>
            </a:solidFill>
            <a:ln w="57150">
              <a:solidFill>
                <a:srgbClr val="FFDC97"/>
              </a:solidFill>
              <a:tailEnd type="triangle"/>
            </a:ln>
          </p:spPr>
          <p:style>
            <a:lnRef idx="1">
              <a:schemeClr val="accent1"/>
            </a:lnRef>
            <a:fillRef idx="0">
              <a:schemeClr val="accent1"/>
            </a:fillRef>
            <a:effectRef idx="0">
              <a:schemeClr val="accent1"/>
            </a:effectRef>
            <a:fontRef idx="minor">
              <a:schemeClr val="tx1"/>
            </a:fontRef>
          </p:style>
        </p:cxnSp>
        <p:sp>
          <p:nvSpPr>
            <p:cNvPr id="94" name="Arrow: Pentagon 23">
              <a:extLst>
                <a:ext uri="{FF2B5EF4-FFF2-40B4-BE49-F238E27FC236}">
                  <a16:creationId xmlns:a16="http://schemas.microsoft.com/office/drawing/2014/main" id="{23BC4FBA-A59F-FA6D-21FB-B54D61509468}"/>
                </a:ext>
              </a:extLst>
            </p:cNvPr>
            <p:cNvSpPr/>
            <p:nvPr/>
          </p:nvSpPr>
          <p:spPr>
            <a:xfrm>
              <a:off x="5590906" y="3428576"/>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FDC97"/>
            </a:solidFill>
            <a:ln>
              <a:solidFill>
                <a:srgbClr val="FFDC97">
                  <a:alpha val="25098"/>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5" name="TextBox 11">
              <a:extLst>
                <a:ext uri="{FF2B5EF4-FFF2-40B4-BE49-F238E27FC236}">
                  <a16:creationId xmlns:a16="http://schemas.microsoft.com/office/drawing/2014/main" id="{8294A188-103D-BD05-A89D-AA8464E50859}"/>
                </a:ext>
              </a:extLst>
            </p:cNvPr>
            <p:cNvSpPr txBox="1"/>
            <p:nvPr/>
          </p:nvSpPr>
          <p:spPr>
            <a:xfrm>
              <a:off x="7196864"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2</a:t>
              </a:r>
              <a:endParaRPr lang="en-US" sz="3795" b="1" dirty="0">
                <a:solidFill>
                  <a:srgbClr val="FFFFFF"/>
                </a:solidFill>
                <a:latin typeface="Roboto" panose="02000000000000000000" pitchFamily="2" charset="0"/>
                <a:ea typeface="Roboto" panose="02000000000000000000" pitchFamily="2" charset="0"/>
              </a:endParaRPr>
            </a:p>
          </p:txBody>
        </p:sp>
        <p:sp>
          <p:nvSpPr>
            <p:cNvPr id="96" name="TextBox 95">
              <a:extLst>
                <a:ext uri="{FF2B5EF4-FFF2-40B4-BE49-F238E27FC236}">
                  <a16:creationId xmlns:a16="http://schemas.microsoft.com/office/drawing/2014/main" id="{8839E729-3253-58FA-DAC5-2FB8EC2D8841}"/>
                </a:ext>
              </a:extLst>
            </p:cNvPr>
            <p:cNvSpPr txBox="1"/>
            <p:nvPr/>
          </p:nvSpPr>
          <p:spPr>
            <a:xfrm>
              <a:off x="6177386" y="4991759"/>
              <a:ext cx="2858417" cy="505523"/>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Remove outliers</a:t>
              </a:r>
              <a:endParaRPr lang="en-MY" sz="2000" b="1" dirty="0">
                <a:solidFill>
                  <a:srgbClr val="EAEAEE"/>
                </a:solidFill>
              </a:endParaRPr>
            </a:p>
          </p:txBody>
        </p:sp>
      </p:grpSp>
      <p:grpSp>
        <p:nvGrpSpPr>
          <p:cNvPr id="97" name="Group 96">
            <a:extLst>
              <a:ext uri="{FF2B5EF4-FFF2-40B4-BE49-F238E27FC236}">
                <a16:creationId xmlns:a16="http://schemas.microsoft.com/office/drawing/2014/main" id="{1B5113F5-8A25-A842-35D0-E9C1D3B4617C}"/>
              </a:ext>
            </a:extLst>
          </p:cNvPr>
          <p:cNvGrpSpPr/>
          <p:nvPr/>
        </p:nvGrpSpPr>
        <p:grpSpPr>
          <a:xfrm>
            <a:off x="-7909322" y="3419476"/>
            <a:ext cx="3724328" cy="2486023"/>
            <a:chOff x="9077570" y="3419477"/>
            <a:chExt cx="3724328" cy="2486023"/>
          </a:xfrm>
        </p:grpSpPr>
        <p:sp>
          <p:nvSpPr>
            <p:cNvPr id="98" name="Arrow: Pentagon 23">
              <a:extLst>
                <a:ext uri="{FF2B5EF4-FFF2-40B4-BE49-F238E27FC236}">
                  <a16:creationId xmlns:a16="http://schemas.microsoft.com/office/drawing/2014/main" id="{CD334A86-F2C2-B2E2-10B3-9ACEE336FF38}"/>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B2F4EB"/>
            </a:solidFill>
            <a:ln>
              <a:solidFill>
                <a:srgbClr val="B2F4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9" name="TextBox 11">
              <a:extLst>
                <a:ext uri="{FF2B5EF4-FFF2-40B4-BE49-F238E27FC236}">
                  <a16:creationId xmlns:a16="http://schemas.microsoft.com/office/drawing/2014/main" id="{53DA0351-DBC3-596C-31F8-BB56CCEF7694}"/>
                </a:ext>
              </a:extLst>
            </p:cNvPr>
            <p:cNvSpPr txBox="1"/>
            <p:nvPr/>
          </p:nvSpPr>
          <p:spPr>
            <a:xfrm>
              <a:off x="10689938" y="4011905"/>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3</a:t>
              </a:r>
              <a:endParaRPr lang="en-US" sz="3795" b="1" dirty="0">
                <a:solidFill>
                  <a:srgbClr val="FFFFFF"/>
                </a:solidFill>
                <a:latin typeface="Roboto" panose="02000000000000000000" pitchFamily="2" charset="0"/>
                <a:ea typeface="Roboto" panose="02000000000000000000" pitchFamily="2" charset="0"/>
              </a:endParaRPr>
            </a:p>
          </p:txBody>
        </p:sp>
        <p:sp>
          <p:nvSpPr>
            <p:cNvPr id="100" name="TextBox 99">
              <a:extLst>
                <a:ext uri="{FF2B5EF4-FFF2-40B4-BE49-F238E27FC236}">
                  <a16:creationId xmlns:a16="http://schemas.microsoft.com/office/drawing/2014/main" id="{E451F3D8-020D-F2BF-6FC8-6F95A4F90478}"/>
                </a:ext>
              </a:extLst>
            </p:cNvPr>
            <p:cNvSpPr txBox="1"/>
            <p:nvPr/>
          </p:nvSpPr>
          <p:spPr>
            <a:xfrm>
              <a:off x="9624599" y="4780930"/>
              <a:ext cx="2567401" cy="967188"/>
            </a:xfrm>
            <a:prstGeom prst="rect">
              <a:avLst/>
            </a:prstGeom>
            <a:noFill/>
            <a:ln w="3175">
              <a:noFill/>
            </a:ln>
          </p:spPr>
          <p:txBody>
            <a:bodyPr wrap="square">
              <a:spAutoFit/>
            </a:bodyPr>
            <a:lstStyle/>
            <a:p>
              <a:pPr>
                <a:lnSpc>
                  <a:spcPct val="150000"/>
                </a:lnSpc>
              </a:pPr>
              <a:r>
                <a:rPr lang="en-US" sz="2000" b="1" dirty="0">
                  <a:solidFill>
                    <a:srgbClr val="EAEAEE"/>
                  </a:solidFill>
                  <a:latin typeface="Roboto" panose="02000000000000000000" pitchFamily="2" charset="0"/>
                  <a:ea typeface="Roboto" panose="02000000000000000000" pitchFamily="2" charset="0"/>
                </a:rPr>
                <a:t>Mappings for ordinal columns</a:t>
              </a:r>
              <a:endParaRPr lang="en-MY" sz="2000" b="1" dirty="0">
                <a:solidFill>
                  <a:srgbClr val="EAEAEE"/>
                </a:solidFill>
              </a:endParaRPr>
            </a:p>
          </p:txBody>
        </p:sp>
        <p:cxnSp>
          <p:nvCxnSpPr>
            <p:cNvPr id="101" name="Straight Arrow Connector 100">
              <a:extLst>
                <a:ext uri="{FF2B5EF4-FFF2-40B4-BE49-F238E27FC236}">
                  <a16:creationId xmlns:a16="http://schemas.microsoft.com/office/drawing/2014/main" id="{F87039B9-BE42-4037-AD6D-667F8A7DBCB6}"/>
                </a:ext>
              </a:extLst>
            </p:cNvPr>
            <p:cNvCxnSpPr>
              <a:cxnSpLocks/>
            </p:cNvCxnSpPr>
            <p:nvPr/>
          </p:nvCxnSpPr>
          <p:spPr>
            <a:xfrm>
              <a:off x="9314613" y="4455442"/>
              <a:ext cx="0" cy="1450058"/>
            </a:xfrm>
            <a:prstGeom prst="straightConnector1">
              <a:avLst/>
            </a:prstGeom>
            <a:ln w="57150">
              <a:solidFill>
                <a:srgbClr val="B2F4E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1C4EA21-2F83-147F-D04F-B96D20FB423F}"/>
              </a:ext>
            </a:extLst>
          </p:cNvPr>
          <p:cNvGrpSpPr/>
          <p:nvPr/>
        </p:nvGrpSpPr>
        <p:grpSpPr>
          <a:xfrm>
            <a:off x="-4423652" y="3430791"/>
            <a:ext cx="3724328" cy="2474708"/>
            <a:chOff x="12563240" y="3430792"/>
            <a:chExt cx="3724328" cy="2474708"/>
          </a:xfrm>
        </p:grpSpPr>
        <p:sp>
          <p:nvSpPr>
            <p:cNvPr id="103" name="Arrow: Pentagon 23">
              <a:extLst>
                <a:ext uri="{FF2B5EF4-FFF2-40B4-BE49-F238E27FC236}">
                  <a16:creationId xmlns:a16="http://schemas.microsoft.com/office/drawing/2014/main" id="{D92B7F12-C9A0-48B3-EF43-63BFFBFDA169}"/>
                </a:ext>
              </a:extLst>
            </p:cNvPr>
            <p:cNvSpPr/>
            <p:nvPr/>
          </p:nvSpPr>
          <p:spPr>
            <a:xfrm>
              <a:off x="12563240" y="3430792"/>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4" name="TextBox 11">
              <a:extLst>
                <a:ext uri="{FF2B5EF4-FFF2-40B4-BE49-F238E27FC236}">
                  <a16:creationId xmlns:a16="http://schemas.microsoft.com/office/drawing/2014/main" id="{7925F150-5CE8-C283-87E6-17F7810FAEAB}"/>
                </a:ext>
              </a:extLst>
            </p:cNvPr>
            <p:cNvSpPr txBox="1"/>
            <p:nvPr/>
          </p:nvSpPr>
          <p:spPr>
            <a:xfrm>
              <a:off x="14176602" y="4027951"/>
              <a:ext cx="490136" cy="615490"/>
            </a:xfrm>
            <a:prstGeom prst="rect">
              <a:avLst/>
            </a:prstGeom>
          </p:spPr>
          <p:txBody>
            <a:bodyPr wrap="square" lIns="0" tIns="0" rIns="0" bIns="0" rtlCol="0" anchor="t">
              <a:spAutoFit/>
            </a:bodyPr>
            <a:lstStyle/>
            <a:p>
              <a:pPr algn="ctr">
                <a:lnSpc>
                  <a:spcPts val="3984"/>
                </a:lnSpc>
              </a:pPr>
              <a:r>
                <a:rPr lang="en-US" sz="7200" b="1" dirty="0">
                  <a:solidFill>
                    <a:srgbClr val="FFFFFF"/>
                  </a:solidFill>
                  <a:latin typeface="Roboto" panose="02000000000000000000" pitchFamily="2" charset="0"/>
                  <a:ea typeface="Roboto" panose="02000000000000000000" pitchFamily="2" charset="0"/>
                </a:rPr>
                <a:t>4</a:t>
              </a:r>
              <a:endParaRPr lang="en-US" sz="3795" b="1" dirty="0">
                <a:solidFill>
                  <a:srgbClr val="FFFFFF"/>
                </a:solidFill>
                <a:latin typeface="Roboto" panose="02000000000000000000" pitchFamily="2" charset="0"/>
                <a:ea typeface="Roboto" panose="02000000000000000000" pitchFamily="2" charset="0"/>
              </a:endParaRPr>
            </a:p>
          </p:txBody>
        </p:sp>
        <p:sp>
          <p:nvSpPr>
            <p:cNvPr id="105" name="TextBox 104">
              <a:extLst>
                <a:ext uri="{FF2B5EF4-FFF2-40B4-BE49-F238E27FC236}">
                  <a16:creationId xmlns:a16="http://schemas.microsoft.com/office/drawing/2014/main" id="{190A75A2-7A0F-3DAA-DEED-D171A7735F43}"/>
                </a:ext>
              </a:extLst>
            </p:cNvPr>
            <p:cNvSpPr txBox="1"/>
            <p:nvPr/>
          </p:nvSpPr>
          <p:spPr>
            <a:xfrm>
              <a:off x="13087221" y="4780930"/>
              <a:ext cx="2858417" cy="967188"/>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One-hot encoding for nominal columns</a:t>
              </a:r>
              <a:endParaRPr lang="en-MY" sz="2000" b="1" dirty="0">
                <a:solidFill>
                  <a:srgbClr val="18181E"/>
                </a:solidFill>
              </a:endParaRPr>
            </a:p>
          </p:txBody>
        </p:sp>
        <p:cxnSp>
          <p:nvCxnSpPr>
            <p:cNvPr id="106" name="Straight Arrow Connector 105">
              <a:extLst>
                <a:ext uri="{FF2B5EF4-FFF2-40B4-BE49-F238E27FC236}">
                  <a16:creationId xmlns:a16="http://schemas.microsoft.com/office/drawing/2014/main" id="{A1D0599C-647A-8398-14C3-86A3BB570A66}"/>
                </a:ext>
              </a:extLst>
            </p:cNvPr>
            <p:cNvCxnSpPr>
              <a:cxnSpLocks/>
            </p:cNvCxnSpPr>
            <p:nvPr/>
          </p:nvCxnSpPr>
          <p:spPr>
            <a:xfrm>
              <a:off x="12810942" y="4455442"/>
              <a:ext cx="0" cy="1450058"/>
            </a:xfrm>
            <a:prstGeom prst="straightConnector1">
              <a:avLst/>
            </a:prstGeom>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59B1D8E-A658-F10E-3658-F3DE225BCD64}"/>
              </a:ext>
            </a:extLst>
          </p:cNvPr>
          <p:cNvSpPr txBox="1"/>
          <p:nvPr/>
        </p:nvSpPr>
        <p:spPr>
          <a:xfrm>
            <a:off x="6485057" y="6968987"/>
            <a:ext cx="4555886" cy="1185902"/>
          </a:xfrm>
          <a:prstGeom prst="rect">
            <a:avLst/>
          </a:prstGeom>
          <a:solidFill>
            <a:srgbClr val="FFFFFF"/>
          </a:solidFill>
          <a:ln w="19050">
            <a:solidFill>
              <a:srgbClr val="18181E"/>
            </a:solidFill>
          </a:ln>
        </p:spPr>
        <p:txBody>
          <a:bodyPr wrap="square">
            <a:spAutoFit/>
          </a:bodyPr>
          <a:lstStyle/>
          <a:p>
            <a:pPr algn="ctr">
              <a:lnSpc>
                <a:spcPct val="150000"/>
              </a:lnSpc>
            </a:pPr>
            <a:r>
              <a:rPr lang="en-US" sz="2500" dirty="0">
                <a:solidFill>
                  <a:srgbClr val="18181E"/>
                </a:solidFill>
                <a:latin typeface="Roboto" panose="02000000000000000000" pitchFamily="2" charset="0"/>
                <a:ea typeface="Roboto" panose="02000000000000000000" pitchFamily="2" charset="0"/>
              </a:rPr>
              <a:t>Perform </a:t>
            </a:r>
            <a:r>
              <a:rPr lang="en-US" sz="2500" b="1" dirty="0">
                <a:solidFill>
                  <a:srgbClr val="18181E"/>
                </a:solidFill>
                <a:latin typeface="Roboto" panose="02000000000000000000" pitchFamily="2" charset="0"/>
                <a:ea typeface="Roboto" panose="02000000000000000000" pitchFamily="2" charset="0"/>
              </a:rPr>
              <a:t>Z-score</a:t>
            </a:r>
            <a:r>
              <a:rPr lang="en-US" sz="2500" dirty="0">
                <a:solidFill>
                  <a:srgbClr val="18181E"/>
                </a:solidFill>
                <a:latin typeface="Roboto" panose="02000000000000000000" pitchFamily="2" charset="0"/>
                <a:ea typeface="Roboto" panose="02000000000000000000" pitchFamily="2" charset="0"/>
              </a:rPr>
              <a:t> normalization with </a:t>
            </a:r>
            <a:r>
              <a:rPr lang="en-US" sz="2500" dirty="0" err="1">
                <a:solidFill>
                  <a:srgbClr val="18181E"/>
                </a:solidFill>
                <a:latin typeface="Roboto" panose="02000000000000000000" pitchFamily="2" charset="0"/>
                <a:ea typeface="Roboto" panose="02000000000000000000" pitchFamily="2" charset="0"/>
              </a:rPr>
              <a:t>StandardScaler</a:t>
            </a:r>
            <a:endParaRPr lang="en-MY" sz="2500" dirty="0">
              <a:solidFill>
                <a:srgbClr val="18181E"/>
              </a:solidFill>
            </a:endParaRPr>
          </a:p>
        </p:txBody>
      </p:sp>
      <p:sp>
        <p:nvSpPr>
          <p:cNvPr id="16" name="Slide Number Placeholder 15">
            <a:extLst>
              <a:ext uri="{FF2B5EF4-FFF2-40B4-BE49-F238E27FC236}">
                <a16:creationId xmlns:a16="http://schemas.microsoft.com/office/drawing/2014/main" id="{2EFF3AB1-BB6E-06B4-3F22-E03BF652CA5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65038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14" name="Group 113">
            <a:extLst>
              <a:ext uri="{FF2B5EF4-FFF2-40B4-BE49-F238E27FC236}">
                <a16:creationId xmlns:a16="http://schemas.microsoft.com/office/drawing/2014/main" id="{F359AD7F-661D-E448-550F-3321121EF990}"/>
              </a:ext>
            </a:extLst>
          </p:cNvPr>
          <p:cNvGrpSpPr/>
          <p:nvPr/>
        </p:nvGrpSpPr>
        <p:grpSpPr>
          <a:xfrm>
            <a:off x="1066800" y="1028700"/>
            <a:ext cx="16154400" cy="8189677"/>
            <a:chOff x="0" y="0"/>
            <a:chExt cx="2638554" cy="1630376"/>
          </a:xfrm>
        </p:grpSpPr>
        <p:sp>
          <p:nvSpPr>
            <p:cNvPr id="115" name="Freeform 9">
              <a:extLst>
                <a:ext uri="{FF2B5EF4-FFF2-40B4-BE49-F238E27FC236}">
                  <a16:creationId xmlns:a16="http://schemas.microsoft.com/office/drawing/2014/main" id="{FF2A099A-096B-C413-EA79-B0BDE4FB84F1}"/>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16" name="TextBox 10">
              <a:extLst>
                <a:ext uri="{FF2B5EF4-FFF2-40B4-BE49-F238E27FC236}">
                  <a16:creationId xmlns:a16="http://schemas.microsoft.com/office/drawing/2014/main" id="{495573F8-C806-54D1-661F-B6C35A9ED7B8}"/>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8" name="TextBox 10">
            <a:extLst>
              <a:ext uri="{FF2B5EF4-FFF2-40B4-BE49-F238E27FC236}">
                <a16:creationId xmlns:a16="http://schemas.microsoft.com/office/drawing/2014/main" id="{7127A035-AEC4-60F8-39AF-5F91E2CAE7E6}"/>
              </a:ext>
            </a:extLst>
          </p:cNvPr>
          <p:cNvSpPr txBox="1"/>
          <p:nvPr/>
        </p:nvSpPr>
        <p:spPr>
          <a:xfrm>
            <a:off x="2144017" y="3610083"/>
            <a:ext cx="3566940" cy="1413273"/>
          </a:xfrm>
          <a:prstGeom prst="rect">
            <a:avLst/>
          </a:prstGeom>
        </p:spPr>
        <p:txBody>
          <a:bodyPr lIns="50800" tIns="50800" rIns="50800" bIns="50800" rtlCol="0" anchor="ctr"/>
          <a:lstStyle/>
          <a:p>
            <a:pPr algn="ctr">
              <a:lnSpc>
                <a:spcPts val="4339"/>
              </a:lnSpc>
            </a:pPr>
            <a:r>
              <a:rPr lang="en-US" sz="3099" b="1" dirty="0">
                <a:solidFill>
                  <a:srgbClr val="FFFFFF"/>
                </a:solidFill>
                <a:latin typeface="Roboto" panose="02000000000000000000" pitchFamily="2" charset="0"/>
                <a:ea typeface="Roboto" panose="02000000000000000000" pitchFamily="2" charset="0"/>
              </a:rPr>
              <a:t>Data Understanding</a:t>
            </a:r>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sp>
        <p:nvSpPr>
          <p:cNvPr id="22" name="TextBox 21">
            <a:extLst>
              <a:ext uri="{FF2B5EF4-FFF2-40B4-BE49-F238E27FC236}">
                <a16:creationId xmlns:a16="http://schemas.microsoft.com/office/drawing/2014/main" id="{0CB22860-0286-52B7-5AAF-ECFFC56BE9EB}"/>
              </a:ext>
            </a:extLst>
          </p:cNvPr>
          <p:cNvSpPr txBox="1"/>
          <p:nvPr/>
        </p:nvSpPr>
        <p:spPr>
          <a:xfrm>
            <a:off x="7812033" y="9529391"/>
            <a:ext cx="3076047"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(Wu and </a:t>
            </a:r>
            <a:r>
              <a:rPr lang="en-US" dirty="0">
                <a:latin typeface="Roboto" panose="02000000000000000000" pitchFamily="2" charset="0"/>
                <a:ea typeface="Roboto" panose="02000000000000000000" pitchFamily="2" charset="0"/>
              </a:rPr>
              <a:t>Wang</a:t>
            </a:r>
            <a:r>
              <a:rPr lang="en-US" sz="1800" dirty="0">
                <a:latin typeface="Roboto" panose="02000000000000000000" pitchFamily="2" charset="0"/>
                <a:ea typeface="Roboto" panose="02000000000000000000" pitchFamily="2" charset="0"/>
              </a:rPr>
              <a:t>, 2022)</a:t>
            </a:r>
            <a:endParaRPr lang="en-MY" b="1" i="1" dirty="0"/>
          </a:p>
        </p:txBody>
      </p:sp>
      <p:grpSp>
        <p:nvGrpSpPr>
          <p:cNvPr id="117" name="Group 116">
            <a:extLst>
              <a:ext uri="{FF2B5EF4-FFF2-40B4-BE49-F238E27FC236}">
                <a16:creationId xmlns:a16="http://schemas.microsoft.com/office/drawing/2014/main" id="{513B160F-4EED-8529-4F6C-FDC40415FA71}"/>
              </a:ext>
            </a:extLst>
          </p:cNvPr>
          <p:cNvGrpSpPr/>
          <p:nvPr/>
        </p:nvGrpSpPr>
        <p:grpSpPr>
          <a:xfrm>
            <a:off x="1950053" y="2716780"/>
            <a:ext cx="2776592" cy="1491380"/>
            <a:chOff x="1950053" y="2716780"/>
            <a:chExt cx="2776592" cy="1491380"/>
          </a:xfrm>
        </p:grpSpPr>
        <p:sp>
          <p:nvSpPr>
            <p:cNvPr id="34" name="Arrow: Pentagon 23">
              <a:extLst>
                <a:ext uri="{FF2B5EF4-FFF2-40B4-BE49-F238E27FC236}">
                  <a16:creationId xmlns:a16="http://schemas.microsoft.com/office/drawing/2014/main" id="{242C4DD3-4090-C70A-7DC1-3AC4CCA81EBE}"/>
                </a:ext>
              </a:extLst>
            </p:cNvPr>
            <p:cNvSpPr/>
            <p:nvPr/>
          </p:nvSpPr>
          <p:spPr>
            <a:xfrm>
              <a:off x="1950053" y="2716780"/>
              <a:ext cx="2428026" cy="877881"/>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5" name="TextBox 11">
              <a:extLst>
                <a:ext uri="{FF2B5EF4-FFF2-40B4-BE49-F238E27FC236}">
                  <a16:creationId xmlns:a16="http://schemas.microsoft.com/office/drawing/2014/main" id="{5AE0B674-072F-E2B3-47EE-063610643D2B}"/>
                </a:ext>
              </a:extLst>
            </p:cNvPr>
            <p:cNvSpPr txBox="1"/>
            <p:nvPr/>
          </p:nvSpPr>
          <p:spPr>
            <a:xfrm>
              <a:off x="3001215" y="2961051"/>
              <a:ext cx="319538" cy="367918"/>
            </a:xfrm>
            <a:prstGeom prst="rect">
              <a:avLst/>
            </a:prstGeom>
          </p:spPr>
          <p:txBody>
            <a:bodyPr wrap="square" lIns="0" tIns="0" rIns="0" bIns="0" rtlCol="0" anchor="t">
              <a:spAutoFit/>
            </a:bodyPr>
            <a:lstStyle/>
            <a:p>
              <a:pPr algn="ctr">
                <a:lnSpc>
                  <a:spcPts val="3984"/>
                </a:lnSpc>
              </a:pPr>
              <a:r>
                <a:rPr lang="en-US" sz="4000" b="1" dirty="0">
                  <a:solidFill>
                    <a:srgbClr val="FFFFFF"/>
                  </a:solidFill>
                  <a:latin typeface="Roboto" panose="02000000000000000000" pitchFamily="2" charset="0"/>
                  <a:ea typeface="Roboto" panose="02000000000000000000" pitchFamily="2" charset="0"/>
                </a:rPr>
                <a:t>9</a:t>
              </a:r>
              <a:endParaRPr lang="en-US" sz="3795" b="1" dirty="0">
                <a:solidFill>
                  <a:srgbClr val="FFFFFF"/>
                </a:solidFill>
                <a:latin typeface="Roboto" panose="02000000000000000000" pitchFamily="2" charset="0"/>
                <a:ea typeface="Roboto" panose="02000000000000000000" pitchFamily="2" charset="0"/>
              </a:endParaRPr>
            </a:p>
          </p:txBody>
        </p:sp>
        <p:sp>
          <p:nvSpPr>
            <p:cNvPr id="36" name="TextBox 35">
              <a:extLst>
                <a:ext uri="{FF2B5EF4-FFF2-40B4-BE49-F238E27FC236}">
                  <a16:creationId xmlns:a16="http://schemas.microsoft.com/office/drawing/2014/main" id="{826F2531-76D3-F469-68C5-642E58B3B93B}"/>
                </a:ext>
              </a:extLst>
            </p:cNvPr>
            <p:cNvSpPr txBox="1"/>
            <p:nvPr/>
          </p:nvSpPr>
          <p:spPr>
            <a:xfrm>
              <a:off x="2306680" y="3665083"/>
              <a:ext cx="2419965" cy="505523"/>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Feature Selection</a:t>
              </a:r>
              <a:endParaRPr lang="en-MY" sz="2000" b="1" dirty="0">
                <a:solidFill>
                  <a:srgbClr val="18181E"/>
                </a:solidFill>
              </a:endParaRPr>
            </a:p>
          </p:txBody>
        </p:sp>
        <p:cxnSp>
          <p:nvCxnSpPr>
            <p:cNvPr id="37" name="Straight Arrow Connector 36">
              <a:extLst>
                <a:ext uri="{FF2B5EF4-FFF2-40B4-BE49-F238E27FC236}">
                  <a16:creationId xmlns:a16="http://schemas.microsoft.com/office/drawing/2014/main" id="{14983651-410D-F3E2-F083-5FA0E962629B}"/>
                </a:ext>
              </a:extLst>
            </p:cNvPr>
            <p:cNvCxnSpPr>
              <a:cxnSpLocks/>
            </p:cNvCxnSpPr>
            <p:nvPr/>
          </p:nvCxnSpPr>
          <p:spPr>
            <a:xfrm>
              <a:off x="2092716" y="3459820"/>
              <a:ext cx="0" cy="748340"/>
            </a:xfrm>
            <a:prstGeom prst="straightConnector1">
              <a:avLst/>
            </a:prstGeom>
            <a:solidFill>
              <a:srgbClr val="17A994"/>
            </a:solidFill>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ACE0189-1DE9-4C77-F45A-021CACED988C}"/>
              </a:ext>
            </a:extLst>
          </p:cNvPr>
          <p:cNvGrpSpPr/>
          <p:nvPr/>
        </p:nvGrpSpPr>
        <p:grpSpPr>
          <a:xfrm>
            <a:off x="6981921" y="2971230"/>
            <a:ext cx="3844705" cy="1082549"/>
            <a:chOff x="6541470" y="2971230"/>
            <a:chExt cx="3844705" cy="1082549"/>
          </a:xfrm>
        </p:grpSpPr>
        <p:sp>
          <p:nvSpPr>
            <p:cNvPr id="3" name="TextBox 17">
              <a:extLst>
                <a:ext uri="{FF2B5EF4-FFF2-40B4-BE49-F238E27FC236}">
                  <a16:creationId xmlns:a16="http://schemas.microsoft.com/office/drawing/2014/main" id="{C7BAE5C9-F9DA-ED2A-6E54-48A992FE2214}"/>
                </a:ext>
              </a:extLst>
            </p:cNvPr>
            <p:cNvSpPr txBox="1"/>
            <p:nvPr/>
          </p:nvSpPr>
          <p:spPr>
            <a:xfrm>
              <a:off x="6734800" y="3234434"/>
              <a:ext cx="3458044" cy="615553"/>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Permutation Importance with</a:t>
              </a:r>
            </a:p>
            <a:p>
              <a:pPr algn="ctr"/>
              <a:r>
                <a:rPr lang="en-US" sz="2000" dirty="0">
                  <a:latin typeface="Roboto" panose="02000000000000000000" pitchFamily="2" charset="0"/>
                  <a:ea typeface="Roboto" panose="02000000000000000000" pitchFamily="2" charset="0"/>
                </a:rPr>
                <a:t>Extra Tree Classifier</a:t>
              </a:r>
            </a:p>
          </p:txBody>
        </p:sp>
        <p:sp>
          <p:nvSpPr>
            <p:cNvPr id="39" name="Rectangle: Rounded Corners 38">
              <a:extLst>
                <a:ext uri="{FF2B5EF4-FFF2-40B4-BE49-F238E27FC236}">
                  <a16:creationId xmlns:a16="http://schemas.microsoft.com/office/drawing/2014/main" id="{99D6649B-8A91-5111-BE61-6E2FAD56C12E}"/>
                </a:ext>
              </a:extLst>
            </p:cNvPr>
            <p:cNvSpPr/>
            <p:nvPr/>
          </p:nvSpPr>
          <p:spPr>
            <a:xfrm>
              <a:off x="6541470" y="2971230"/>
              <a:ext cx="3844705" cy="1082549"/>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57" name="Group 56">
            <a:extLst>
              <a:ext uri="{FF2B5EF4-FFF2-40B4-BE49-F238E27FC236}">
                <a16:creationId xmlns:a16="http://schemas.microsoft.com/office/drawing/2014/main" id="{12247844-9567-D480-FBBB-0D5D605EFB98}"/>
              </a:ext>
            </a:extLst>
          </p:cNvPr>
          <p:cNvGrpSpPr/>
          <p:nvPr/>
        </p:nvGrpSpPr>
        <p:grpSpPr>
          <a:xfrm>
            <a:off x="7811027" y="7455323"/>
            <a:ext cx="2175712" cy="739781"/>
            <a:chOff x="6081858" y="2207197"/>
            <a:chExt cx="1925904" cy="739781"/>
          </a:xfrm>
        </p:grpSpPr>
        <p:sp>
          <p:nvSpPr>
            <p:cNvPr id="59" name="Rectangle: Rounded Corners 58">
              <a:extLst>
                <a:ext uri="{FF2B5EF4-FFF2-40B4-BE49-F238E27FC236}">
                  <a16:creationId xmlns:a16="http://schemas.microsoft.com/office/drawing/2014/main" id="{C77D5ED4-2970-A444-608F-7E7ABCA6D0A8}"/>
                </a:ext>
              </a:extLst>
            </p:cNvPr>
            <p:cNvSpPr/>
            <p:nvPr/>
          </p:nvSpPr>
          <p:spPr>
            <a:xfrm>
              <a:off x="6081858" y="2207197"/>
              <a:ext cx="1925904" cy="739781"/>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8" name="TextBox 17">
              <a:extLst>
                <a:ext uri="{FF2B5EF4-FFF2-40B4-BE49-F238E27FC236}">
                  <a16:creationId xmlns:a16="http://schemas.microsoft.com/office/drawing/2014/main" id="{DC362F13-DCC5-9A72-247C-39FB7515274D}"/>
                </a:ext>
              </a:extLst>
            </p:cNvPr>
            <p:cNvSpPr txBox="1"/>
            <p:nvPr/>
          </p:nvSpPr>
          <p:spPr>
            <a:xfrm>
              <a:off x="6313425" y="2453721"/>
              <a:ext cx="1462770" cy="307777"/>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Result</a:t>
              </a:r>
              <a:r>
                <a:rPr lang="en-US" sz="2000" b="1" dirty="0">
                  <a:latin typeface="Roboto" panose="02000000000000000000" pitchFamily="2" charset="0"/>
                  <a:ea typeface="Roboto" panose="02000000000000000000" pitchFamily="2" charset="0"/>
                </a:rPr>
                <a:t>:</a:t>
              </a:r>
              <a:r>
                <a:rPr lang="en-US" sz="2000" dirty="0">
                  <a:latin typeface="Roboto" panose="02000000000000000000" pitchFamily="2" charset="0"/>
                  <a:ea typeface="Roboto" panose="02000000000000000000" pitchFamily="2" charset="0"/>
                </a:rPr>
                <a:t> </a:t>
              </a:r>
              <a:r>
                <a:rPr lang="en-US" sz="2000" b="1" dirty="0">
                  <a:solidFill>
                    <a:srgbClr val="FF0000"/>
                  </a:solidFill>
                  <a:latin typeface="Roboto" panose="02000000000000000000" pitchFamily="2" charset="0"/>
                  <a:ea typeface="Roboto" panose="02000000000000000000" pitchFamily="2" charset="0"/>
                </a:rPr>
                <a:t>0.8938</a:t>
              </a:r>
            </a:p>
          </p:txBody>
        </p:sp>
      </p:grpSp>
      <p:grpSp>
        <p:nvGrpSpPr>
          <p:cNvPr id="62" name="Group 61">
            <a:extLst>
              <a:ext uri="{FF2B5EF4-FFF2-40B4-BE49-F238E27FC236}">
                <a16:creationId xmlns:a16="http://schemas.microsoft.com/office/drawing/2014/main" id="{883E3225-A5EC-E6F9-A441-B834AE1A2DC7}"/>
              </a:ext>
            </a:extLst>
          </p:cNvPr>
          <p:cNvGrpSpPr/>
          <p:nvPr/>
        </p:nvGrpSpPr>
        <p:grpSpPr>
          <a:xfrm>
            <a:off x="12686991" y="7455322"/>
            <a:ext cx="2175712" cy="739781"/>
            <a:chOff x="12082588" y="7466551"/>
            <a:chExt cx="2175712" cy="739781"/>
          </a:xfrm>
        </p:grpSpPr>
        <p:sp>
          <p:nvSpPr>
            <p:cNvPr id="61" name="Rectangle: Rounded Corners 60">
              <a:extLst>
                <a:ext uri="{FF2B5EF4-FFF2-40B4-BE49-F238E27FC236}">
                  <a16:creationId xmlns:a16="http://schemas.microsoft.com/office/drawing/2014/main" id="{C507BBAB-DD02-FE3E-F047-E1EAD4323241}"/>
                </a:ext>
              </a:extLst>
            </p:cNvPr>
            <p:cNvSpPr/>
            <p:nvPr/>
          </p:nvSpPr>
          <p:spPr>
            <a:xfrm>
              <a:off x="12082588" y="7466551"/>
              <a:ext cx="2175712" cy="739781"/>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0" name="TextBox 17">
              <a:extLst>
                <a:ext uri="{FF2B5EF4-FFF2-40B4-BE49-F238E27FC236}">
                  <a16:creationId xmlns:a16="http://schemas.microsoft.com/office/drawing/2014/main" id="{2FFAD4E3-0261-5044-137B-B55B8958A90C}"/>
                </a:ext>
              </a:extLst>
            </p:cNvPr>
            <p:cNvSpPr txBox="1"/>
            <p:nvPr/>
          </p:nvSpPr>
          <p:spPr>
            <a:xfrm>
              <a:off x="12344191" y="7713075"/>
              <a:ext cx="1652505" cy="307777"/>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Result</a:t>
              </a:r>
              <a:r>
                <a:rPr lang="en-US" sz="2000" b="1" dirty="0">
                  <a:latin typeface="Roboto" panose="02000000000000000000" pitchFamily="2" charset="0"/>
                  <a:ea typeface="Roboto" panose="02000000000000000000" pitchFamily="2" charset="0"/>
                </a:rPr>
                <a:t>:</a:t>
              </a:r>
              <a:r>
                <a:rPr lang="en-US" sz="2000" dirty="0">
                  <a:latin typeface="Roboto" panose="02000000000000000000" pitchFamily="2" charset="0"/>
                  <a:ea typeface="Roboto" panose="02000000000000000000" pitchFamily="2" charset="0"/>
                </a:rPr>
                <a:t> </a:t>
              </a:r>
              <a:r>
                <a:rPr lang="en-US" sz="2000" b="1" dirty="0">
                  <a:solidFill>
                    <a:srgbClr val="17A994"/>
                  </a:solidFill>
                  <a:latin typeface="Roboto" panose="02000000000000000000" pitchFamily="2" charset="0"/>
                  <a:ea typeface="Roboto" panose="02000000000000000000" pitchFamily="2" charset="0"/>
                </a:rPr>
                <a:t>0.8961</a:t>
              </a:r>
            </a:p>
          </p:txBody>
        </p:sp>
      </p:grpSp>
      <p:grpSp>
        <p:nvGrpSpPr>
          <p:cNvPr id="41" name="Group 40">
            <a:extLst>
              <a:ext uri="{FF2B5EF4-FFF2-40B4-BE49-F238E27FC236}">
                <a16:creationId xmlns:a16="http://schemas.microsoft.com/office/drawing/2014/main" id="{CA3600D4-A39F-3BA0-70C1-1527E5A9D9AA}"/>
              </a:ext>
            </a:extLst>
          </p:cNvPr>
          <p:cNvGrpSpPr/>
          <p:nvPr/>
        </p:nvGrpSpPr>
        <p:grpSpPr>
          <a:xfrm>
            <a:off x="11852495" y="2971230"/>
            <a:ext cx="3844705" cy="1082549"/>
            <a:chOff x="6541470" y="2971230"/>
            <a:chExt cx="3844705" cy="1082549"/>
          </a:xfrm>
        </p:grpSpPr>
        <p:sp>
          <p:nvSpPr>
            <p:cNvPr id="42" name="TextBox 17">
              <a:extLst>
                <a:ext uri="{FF2B5EF4-FFF2-40B4-BE49-F238E27FC236}">
                  <a16:creationId xmlns:a16="http://schemas.microsoft.com/office/drawing/2014/main" id="{A85A4252-4265-2D2C-CA8C-AA608E940662}"/>
                </a:ext>
              </a:extLst>
            </p:cNvPr>
            <p:cNvSpPr txBox="1"/>
            <p:nvPr/>
          </p:nvSpPr>
          <p:spPr>
            <a:xfrm>
              <a:off x="6734800" y="3358615"/>
              <a:ext cx="3458044" cy="307777"/>
            </a:xfrm>
            <a:prstGeom prst="rect">
              <a:avLst/>
            </a:prstGeom>
          </p:spPr>
          <p:txBody>
            <a:bodyPr wrap="square" lIns="0" tIns="0" rIns="0" bIns="0" rtlCol="0" anchor="t">
              <a:spAutoFit/>
            </a:bodyPr>
            <a:lstStyle/>
            <a:p>
              <a:pPr algn="ctr"/>
              <a:r>
                <a:rPr lang="en-US" sz="2000" dirty="0" err="1">
                  <a:latin typeface="Roboto" panose="02000000000000000000" pitchFamily="2" charset="0"/>
                  <a:ea typeface="Roboto" panose="02000000000000000000" pitchFamily="2" charset="0"/>
                </a:rPr>
                <a:t>SelectKBest</a:t>
              </a:r>
              <a:r>
                <a:rPr lang="en-US" sz="2000" dirty="0">
                  <a:latin typeface="Roboto" panose="02000000000000000000" pitchFamily="2" charset="0"/>
                  <a:ea typeface="Roboto" panose="02000000000000000000" pitchFamily="2" charset="0"/>
                </a:rPr>
                <a:t> with </a:t>
              </a:r>
              <a:r>
                <a:rPr lang="en-US" sz="2000" dirty="0" err="1">
                  <a:latin typeface="Roboto" panose="02000000000000000000" pitchFamily="2" charset="0"/>
                  <a:ea typeface="Roboto" panose="02000000000000000000" pitchFamily="2" charset="0"/>
                </a:rPr>
                <a:t>f_classif</a:t>
              </a:r>
              <a:endParaRPr lang="en-US" sz="2000" dirty="0">
                <a:latin typeface="Roboto" panose="02000000000000000000" pitchFamily="2" charset="0"/>
                <a:ea typeface="Roboto" panose="02000000000000000000" pitchFamily="2" charset="0"/>
              </a:endParaRPr>
            </a:p>
          </p:txBody>
        </p:sp>
        <p:sp>
          <p:nvSpPr>
            <p:cNvPr id="43" name="Rectangle: Rounded Corners 42">
              <a:extLst>
                <a:ext uri="{FF2B5EF4-FFF2-40B4-BE49-F238E27FC236}">
                  <a16:creationId xmlns:a16="http://schemas.microsoft.com/office/drawing/2014/main" id="{F58110F5-A839-C974-A459-977D32DF63A1}"/>
                </a:ext>
              </a:extLst>
            </p:cNvPr>
            <p:cNvSpPr/>
            <p:nvPr/>
          </p:nvSpPr>
          <p:spPr>
            <a:xfrm>
              <a:off x="6541470" y="2971230"/>
              <a:ext cx="3844705" cy="1082549"/>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cxnSp>
        <p:nvCxnSpPr>
          <p:cNvPr id="99" name="Straight Arrow Connector 98">
            <a:extLst>
              <a:ext uri="{FF2B5EF4-FFF2-40B4-BE49-F238E27FC236}">
                <a16:creationId xmlns:a16="http://schemas.microsoft.com/office/drawing/2014/main" id="{998BDD00-1AE1-2EAD-EB17-49C98AAFFE03}"/>
              </a:ext>
            </a:extLst>
          </p:cNvPr>
          <p:cNvCxnSpPr>
            <a:cxnSpLocks/>
          </p:cNvCxnSpPr>
          <p:nvPr/>
        </p:nvCxnSpPr>
        <p:spPr>
          <a:xfrm rot="5400000">
            <a:off x="8766069" y="6129126"/>
            <a:ext cx="1520057" cy="1254429"/>
          </a:xfrm>
          <a:prstGeom prst="bentConnector3">
            <a:avLst>
              <a:gd name="adj1" fmla="val 70992"/>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98">
            <a:extLst>
              <a:ext uri="{FF2B5EF4-FFF2-40B4-BE49-F238E27FC236}">
                <a16:creationId xmlns:a16="http://schemas.microsoft.com/office/drawing/2014/main" id="{A436DB2E-7571-7DC2-AFC3-2CD80FBB198E}"/>
              </a:ext>
            </a:extLst>
          </p:cNvPr>
          <p:cNvCxnSpPr>
            <a:cxnSpLocks/>
          </p:cNvCxnSpPr>
          <p:nvPr/>
        </p:nvCxnSpPr>
        <p:spPr>
          <a:xfrm rot="16200000" flipH="1">
            <a:off x="12389795" y="6128466"/>
            <a:ext cx="1520057" cy="1254429"/>
          </a:xfrm>
          <a:prstGeom prst="bentConnector3">
            <a:avLst>
              <a:gd name="adj1" fmla="val 70992"/>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CE98F746-B767-6AF5-2243-2305DB3C2821}"/>
              </a:ext>
            </a:extLst>
          </p:cNvPr>
          <p:cNvGrpSpPr/>
          <p:nvPr/>
        </p:nvGrpSpPr>
        <p:grpSpPr>
          <a:xfrm>
            <a:off x="9094292" y="5992932"/>
            <a:ext cx="4343400" cy="880012"/>
            <a:chOff x="5968473" y="2073045"/>
            <a:chExt cx="3844705" cy="880012"/>
          </a:xfrm>
        </p:grpSpPr>
        <p:sp>
          <p:nvSpPr>
            <p:cNvPr id="56" name="Rectangle: Rounded Corners 55">
              <a:extLst>
                <a:ext uri="{FF2B5EF4-FFF2-40B4-BE49-F238E27FC236}">
                  <a16:creationId xmlns:a16="http://schemas.microsoft.com/office/drawing/2014/main" id="{17CE0776-638D-5AAD-20A8-C854E742D7AE}"/>
                </a:ext>
              </a:extLst>
            </p:cNvPr>
            <p:cNvSpPr/>
            <p:nvPr/>
          </p:nvSpPr>
          <p:spPr>
            <a:xfrm>
              <a:off x="5968473" y="2073045"/>
              <a:ext cx="3844705" cy="739781"/>
            </a:xfrm>
            <a:prstGeom prst="roundRect">
              <a:avLst/>
            </a:prstGeom>
            <a:solidFill>
              <a:schemeClr val="bg1"/>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5" name="TextBox 17">
              <a:extLst>
                <a:ext uri="{FF2B5EF4-FFF2-40B4-BE49-F238E27FC236}">
                  <a16:creationId xmlns:a16="http://schemas.microsoft.com/office/drawing/2014/main" id="{DFD17D2C-9426-2596-3AE6-DF5080D576CE}"/>
                </a:ext>
              </a:extLst>
            </p:cNvPr>
            <p:cNvSpPr txBox="1"/>
            <p:nvPr/>
          </p:nvSpPr>
          <p:spPr>
            <a:xfrm>
              <a:off x="6161803" y="2337504"/>
              <a:ext cx="3458044" cy="615553"/>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Fit to simple logistic regression</a:t>
              </a:r>
            </a:p>
          </p:txBody>
        </p:sp>
      </p:grpSp>
      <p:cxnSp>
        <p:nvCxnSpPr>
          <p:cNvPr id="110" name="Straight Arrow Connector 63">
            <a:extLst>
              <a:ext uri="{FF2B5EF4-FFF2-40B4-BE49-F238E27FC236}">
                <a16:creationId xmlns:a16="http://schemas.microsoft.com/office/drawing/2014/main" id="{3A24673E-5A3B-6059-0F76-D8CE409B5A8E}"/>
              </a:ext>
            </a:extLst>
          </p:cNvPr>
          <p:cNvCxnSpPr>
            <a:cxnSpLocks/>
          </p:cNvCxnSpPr>
          <p:nvPr/>
        </p:nvCxnSpPr>
        <p:spPr>
          <a:xfrm rot="5400000">
            <a:off x="12148583" y="4424954"/>
            <a:ext cx="1994900" cy="1251229"/>
          </a:xfrm>
          <a:prstGeom prst="bentConnector3">
            <a:avLst>
              <a:gd name="adj1" fmla="val 16338"/>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0A8179E-9B36-09FC-B542-5F7E1900D014}"/>
              </a:ext>
            </a:extLst>
          </p:cNvPr>
          <p:cNvCxnSpPr>
            <a:cxnSpLocks/>
            <a:stCxn id="39" idx="2"/>
          </p:cNvCxnSpPr>
          <p:nvPr/>
        </p:nvCxnSpPr>
        <p:spPr>
          <a:xfrm rot="16200000" flipH="1">
            <a:off x="8532438" y="4425614"/>
            <a:ext cx="1994900" cy="1251229"/>
          </a:xfrm>
          <a:prstGeom prst="bentConnector3">
            <a:avLst>
              <a:gd name="adj1" fmla="val 16338"/>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C72F4544-0C5F-829E-6726-A9F3CC4D0AEA}"/>
              </a:ext>
            </a:extLst>
          </p:cNvPr>
          <p:cNvGrpSpPr/>
          <p:nvPr/>
        </p:nvGrpSpPr>
        <p:grpSpPr>
          <a:xfrm>
            <a:off x="9094292" y="4653465"/>
            <a:ext cx="4343400" cy="739781"/>
            <a:chOff x="5968473" y="2073045"/>
            <a:chExt cx="3844705" cy="739781"/>
          </a:xfrm>
          <a:solidFill>
            <a:schemeClr val="bg1"/>
          </a:solidFill>
        </p:grpSpPr>
        <p:sp>
          <p:nvSpPr>
            <p:cNvPr id="46" name="Rectangle: Rounded Corners 45">
              <a:extLst>
                <a:ext uri="{FF2B5EF4-FFF2-40B4-BE49-F238E27FC236}">
                  <a16:creationId xmlns:a16="http://schemas.microsoft.com/office/drawing/2014/main" id="{BA9B4FB7-F4FE-AB62-88FF-72CD187CBECA}"/>
                </a:ext>
              </a:extLst>
            </p:cNvPr>
            <p:cNvSpPr/>
            <p:nvPr/>
          </p:nvSpPr>
          <p:spPr>
            <a:xfrm>
              <a:off x="5968473" y="2073045"/>
              <a:ext cx="3844705" cy="739781"/>
            </a:xfrm>
            <a:prstGeom prst="roundRect">
              <a:avLst/>
            </a:prstGeom>
            <a:grp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5" name="TextBox 17">
              <a:extLst>
                <a:ext uri="{FF2B5EF4-FFF2-40B4-BE49-F238E27FC236}">
                  <a16:creationId xmlns:a16="http://schemas.microsoft.com/office/drawing/2014/main" id="{9FFE5632-0522-F1F0-6CA6-C7AEE3611CF1}"/>
                </a:ext>
              </a:extLst>
            </p:cNvPr>
            <p:cNvSpPr txBox="1"/>
            <p:nvPr/>
          </p:nvSpPr>
          <p:spPr>
            <a:xfrm>
              <a:off x="6161803" y="2337504"/>
              <a:ext cx="3458044" cy="307776"/>
            </a:xfrm>
            <a:prstGeom prst="rect">
              <a:avLst/>
            </a:prstGeom>
            <a:grpFill/>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Select top 15 features</a:t>
              </a:r>
            </a:p>
          </p:txBody>
        </p:sp>
      </p:grpSp>
      <p:cxnSp>
        <p:nvCxnSpPr>
          <p:cNvPr id="94" name="Straight Arrow Connector 93">
            <a:extLst>
              <a:ext uri="{FF2B5EF4-FFF2-40B4-BE49-F238E27FC236}">
                <a16:creationId xmlns:a16="http://schemas.microsoft.com/office/drawing/2014/main" id="{9E12F781-87CD-39EA-ABA1-67A3117B36AB}"/>
              </a:ext>
            </a:extLst>
          </p:cNvPr>
          <p:cNvCxnSpPr/>
          <p:nvPr/>
        </p:nvCxnSpPr>
        <p:spPr>
          <a:xfrm>
            <a:off x="10155503" y="4381500"/>
            <a:ext cx="0" cy="317647"/>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D7B71F4-7316-1AA6-1303-050FF4146751}"/>
              </a:ext>
            </a:extLst>
          </p:cNvPr>
          <p:cNvCxnSpPr/>
          <p:nvPr/>
        </p:nvCxnSpPr>
        <p:spPr>
          <a:xfrm flipH="1">
            <a:off x="12520418" y="4380840"/>
            <a:ext cx="0" cy="317647"/>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59566956-3E60-0056-E349-2A7EEFF143C4}"/>
              </a:ext>
            </a:extLst>
          </p:cNvPr>
          <p:cNvPicPr>
            <a:picLocks noChangeAspect="1"/>
          </p:cNvPicPr>
          <p:nvPr/>
        </p:nvPicPr>
        <p:blipFill>
          <a:blip r:embed="rId12"/>
          <a:stretch>
            <a:fillRect/>
          </a:stretch>
        </p:blipFill>
        <p:spPr>
          <a:xfrm>
            <a:off x="1500431" y="4545222"/>
            <a:ext cx="5923578" cy="3456902"/>
          </a:xfrm>
          <a:prstGeom prst="rect">
            <a:avLst/>
          </a:prstGeom>
          <a:ln>
            <a:solidFill>
              <a:srgbClr val="18181E"/>
            </a:solidFill>
          </a:ln>
        </p:spPr>
      </p:pic>
      <p:sp>
        <p:nvSpPr>
          <p:cNvPr id="7" name="TextBox 17">
            <a:extLst>
              <a:ext uri="{FF2B5EF4-FFF2-40B4-BE49-F238E27FC236}">
                <a16:creationId xmlns:a16="http://schemas.microsoft.com/office/drawing/2014/main" id="{92316DD8-4CE4-AEB9-59E1-0D6398EAF80D}"/>
              </a:ext>
            </a:extLst>
          </p:cNvPr>
          <p:cNvSpPr txBox="1"/>
          <p:nvPr/>
        </p:nvSpPr>
        <p:spPr>
          <a:xfrm>
            <a:off x="2594608" y="8083123"/>
            <a:ext cx="3566941" cy="328295"/>
          </a:xfrm>
          <a:prstGeom prst="rect">
            <a:avLst/>
          </a:prstGeom>
        </p:spPr>
        <p:txBody>
          <a:bodyPr wrap="square" lIns="0" tIns="0" rIns="0" bIns="0" rtlCol="0" anchor="t">
            <a:spAutoFit/>
          </a:bodyPr>
          <a:lstStyle/>
          <a:p>
            <a:pPr algn="ctr">
              <a:lnSpc>
                <a:spcPct val="150000"/>
              </a:lnSpc>
            </a:pPr>
            <a:r>
              <a:rPr lang="en-US" sz="1600" i="1" dirty="0">
                <a:latin typeface="Roboto" panose="02000000000000000000" pitchFamily="2" charset="0"/>
                <a:ea typeface="Roboto" panose="02000000000000000000" pitchFamily="2" charset="0"/>
              </a:rPr>
              <a:t>Top 15 features from </a:t>
            </a:r>
            <a:r>
              <a:rPr lang="en-US" sz="1600" i="1" dirty="0" err="1">
                <a:latin typeface="Roboto" panose="02000000000000000000" pitchFamily="2" charset="0"/>
                <a:ea typeface="Roboto" panose="02000000000000000000" pitchFamily="2" charset="0"/>
              </a:rPr>
              <a:t>SelectKBest</a:t>
            </a:r>
            <a:endParaRPr lang="en-US" sz="1600" i="1" dirty="0">
              <a:latin typeface="Roboto" panose="02000000000000000000" pitchFamily="2" charset="0"/>
              <a:ea typeface="Roboto" panose="02000000000000000000" pitchFamily="2" charset="0"/>
            </a:endParaRPr>
          </a:p>
        </p:txBody>
      </p:sp>
      <p:sp>
        <p:nvSpPr>
          <p:cNvPr id="16" name="Slide Number Placeholder 15">
            <a:extLst>
              <a:ext uri="{FF2B5EF4-FFF2-40B4-BE49-F238E27FC236}">
                <a16:creationId xmlns:a16="http://schemas.microsoft.com/office/drawing/2014/main" id="{A342B525-B3D6-9B37-AD65-DB8BBC6749F9}"/>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9123390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8" name="TextBox 10">
            <a:extLst>
              <a:ext uri="{FF2B5EF4-FFF2-40B4-BE49-F238E27FC236}">
                <a16:creationId xmlns:a16="http://schemas.microsoft.com/office/drawing/2014/main" id="{7127A035-AEC4-60F8-39AF-5F91E2CAE7E6}"/>
              </a:ext>
            </a:extLst>
          </p:cNvPr>
          <p:cNvSpPr txBox="1"/>
          <p:nvPr/>
        </p:nvSpPr>
        <p:spPr>
          <a:xfrm>
            <a:off x="2144017" y="3610083"/>
            <a:ext cx="3566940" cy="1413273"/>
          </a:xfrm>
          <a:prstGeom prst="rect">
            <a:avLst/>
          </a:prstGeom>
        </p:spPr>
        <p:txBody>
          <a:bodyPr lIns="50800" tIns="50800" rIns="50800" bIns="50800" rtlCol="0" anchor="ctr"/>
          <a:lstStyle/>
          <a:p>
            <a:pPr algn="ctr">
              <a:lnSpc>
                <a:spcPts val="4339"/>
              </a:lnSpc>
            </a:pPr>
            <a:r>
              <a:rPr lang="en-US" sz="3099" b="1" dirty="0">
                <a:solidFill>
                  <a:srgbClr val="FFFFFF"/>
                </a:solidFill>
                <a:latin typeface="Roboto" panose="02000000000000000000" pitchFamily="2" charset="0"/>
                <a:ea typeface="Roboto" panose="02000000000000000000" pitchFamily="2" charset="0"/>
              </a:rPr>
              <a:t>Data Understanding</a:t>
            </a:r>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pic>
        <p:nvPicPr>
          <p:cNvPr id="30" name="Picture 29">
            <a:extLst>
              <a:ext uri="{FF2B5EF4-FFF2-40B4-BE49-F238E27FC236}">
                <a16:creationId xmlns:a16="http://schemas.microsoft.com/office/drawing/2014/main" id="{F43E40C4-565E-D2D0-1077-4E0BC6C7A133}"/>
              </a:ext>
            </a:extLst>
          </p:cNvPr>
          <p:cNvPicPr>
            <a:picLocks noChangeAspect="1"/>
          </p:cNvPicPr>
          <p:nvPr/>
        </p:nvPicPr>
        <p:blipFill rotWithShape="1">
          <a:blip r:embed="rId12"/>
          <a:srcRect b="86993"/>
          <a:stretch/>
        </p:blipFill>
        <p:spPr>
          <a:xfrm>
            <a:off x="2401429" y="4844779"/>
            <a:ext cx="6361571" cy="923349"/>
          </a:xfrm>
          <a:prstGeom prst="rect">
            <a:avLst/>
          </a:prstGeom>
        </p:spPr>
      </p:pic>
      <p:pic>
        <p:nvPicPr>
          <p:cNvPr id="32" name="Picture 31">
            <a:extLst>
              <a:ext uri="{FF2B5EF4-FFF2-40B4-BE49-F238E27FC236}">
                <a16:creationId xmlns:a16="http://schemas.microsoft.com/office/drawing/2014/main" id="{E6516028-9D5C-CD39-58DF-6357D8C16B9E}"/>
              </a:ext>
            </a:extLst>
          </p:cNvPr>
          <p:cNvPicPr>
            <a:picLocks noChangeAspect="1"/>
          </p:cNvPicPr>
          <p:nvPr/>
        </p:nvPicPr>
        <p:blipFill>
          <a:blip r:embed="rId13"/>
          <a:stretch>
            <a:fillRect/>
          </a:stretch>
        </p:blipFill>
        <p:spPr>
          <a:xfrm>
            <a:off x="1960436" y="6895363"/>
            <a:ext cx="7544853" cy="1343212"/>
          </a:xfrm>
          <a:prstGeom prst="rect">
            <a:avLst/>
          </a:prstGeom>
        </p:spPr>
      </p:pic>
      <p:sp>
        <p:nvSpPr>
          <p:cNvPr id="33" name="TextBox 32">
            <a:extLst>
              <a:ext uri="{FF2B5EF4-FFF2-40B4-BE49-F238E27FC236}">
                <a16:creationId xmlns:a16="http://schemas.microsoft.com/office/drawing/2014/main" id="{6E5BC3C6-9974-0008-1211-033AE568996C}"/>
              </a:ext>
            </a:extLst>
          </p:cNvPr>
          <p:cNvSpPr txBox="1"/>
          <p:nvPr/>
        </p:nvSpPr>
        <p:spPr>
          <a:xfrm>
            <a:off x="7812033" y="9529391"/>
            <a:ext cx="3076047"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a:t>
            </a:r>
            <a:r>
              <a:rPr lang="en-US" sz="1800" dirty="0" err="1">
                <a:latin typeface="Roboto" panose="02000000000000000000" pitchFamily="2" charset="0"/>
                <a:ea typeface="Roboto" panose="02000000000000000000" pitchFamily="2" charset="0"/>
              </a:rPr>
              <a:t>Chongqi</a:t>
            </a:r>
            <a:r>
              <a:rPr lang="en-US" sz="1800" dirty="0">
                <a:latin typeface="Roboto" panose="02000000000000000000" pitchFamily="2" charset="0"/>
                <a:ea typeface="Roboto" panose="02000000000000000000" pitchFamily="2" charset="0"/>
              </a:rPr>
              <a:t> and Lan, 2022)</a:t>
            </a:r>
            <a:endParaRPr lang="en-MY" b="1" i="1" dirty="0"/>
          </a:p>
        </p:txBody>
      </p:sp>
      <p:sp>
        <p:nvSpPr>
          <p:cNvPr id="29" name="TextBox 28">
            <a:extLst>
              <a:ext uri="{FF2B5EF4-FFF2-40B4-BE49-F238E27FC236}">
                <a16:creationId xmlns:a16="http://schemas.microsoft.com/office/drawing/2014/main" id="{14F43C15-6E02-8ECE-48C9-115EA2B4E623}"/>
              </a:ext>
            </a:extLst>
          </p:cNvPr>
          <p:cNvSpPr txBox="1"/>
          <p:nvPr/>
        </p:nvSpPr>
        <p:spPr>
          <a:xfrm>
            <a:off x="10445318" y="4550549"/>
            <a:ext cx="5023282" cy="1185902"/>
          </a:xfrm>
          <a:prstGeom prst="rect">
            <a:avLst/>
          </a:prstGeom>
          <a:solidFill>
            <a:srgbClr val="FFFFFF"/>
          </a:solidFill>
          <a:ln w="19050">
            <a:solidFill>
              <a:srgbClr val="18181E"/>
            </a:solidFill>
          </a:ln>
        </p:spPr>
        <p:txBody>
          <a:bodyPr wrap="square">
            <a:spAutoFit/>
          </a:bodyPr>
          <a:lstStyle/>
          <a:p>
            <a:pPr>
              <a:lnSpc>
                <a:spcPct val="150000"/>
              </a:lnSpc>
            </a:pPr>
            <a:r>
              <a:rPr lang="en-US" sz="2500" dirty="0">
                <a:solidFill>
                  <a:srgbClr val="18181E"/>
                </a:solidFill>
                <a:latin typeface="Roboto" panose="02000000000000000000" pitchFamily="2" charset="0"/>
                <a:ea typeface="Roboto" panose="02000000000000000000" pitchFamily="2" charset="0"/>
              </a:rPr>
              <a:t>Conduct Wald Test to test the significance of selected variables</a:t>
            </a:r>
            <a:endParaRPr lang="en-MY" sz="2500" dirty="0">
              <a:solidFill>
                <a:srgbClr val="18181E"/>
              </a:solidFill>
            </a:endParaRPr>
          </a:p>
        </p:txBody>
      </p:sp>
      <p:sp>
        <p:nvSpPr>
          <p:cNvPr id="31" name="TextBox 30">
            <a:extLst>
              <a:ext uri="{FF2B5EF4-FFF2-40B4-BE49-F238E27FC236}">
                <a16:creationId xmlns:a16="http://schemas.microsoft.com/office/drawing/2014/main" id="{67EB5625-B620-D2AC-E0EF-845EF93DEA83}"/>
              </a:ext>
            </a:extLst>
          </p:cNvPr>
          <p:cNvSpPr txBox="1"/>
          <p:nvPr/>
        </p:nvSpPr>
        <p:spPr>
          <a:xfrm>
            <a:off x="10445318" y="6898846"/>
            <a:ext cx="5023282" cy="1185902"/>
          </a:xfrm>
          <a:prstGeom prst="rect">
            <a:avLst/>
          </a:prstGeom>
          <a:solidFill>
            <a:srgbClr val="FFFFFF"/>
          </a:solidFill>
          <a:ln w="19050">
            <a:solidFill>
              <a:srgbClr val="18181E"/>
            </a:solidFill>
          </a:ln>
        </p:spPr>
        <p:txBody>
          <a:bodyPr wrap="square">
            <a:spAutoFit/>
          </a:bodyPr>
          <a:lstStyle/>
          <a:p>
            <a:pPr>
              <a:lnSpc>
                <a:spcPct val="150000"/>
              </a:lnSpc>
            </a:pPr>
            <a:r>
              <a:rPr lang="en-US" sz="2500" dirty="0">
                <a:solidFill>
                  <a:srgbClr val="18181E"/>
                </a:solidFill>
                <a:latin typeface="Roboto" panose="02000000000000000000" pitchFamily="2" charset="0"/>
                <a:ea typeface="Roboto" panose="02000000000000000000" pitchFamily="2" charset="0"/>
              </a:rPr>
              <a:t>14 features left after </a:t>
            </a:r>
            <a:r>
              <a:rPr lang="en-US" sz="2500" b="1" dirty="0">
                <a:solidFill>
                  <a:srgbClr val="FF0000"/>
                </a:solidFill>
                <a:latin typeface="Roboto" panose="02000000000000000000" pitchFamily="2" charset="0"/>
                <a:ea typeface="Roboto" panose="02000000000000000000" pitchFamily="2" charset="0"/>
              </a:rPr>
              <a:t>removing</a:t>
            </a:r>
            <a:r>
              <a:rPr lang="en-US" sz="2500" dirty="0">
                <a:solidFill>
                  <a:srgbClr val="18181E"/>
                </a:solidFill>
                <a:latin typeface="Roboto" panose="02000000000000000000" pitchFamily="2" charset="0"/>
                <a:ea typeface="Roboto" panose="02000000000000000000" pitchFamily="2" charset="0"/>
              </a:rPr>
              <a:t> </a:t>
            </a:r>
            <a:r>
              <a:rPr lang="en-US" sz="2500" dirty="0" err="1">
                <a:solidFill>
                  <a:srgbClr val="18181E"/>
                </a:solidFill>
                <a:latin typeface="Roboto" panose="02000000000000000000" pitchFamily="2" charset="0"/>
                <a:ea typeface="Roboto" panose="02000000000000000000" pitchFamily="2" charset="0"/>
              </a:rPr>
              <a:t>Customer_Age</a:t>
            </a:r>
            <a:endParaRPr lang="en-MY" sz="2500" dirty="0">
              <a:solidFill>
                <a:srgbClr val="18181E"/>
              </a:solidFill>
            </a:endParaRPr>
          </a:p>
        </p:txBody>
      </p:sp>
      <p:sp>
        <p:nvSpPr>
          <p:cNvPr id="39" name="TextBox 11">
            <a:extLst>
              <a:ext uri="{FF2B5EF4-FFF2-40B4-BE49-F238E27FC236}">
                <a16:creationId xmlns:a16="http://schemas.microsoft.com/office/drawing/2014/main" id="{15DBA99A-7CDA-710D-A6D8-EC7C6B6097D5}"/>
              </a:ext>
            </a:extLst>
          </p:cNvPr>
          <p:cNvSpPr txBox="1"/>
          <p:nvPr/>
        </p:nvSpPr>
        <p:spPr>
          <a:xfrm>
            <a:off x="3001215" y="2961051"/>
            <a:ext cx="319538" cy="367918"/>
          </a:xfrm>
          <a:prstGeom prst="rect">
            <a:avLst/>
          </a:prstGeom>
        </p:spPr>
        <p:txBody>
          <a:bodyPr wrap="square" lIns="0" tIns="0" rIns="0" bIns="0" rtlCol="0" anchor="t">
            <a:spAutoFit/>
          </a:bodyPr>
          <a:lstStyle/>
          <a:p>
            <a:pPr algn="ctr">
              <a:lnSpc>
                <a:spcPts val="3984"/>
              </a:lnSpc>
            </a:pPr>
            <a:r>
              <a:rPr lang="en-US" sz="4000" b="1" dirty="0">
                <a:solidFill>
                  <a:srgbClr val="FFFFFF"/>
                </a:solidFill>
                <a:latin typeface="Roboto" panose="02000000000000000000" pitchFamily="2" charset="0"/>
                <a:ea typeface="Roboto" panose="02000000000000000000" pitchFamily="2" charset="0"/>
              </a:rPr>
              <a:t>9</a:t>
            </a:r>
            <a:endParaRPr lang="en-US" sz="3795" b="1" dirty="0">
              <a:solidFill>
                <a:srgbClr val="FFFFFF"/>
              </a:solidFill>
              <a:latin typeface="Roboto" panose="02000000000000000000" pitchFamily="2" charset="0"/>
              <a:ea typeface="Roboto" panose="02000000000000000000" pitchFamily="2" charset="0"/>
            </a:endParaRPr>
          </a:p>
        </p:txBody>
      </p:sp>
      <p:grpSp>
        <p:nvGrpSpPr>
          <p:cNvPr id="40" name="Group 39">
            <a:extLst>
              <a:ext uri="{FF2B5EF4-FFF2-40B4-BE49-F238E27FC236}">
                <a16:creationId xmlns:a16="http://schemas.microsoft.com/office/drawing/2014/main" id="{D0F50E3E-1904-AB6A-0E46-2979A2C505C2}"/>
              </a:ext>
            </a:extLst>
          </p:cNvPr>
          <p:cNvGrpSpPr/>
          <p:nvPr/>
        </p:nvGrpSpPr>
        <p:grpSpPr>
          <a:xfrm>
            <a:off x="1950053" y="2716780"/>
            <a:ext cx="2776592" cy="1491380"/>
            <a:chOff x="1950053" y="2716780"/>
            <a:chExt cx="2776592" cy="1491380"/>
          </a:xfrm>
        </p:grpSpPr>
        <p:sp>
          <p:nvSpPr>
            <p:cNvPr id="41" name="Arrow: Pentagon 23">
              <a:extLst>
                <a:ext uri="{FF2B5EF4-FFF2-40B4-BE49-F238E27FC236}">
                  <a16:creationId xmlns:a16="http://schemas.microsoft.com/office/drawing/2014/main" id="{B1E8B933-1DD6-AA7C-FB99-458DC9ADC612}"/>
                </a:ext>
              </a:extLst>
            </p:cNvPr>
            <p:cNvSpPr/>
            <p:nvPr/>
          </p:nvSpPr>
          <p:spPr>
            <a:xfrm>
              <a:off x="1950053" y="2716780"/>
              <a:ext cx="2428026" cy="877881"/>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17A994"/>
            </a:solid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2" name="TextBox 11">
              <a:extLst>
                <a:ext uri="{FF2B5EF4-FFF2-40B4-BE49-F238E27FC236}">
                  <a16:creationId xmlns:a16="http://schemas.microsoft.com/office/drawing/2014/main" id="{E42F807F-5EFF-BBA8-8FFF-2777892141CD}"/>
                </a:ext>
              </a:extLst>
            </p:cNvPr>
            <p:cNvSpPr txBox="1"/>
            <p:nvPr/>
          </p:nvSpPr>
          <p:spPr>
            <a:xfrm>
              <a:off x="3001215" y="2961051"/>
              <a:ext cx="319538" cy="367918"/>
            </a:xfrm>
            <a:prstGeom prst="rect">
              <a:avLst/>
            </a:prstGeom>
          </p:spPr>
          <p:txBody>
            <a:bodyPr wrap="square" lIns="0" tIns="0" rIns="0" bIns="0" rtlCol="0" anchor="t">
              <a:spAutoFit/>
            </a:bodyPr>
            <a:lstStyle/>
            <a:p>
              <a:pPr algn="ctr">
                <a:lnSpc>
                  <a:spcPts val="3984"/>
                </a:lnSpc>
              </a:pPr>
              <a:r>
                <a:rPr lang="en-US" sz="4000" b="1" dirty="0">
                  <a:solidFill>
                    <a:srgbClr val="FFFFFF"/>
                  </a:solidFill>
                  <a:latin typeface="Roboto" panose="02000000000000000000" pitchFamily="2" charset="0"/>
                  <a:ea typeface="Roboto" panose="02000000000000000000" pitchFamily="2" charset="0"/>
                </a:rPr>
                <a:t>9</a:t>
              </a:r>
              <a:endParaRPr lang="en-US" sz="3795" b="1" dirty="0">
                <a:solidFill>
                  <a:srgbClr val="FFFFFF"/>
                </a:solidFill>
                <a:latin typeface="Roboto" panose="02000000000000000000" pitchFamily="2" charset="0"/>
                <a:ea typeface="Roboto" panose="02000000000000000000" pitchFamily="2" charset="0"/>
              </a:endParaRPr>
            </a:p>
          </p:txBody>
        </p:sp>
        <p:sp>
          <p:nvSpPr>
            <p:cNvPr id="43" name="TextBox 42">
              <a:extLst>
                <a:ext uri="{FF2B5EF4-FFF2-40B4-BE49-F238E27FC236}">
                  <a16:creationId xmlns:a16="http://schemas.microsoft.com/office/drawing/2014/main" id="{91F6F2C6-2DA4-9F97-9ABD-0936FEC40A24}"/>
                </a:ext>
              </a:extLst>
            </p:cNvPr>
            <p:cNvSpPr txBox="1"/>
            <p:nvPr/>
          </p:nvSpPr>
          <p:spPr>
            <a:xfrm>
              <a:off x="2306680" y="3665083"/>
              <a:ext cx="2419965" cy="505523"/>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Feature Selection</a:t>
              </a:r>
              <a:endParaRPr lang="en-MY" sz="2000" b="1" dirty="0">
                <a:solidFill>
                  <a:srgbClr val="18181E"/>
                </a:solidFill>
              </a:endParaRPr>
            </a:p>
          </p:txBody>
        </p:sp>
        <p:cxnSp>
          <p:nvCxnSpPr>
            <p:cNvPr id="44" name="Straight Arrow Connector 43">
              <a:extLst>
                <a:ext uri="{FF2B5EF4-FFF2-40B4-BE49-F238E27FC236}">
                  <a16:creationId xmlns:a16="http://schemas.microsoft.com/office/drawing/2014/main" id="{2F8C9E80-8BFD-1394-0832-CCF692FB0EAA}"/>
                </a:ext>
              </a:extLst>
            </p:cNvPr>
            <p:cNvCxnSpPr>
              <a:cxnSpLocks/>
            </p:cNvCxnSpPr>
            <p:nvPr/>
          </p:nvCxnSpPr>
          <p:spPr>
            <a:xfrm>
              <a:off x="2092716" y="3459820"/>
              <a:ext cx="0" cy="748340"/>
            </a:xfrm>
            <a:prstGeom prst="straightConnector1">
              <a:avLst/>
            </a:prstGeom>
            <a:solidFill>
              <a:srgbClr val="17A994"/>
            </a:solidFill>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Slide Number Placeholder 15">
            <a:extLst>
              <a:ext uri="{FF2B5EF4-FFF2-40B4-BE49-F238E27FC236}">
                <a16:creationId xmlns:a16="http://schemas.microsoft.com/office/drawing/2014/main" id="{C7E6CA6B-2A82-06BA-151D-EC41A3AEAC97}"/>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97493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24" name="Group 23">
            <a:extLst>
              <a:ext uri="{FF2B5EF4-FFF2-40B4-BE49-F238E27FC236}">
                <a16:creationId xmlns:a16="http://schemas.microsoft.com/office/drawing/2014/main" id="{DA0DA003-0342-C144-DA7E-5E8555672092}"/>
              </a:ext>
            </a:extLst>
          </p:cNvPr>
          <p:cNvGrpSpPr/>
          <p:nvPr/>
        </p:nvGrpSpPr>
        <p:grpSpPr>
          <a:xfrm>
            <a:off x="1066800" y="1028700"/>
            <a:ext cx="16154400" cy="8189677"/>
            <a:chOff x="0" y="0"/>
            <a:chExt cx="2638554" cy="1630376"/>
          </a:xfrm>
        </p:grpSpPr>
        <p:sp>
          <p:nvSpPr>
            <p:cNvPr id="26" name="Freeform 9">
              <a:extLst>
                <a:ext uri="{FF2B5EF4-FFF2-40B4-BE49-F238E27FC236}">
                  <a16:creationId xmlns:a16="http://schemas.microsoft.com/office/drawing/2014/main" id="{0C812907-316D-BD2C-582B-651A020CA8EF}"/>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27" name="TextBox 10">
              <a:extLst>
                <a:ext uri="{FF2B5EF4-FFF2-40B4-BE49-F238E27FC236}">
                  <a16:creationId xmlns:a16="http://schemas.microsoft.com/office/drawing/2014/main" id="{82A578F4-3FF2-0375-FA9E-5CB2AFF3FBA6}"/>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186976" y="819761"/>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Project Flow</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grpSp>
        <p:nvGrpSpPr>
          <p:cNvPr id="11" name="Group 10">
            <a:extLst>
              <a:ext uri="{FF2B5EF4-FFF2-40B4-BE49-F238E27FC236}">
                <a16:creationId xmlns:a16="http://schemas.microsoft.com/office/drawing/2014/main" id="{FF788DA6-AD9D-B51B-5B5A-3B8B0B3C9519}"/>
              </a:ext>
            </a:extLst>
          </p:cNvPr>
          <p:cNvGrpSpPr/>
          <p:nvPr/>
        </p:nvGrpSpPr>
        <p:grpSpPr>
          <a:xfrm>
            <a:off x="13577802" y="1506536"/>
            <a:ext cx="3141749" cy="889290"/>
            <a:chOff x="7678651" y="3610083"/>
            <a:chExt cx="3141749" cy="889290"/>
          </a:xfrm>
        </p:grpSpPr>
        <p:sp>
          <p:nvSpPr>
            <p:cNvPr id="9" name="Rectangle: Rounded Corners 8">
              <a:extLst>
                <a:ext uri="{FF2B5EF4-FFF2-40B4-BE49-F238E27FC236}">
                  <a16:creationId xmlns:a16="http://schemas.microsoft.com/office/drawing/2014/main" id="{894A29BF-091B-65F6-D944-6194F62B1F2E}"/>
                </a:ext>
              </a:extLst>
            </p:cNvPr>
            <p:cNvSpPr/>
            <p:nvPr/>
          </p:nvSpPr>
          <p:spPr>
            <a:xfrm>
              <a:off x="7678651" y="3610083"/>
              <a:ext cx="3141749" cy="889290"/>
            </a:xfrm>
            <a:prstGeom prst="roundRect">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ts val="4339"/>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0" name="TextBox 9">
              <a:extLst>
                <a:ext uri="{FF2B5EF4-FFF2-40B4-BE49-F238E27FC236}">
                  <a16:creationId xmlns:a16="http://schemas.microsoft.com/office/drawing/2014/main" id="{3803BA76-E640-05AF-E16B-7B67A1D20080}"/>
                </a:ext>
              </a:extLst>
            </p:cNvPr>
            <p:cNvSpPr txBox="1"/>
            <p:nvPr/>
          </p:nvSpPr>
          <p:spPr>
            <a:xfrm>
              <a:off x="8024673" y="3733867"/>
              <a:ext cx="2449710" cy="582852"/>
            </a:xfrm>
            <a:prstGeom prst="rect">
              <a:avLst/>
            </a:prstGeom>
            <a:noFill/>
          </p:spPr>
          <p:txBody>
            <a:bodyPr wrap="none" rtlCol="0">
              <a:spAutoFit/>
            </a:bodyPr>
            <a:lstStyle/>
            <a:p>
              <a:pPr marL="0" marR="0" lvl="0" indent="0" algn="dist" defTabSz="914400" rtl="0" eaLnBrk="1" fontAlgn="auto" latinLnBrk="0" hangingPunct="1">
                <a:lnSpc>
                  <a:spcPts val="433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Data </a:t>
              </a:r>
              <a:r>
                <a:rPr lang="en-US" sz="2400" b="1" dirty="0">
                  <a:solidFill>
                    <a:srgbClr val="FFFFFF"/>
                  </a:solidFill>
                  <a:latin typeface="Roboto" panose="02000000000000000000" pitchFamily="2" charset="0"/>
                  <a:ea typeface="Roboto" panose="02000000000000000000" pitchFamily="2" charset="0"/>
                </a:rPr>
                <a:t>Preparation</a:t>
              </a:r>
              <a:endParaRPr kumimoji="0" lang="en-US" sz="24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grpSp>
      <p:sp>
        <p:nvSpPr>
          <p:cNvPr id="3" name="TextBox 2">
            <a:extLst>
              <a:ext uri="{FF2B5EF4-FFF2-40B4-BE49-F238E27FC236}">
                <a16:creationId xmlns:a16="http://schemas.microsoft.com/office/drawing/2014/main" id="{6613D87D-F0F4-3BCC-A9B5-A67C45B14C0F}"/>
              </a:ext>
            </a:extLst>
          </p:cNvPr>
          <p:cNvSpPr txBox="1"/>
          <p:nvPr/>
        </p:nvSpPr>
        <p:spPr>
          <a:xfrm>
            <a:off x="7972953" y="9529391"/>
            <a:ext cx="2476500"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(Ismael</a:t>
            </a:r>
            <a:r>
              <a:rPr lang="en-US" sz="1800" b="1" i="1"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el</a:t>
            </a:r>
            <a:r>
              <a:rPr lang="en-US" sz="1800" dirty="0">
                <a:latin typeface="Roboto" panose="02000000000000000000" pitchFamily="2" charset="0"/>
                <a:ea typeface="Roboto" panose="02000000000000000000" pitchFamily="2" charset="0"/>
              </a:rPr>
              <a:t> al., 2022)</a:t>
            </a:r>
            <a:endParaRPr lang="en-MY" b="1" i="1" dirty="0"/>
          </a:p>
        </p:txBody>
      </p:sp>
      <p:grpSp>
        <p:nvGrpSpPr>
          <p:cNvPr id="14" name="Group 13">
            <a:extLst>
              <a:ext uri="{FF2B5EF4-FFF2-40B4-BE49-F238E27FC236}">
                <a16:creationId xmlns:a16="http://schemas.microsoft.com/office/drawing/2014/main" id="{742F8261-8586-F643-EE0E-73B99D0A3FA1}"/>
              </a:ext>
            </a:extLst>
          </p:cNvPr>
          <p:cNvGrpSpPr/>
          <p:nvPr/>
        </p:nvGrpSpPr>
        <p:grpSpPr>
          <a:xfrm>
            <a:off x="1950053" y="2716780"/>
            <a:ext cx="2776592" cy="1491380"/>
            <a:chOff x="9077570" y="3419477"/>
            <a:chExt cx="4258990" cy="2079319"/>
          </a:xfrm>
        </p:grpSpPr>
        <p:sp>
          <p:nvSpPr>
            <p:cNvPr id="15" name="Arrow: Pentagon 23">
              <a:extLst>
                <a:ext uri="{FF2B5EF4-FFF2-40B4-BE49-F238E27FC236}">
                  <a16:creationId xmlns:a16="http://schemas.microsoft.com/office/drawing/2014/main" id="{3A8EF009-991F-5959-2FC5-5535197E384B}"/>
                </a:ext>
              </a:extLst>
            </p:cNvPr>
            <p:cNvSpPr/>
            <p:nvPr/>
          </p:nvSpPr>
          <p:spPr>
            <a:xfrm>
              <a:off x="9077570" y="3419477"/>
              <a:ext cx="3724328" cy="1223964"/>
            </a:xfrm>
            <a:custGeom>
              <a:avLst/>
              <a:gdLst>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0 w 3750521"/>
                <a:gd name="connsiteY5" fmla="*/ 0 h 1219200"/>
                <a:gd name="connsiteX0" fmla="*/ 3454 w 3753975"/>
                <a:gd name="connsiteY0" fmla="*/ 0 h 1219200"/>
                <a:gd name="connsiteX1" fmla="*/ 3144375 w 3753975"/>
                <a:gd name="connsiteY1" fmla="*/ 0 h 1219200"/>
                <a:gd name="connsiteX2" fmla="*/ 3753975 w 3753975"/>
                <a:gd name="connsiteY2" fmla="*/ 609600 h 1219200"/>
                <a:gd name="connsiteX3" fmla="*/ 3144375 w 3753975"/>
                <a:gd name="connsiteY3" fmla="*/ 1219200 h 1219200"/>
                <a:gd name="connsiteX4" fmla="*/ 3454 w 3753975"/>
                <a:gd name="connsiteY4" fmla="*/ 1219200 h 1219200"/>
                <a:gd name="connsiteX5" fmla="*/ 0 w 3753975"/>
                <a:gd name="connsiteY5" fmla="*/ 570967 h 1219200"/>
                <a:gd name="connsiteX6" fmla="*/ 3454 w 3753975"/>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2 w 3750523"/>
                <a:gd name="connsiteY0" fmla="*/ 0 h 1219200"/>
                <a:gd name="connsiteX1" fmla="*/ 3140923 w 3750523"/>
                <a:gd name="connsiteY1" fmla="*/ 0 h 1219200"/>
                <a:gd name="connsiteX2" fmla="*/ 3750523 w 3750523"/>
                <a:gd name="connsiteY2" fmla="*/ 609600 h 1219200"/>
                <a:gd name="connsiteX3" fmla="*/ 3140923 w 3750523"/>
                <a:gd name="connsiteY3" fmla="*/ 1219200 h 1219200"/>
                <a:gd name="connsiteX4" fmla="*/ 2 w 3750523"/>
                <a:gd name="connsiteY4" fmla="*/ 1219200 h 1219200"/>
                <a:gd name="connsiteX5" fmla="*/ 524087 w 3750523"/>
                <a:gd name="connsiteY5" fmla="*/ 606136 h 1219200"/>
                <a:gd name="connsiteX6" fmla="*/ 2 w 3750523"/>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524085 w 3750521"/>
                <a:gd name="connsiteY5" fmla="*/ 606136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09810 w 3750521"/>
                <a:gd name="connsiteY5" fmla="*/ 602961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43148 w 3750521"/>
                <a:gd name="connsiteY5" fmla="*/ 600580 h 1219200"/>
                <a:gd name="connsiteX6" fmla="*/ 0 w 3750521"/>
                <a:gd name="connsiteY6" fmla="*/ 0 h 1219200"/>
                <a:gd name="connsiteX0" fmla="*/ 0 w 3750521"/>
                <a:gd name="connsiteY0" fmla="*/ 0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0 w 3750521"/>
                <a:gd name="connsiteY6" fmla="*/ 0 h 1219200"/>
                <a:gd name="connsiteX0" fmla="*/ 104775 w 3750521"/>
                <a:gd name="connsiteY0" fmla="*/ 4762 h 1219200"/>
                <a:gd name="connsiteX1" fmla="*/ 3140921 w 3750521"/>
                <a:gd name="connsiteY1" fmla="*/ 0 h 1219200"/>
                <a:gd name="connsiteX2" fmla="*/ 3750521 w 3750521"/>
                <a:gd name="connsiteY2" fmla="*/ 609600 h 1219200"/>
                <a:gd name="connsiteX3" fmla="*/ 3140921 w 3750521"/>
                <a:gd name="connsiteY3" fmla="*/ 1219200 h 1219200"/>
                <a:gd name="connsiteX4" fmla="*/ 0 w 3750521"/>
                <a:gd name="connsiteY4" fmla="*/ 1219200 h 1219200"/>
                <a:gd name="connsiteX5" fmla="*/ 638386 w 3750521"/>
                <a:gd name="connsiteY5" fmla="*/ 607724 h 1219200"/>
                <a:gd name="connsiteX6" fmla="*/ 104775 w 3750521"/>
                <a:gd name="connsiteY6" fmla="*/ 4762 h 1219200"/>
                <a:gd name="connsiteX0" fmla="*/ 28575 w 3750521"/>
                <a:gd name="connsiteY0" fmla="*/ 0 h 1219201"/>
                <a:gd name="connsiteX1" fmla="*/ 3140921 w 3750521"/>
                <a:gd name="connsiteY1" fmla="*/ 1 h 1219201"/>
                <a:gd name="connsiteX2" fmla="*/ 3750521 w 3750521"/>
                <a:gd name="connsiteY2" fmla="*/ 609601 h 1219201"/>
                <a:gd name="connsiteX3" fmla="*/ 3140921 w 3750521"/>
                <a:gd name="connsiteY3" fmla="*/ 1219201 h 1219201"/>
                <a:gd name="connsiteX4" fmla="*/ 0 w 3750521"/>
                <a:gd name="connsiteY4" fmla="*/ 1219201 h 1219201"/>
                <a:gd name="connsiteX5" fmla="*/ 638386 w 3750521"/>
                <a:gd name="connsiteY5" fmla="*/ 607725 h 1219201"/>
                <a:gd name="connsiteX6" fmla="*/ 28575 w 3750521"/>
                <a:gd name="connsiteY6" fmla="*/ 0 h 1219201"/>
                <a:gd name="connsiteX0" fmla="*/ 0 w 3721946"/>
                <a:gd name="connsiteY0" fmla="*/ 0 h 1219201"/>
                <a:gd name="connsiteX1" fmla="*/ 3112346 w 3721946"/>
                <a:gd name="connsiteY1" fmla="*/ 1 h 1219201"/>
                <a:gd name="connsiteX2" fmla="*/ 3721946 w 3721946"/>
                <a:gd name="connsiteY2" fmla="*/ 609601 h 1219201"/>
                <a:gd name="connsiteX3" fmla="*/ 3112346 w 3721946"/>
                <a:gd name="connsiteY3" fmla="*/ 1219201 h 1219201"/>
                <a:gd name="connsiteX4" fmla="*/ 69056 w 3721946"/>
                <a:gd name="connsiteY4" fmla="*/ 1214439 h 1219201"/>
                <a:gd name="connsiteX5" fmla="*/ 609811 w 3721946"/>
                <a:gd name="connsiteY5" fmla="*/ 607725 h 1219201"/>
                <a:gd name="connsiteX6" fmla="*/ 0 w 3721946"/>
                <a:gd name="connsiteY6" fmla="*/ 0 h 1219201"/>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07725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78868 w 3724328"/>
                <a:gd name="connsiteY5" fmla="*/ 614868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19201 h 1223964"/>
                <a:gd name="connsiteX4" fmla="*/ 0 w 3724328"/>
                <a:gd name="connsiteY4" fmla="*/ 1223964 h 1223964"/>
                <a:gd name="connsiteX5" fmla="*/ 612193 w 3724328"/>
                <a:gd name="connsiteY5" fmla="*/ 612487 h 1223964"/>
                <a:gd name="connsiteX6" fmla="*/ 2382 w 3724328"/>
                <a:gd name="connsiteY6" fmla="*/ 0 h 1223964"/>
                <a:gd name="connsiteX0" fmla="*/ 2382 w 3724328"/>
                <a:gd name="connsiteY0" fmla="*/ 0 h 1223964"/>
                <a:gd name="connsiteX1" fmla="*/ 3114728 w 3724328"/>
                <a:gd name="connsiteY1" fmla="*/ 1 h 1223964"/>
                <a:gd name="connsiteX2" fmla="*/ 3724328 w 3724328"/>
                <a:gd name="connsiteY2" fmla="*/ 609601 h 1223964"/>
                <a:gd name="connsiteX3" fmla="*/ 3114728 w 3724328"/>
                <a:gd name="connsiteY3" fmla="*/ 1221582 h 1223964"/>
                <a:gd name="connsiteX4" fmla="*/ 0 w 3724328"/>
                <a:gd name="connsiteY4" fmla="*/ 1223964 h 1223964"/>
                <a:gd name="connsiteX5" fmla="*/ 612193 w 3724328"/>
                <a:gd name="connsiteY5" fmla="*/ 612487 h 1223964"/>
                <a:gd name="connsiteX6" fmla="*/ 2382 w 3724328"/>
                <a:gd name="connsiteY6" fmla="*/ 0 h 12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328" h="1223964">
                  <a:moveTo>
                    <a:pt x="2382" y="0"/>
                  </a:moveTo>
                  <a:lnTo>
                    <a:pt x="3114728" y="1"/>
                  </a:lnTo>
                  <a:lnTo>
                    <a:pt x="3724328" y="609601"/>
                  </a:lnTo>
                  <a:lnTo>
                    <a:pt x="3114728" y="1221582"/>
                  </a:lnTo>
                  <a:lnTo>
                    <a:pt x="0" y="1223964"/>
                  </a:lnTo>
                  <a:lnTo>
                    <a:pt x="612193" y="612487"/>
                  </a:lnTo>
                  <a:lnTo>
                    <a:pt x="2382" y="0"/>
                  </a:lnTo>
                  <a:close/>
                </a:path>
              </a:pathLst>
            </a:custGeom>
            <a:solidFill>
              <a:srgbClr val="FEAC0A"/>
            </a:solid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 name="TextBox 11">
              <a:extLst>
                <a:ext uri="{FF2B5EF4-FFF2-40B4-BE49-F238E27FC236}">
                  <a16:creationId xmlns:a16="http://schemas.microsoft.com/office/drawing/2014/main" id="{A30C4C51-757B-C39A-DF3B-9A97A9F3553D}"/>
                </a:ext>
              </a:extLst>
            </p:cNvPr>
            <p:cNvSpPr txBox="1"/>
            <p:nvPr/>
          </p:nvSpPr>
          <p:spPr>
            <a:xfrm>
              <a:off x="10436323" y="3773264"/>
              <a:ext cx="1006820" cy="715183"/>
            </a:xfrm>
            <a:prstGeom prst="rect">
              <a:avLst/>
            </a:prstGeom>
          </p:spPr>
          <p:txBody>
            <a:bodyPr wrap="square" lIns="0" tIns="0" rIns="0" bIns="0" rtlCol="0" anchor="t">
              <a:spAutoFit/>
            </a:bodyPr>
            <a:lstStyle/>
            <a:p>
              <a:pPr algn="ctr">
                <a:lnSpc>
                  <a:spcPts val="3984"/>
                </a:lnSpc>
              </a:pPr>
              <a:r>
                <a:rPr lang="en-US" sz="4000" b="1" dirty="0">
                  <a:solidFill>
                    <a:srgbClr val="FFFFFF"/>
                  </a:solidFill>
                  <a:latin typeface="Roboto" panose="02000000000000000000" pitchFamily="2" charset="0"/>
                  <a:ea typeface="Roboto" panose="02000000000000000000" pitchFamily="2" charset="0"/>
                </a:rPr>
                <a:t>10</a:t>
              </a:r>
              <a:endParaRPr lang="en-US" sz="3795" b="1" dirty="0">
                <a:solidFill>
                  <a:srgbClr val="FFFFFF"/>
                </a:solidFill>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34055703-8320-2FA5-4147-61757B9AD38B}"/>
                </a:ext>
              </a:extLst>
            </p:cNvPr>
            <p:cNvSpPr txBox="1"/>
            <p:nvPr/>
          </p:nvSpPr>
          <p:spPr>
            <a:xfrm>
              <a:off x="9624597" y="4741625"/>
              <a:ext cx="3711963" cy="704813"/>
            </a:xfrm>
            <a:prstGeom prst="rect">
              <a:avLst/>
            </a:prstGeom>
            <a:noFill/>
            <a:ln w="3175">
              <a:noFill/>
            </a:ln>
          </p:spPr>
          <p:txBody>
            <a:bodyPr wrap="square">
              <a:spAutoFit/>
            </a:bodyPr>
            <a:lstStyle/>
            <a:p>
              <a:pPr>
                <a:lnSpc>
                  <a:spcPct val="150000"/>
                </a:lnSpc>
              </a:pPr>
              <a:r>
                <a:rPr lang="en-US" sz="2000" b="1" dirty="0">
                  <a:solidFill>
                    <a:srgbClr val="18181E"/>
                  </a:solidFill>
                  <a:latin typeface="Roboto" panose="02000000000000000000" pitchFamily="2" charset="0"/>
                  <a:ea typeface="Roboto" panose="02000000000000000000" pitchFamily="2" charset="0"/>
                </a:rPr>
                <a:t>SMOTE &amp; Shuffle</a:t>
              </a:r>
              <a:endParaRPr lang="en-MY" sz="2000" b="1" dirty="0">
                <a:solidFill>
                  <a:srgbClr val="18181E"/>
                </a:solidFill>
              </a:endParaRPr>
            </a:p>
          </p:txBody>
        </p:sp>
        <p:cxnSp>
          <p:nvCxnSpPr>
            <p:cNvPr id="28" name="Straight Arrow Connector 27">
              <a:extLst>
                <a:ext uri="{FF2B5EF4-FFF2-40B4-BE49-F238E27FC236}">
                  <a16:creationId xmlns:a16="http://schemas.microsoft.com/office/drawing/2014/main" id="{2E445C77-7454-5CF9-9450-1A209D214B96}"/>
                </a:ext>
              </a:extLst>
            </p:cNvPr>
            <p:cNvCxnSpPr>
              <a:cxnSpLocks/>
            </p:cNvCxnSpPr>
            <p:nvPr/>
          </p:nvCxnSpPr>
          <p:spPr>
            <a:xfrm>
              <a:off x="9296400" y="4455442"/>
              <a:ext cx="0" cy="1043354"/>
            </a:xfrm>
            <a:prstGeom prst="straightConnector1">
              <a:avLst/>
            </a:prstGeom>
            <a:solidFill>
              <a:srgbClr val="FEAC0A"/>
            </a:solidFill>
            <a:ln w="57150">
              <a:solidFill>
                <a:srgbClr val="FEAC0A"/>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2F87707F-B9F1-DD77-E719-B27AECF22AF8}"/>
              </a:ext>
            </a:extLst>
          </p:cNvPr>
          <p:cNvSpPr txBox="1"/>
          <p:nvPr/>
        </p:nvSpPr>
        <p:spPr>
          <a:xfrm>
            <a:off x="10307672" y="5164251"/>
            <a:ext cx="5928216" cy="1185902"/>
          </a:xfrm>
          <a:prstGeom prst="rect">
            <a:avLst/>
          </a:prstGeom>
          <a:solidFill>
            <a:srgbClr val="FFFFFF"/>
          </a:solidFill>
          <a:ln w="19050">
            <a:solidFill>
              <a:srgbClr val="18181E"/>
            </a:solidFill>
          </a:ln>
        </p:spPr>
        <p:txBody>
          <a:bodyPr wrap="square">
            <a:spAutoFit/>
          </a:bodyPr>
          <a:lstStyle/>
          <a:p>
            <a:pPr>
              <a:lnSpc>
                <a:spcPct val="150000"/>
              </a:lnSpc>
            </a:pPr>
            <a:r>
              <a:rPr lang="en-US" sz="2500" b="1" dirty="0">
                <a:solidFill>
                  <a:srgbClr val="18181E"/>
                </a:solidFill>
                <a:latin typeface="Roboto" panose="02000000000000000000" pitchFamily="2" charset="0"/>
                <a:ea typeface="Roboto" panose="02000000000000000000" pitchFamily="2" charset="0"/>
              </a:rPr>
              <a:t>SMOTE</a:t>
            </a:r>
            <a:r>
              <a:rPr lang="en-US" sz="2500" dirty="0">
                <a:solidFill>
                  <a:srgbClr val="18181E"/>
                </a:solidFill>
                <a:latin typeface="Roboto" panose="02000000000000000000" pitchFamily="2" charset="0"/>
                <a:ea typeface="Roboto" panose="02000000000000000000" pitchFamily="2" charset="0"/>
              </a:rPr>
              <a:t> is applied on training set to </a:t>
            </a:r>
            <a:r>
              <a:rPr lang="en-US" sz="2500" b="1" dirty="0">
                <a:solidFill>
                  <a:srgbClr val="17A994"/>
                </a:solidFill>
                <a:latin typeface="Roboto" panose="02000000000000000000" pitchFamily="2" charset="0"/>
                <a:ea typeface="Roboto" panose="02000000000000000000" pitchFamily="2" charset="0"/>
              </a:rPr>
              <a:t>balance</a:t>
            </a:r>
            <a:r>
              <a:rPr lang="en-US" sz="2500" dirty="0">
                <a:solidFill>
                  <a:srgbClr val="18181E"/>
                </a:solidFill>
                <a:latin typeface="Roboto" panose="02000000000000000000" pitchFamily="2" charset="0"/>
                <a:ea typeface="Roboto" panose="02000000000000000000" pitchFamily="2" charset="0"/>
              </a:rPr>
              <a:t> classes followed by shuffling</a:t>
            </a:r>
            <a:endParaRPr lang="en-MY" sz="2500" dirty="0">
              <a:solidFill>
                <a:srgbClr val="18181E"/>
              </a:solidFill>
            </a:endParaRPr>
          </a:p>
        </p:txBody>
      </p:sp>
      <p:pic>
        <p:nvPicPr>
          <p:cNvPr id="31" name="Picture 30">
            <a:extLst>
              <a:ext uri="{FF2B5EF4-FFF2-40B4-BE49-F238E27FC236}">
                <a16:creationId xmlns:a16="http://schemas.microsoft.com/office/drawing/2014/main" id="{9F53497E-D245-3BC4-20BB-0FF7714DE12A}"/>
              </a:ext>
            </a:extLst>
          </p:cNvPr>
          <p:cNvPicPr>
            <a:picLocks noChangeAspect="1"/>
          </p:cNvPicPr>
          <p:nvPr/>
        </p:nvPicPr>
        <p:blipFill>
          <a:blip r:embed="rId8"/>
          <a:stretch>
            <a:fillRect/>
          </a:stretch>
        </p:blipFill>
        <p:spPr>
          <a:xfrm>
            <a:off x="1960436" y="4949037"/>
            <a:ext cx="7286951" cy="808165"/>
          </a:xfrm>
          <a:prstGeom prst="rect">
            <a:avLst/>
          </a:prstGeom>
          <a:ln>
            <a:solidFill>
              <a:srgbClr val="18181E"/>
            </a:solidFill>
          </a:ln>
        </p:spPr>
      </p:pic>
      <p:pic>
        <p:nvPicPr>
          <p:cNvPr id="33" name="Picture 32">
            <a:extLst>
              <a:ext uri="{FF2B5EF4-FFF2-40B4-BE49-F238E27FC236}">
                <a16:creationId xmlns:a16="http://schemas.microsoft.com/office/drawing/2014/main" id="{9B05C72D-3545-96ED-A218-E579B46B957A}"/>
              </a:ext>
            </a:extLst>
          </p:cNvPr>
          <p:cNvPicPr>
            <a:picLocks noChangeAspect="1"/>
          </p:cNvPicPr>
          <p:nvPr/>
        </p:nvPicPr>
        <p:blipFill>
          <a:blip r:embed="rId9"/>
          <a:stretch>
            <a:fillRect/>
          </a:stretch>
        </p:blipFill>
        <p:spPr>
          <a:xfrm>
            <a:off x="1960436" y="5959865"/>
            <a:ext cx="2481244" cy="1018616"/>
          </a:xfrm>
          <a:prstGeom prst="rect">
            <a:avLst/>
          </a:prstGeom>
          <a:ln>
            <a:solidFill>
              <a:srgbClr val="18181E"/>
            </a:solidFill>
          </a:ln>
        </p:spPr>
      </p:pic>
      <p:sp>
        <p:nvSpPr>
          <p:cNvPr id="37" name="Freeform 3">
            <a:extLst>
              <a:ext uri="{FF2B5EF4-FFF2-40B4-BE49-F238E27FC236}">
                <a16:creationId xmlns:a16="http://schemas.microsoft.com/office/drawing/2014/main" id="{FA4FA68B-237A-C360-27AE-2B447B3B7A6B}"/>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38" name="Freeform 3">
            <a:extLst>
              <a:ext uri="{FF2B5EF4-FFF2-40B4-BE49-F238E27FC236}">
                <a16:creationId xmlns:a16="http://schemas.microsoft.com/office/drawing/2014/main" id="{653D6BAD-7404-7323-AB35-941CADD28757}"/>
              </a:ext>
            </a:extLst>
          </p:cNvPr>
          <p:cNvSpPr/>
          <p:nvPr/>
        </p:nvSpPr>
        <p:spPr>
          <a:xfrm>
            <a:off x="-22647123" y="8496300"/>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sp>
        <p:nvSpPr>
          <p:cNvPr id="8" name="Slide Number Placeholder 7">
            <a:extLst>
              <a:ext uri="{FF2B5EF4-FFF2-40B4-BE49-F238E27FC236}">
                <a16:creationId xmlns:a16="http://schemas.microsoft.com/office/drawing/2014/main" id="{F784A449-474F-41C0-1571-EED1FC350CF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7820233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2" name="Freeform 4">
            <a:extLst>
              <a:ext uri="{FF2B5EF4-FFF2-40B4-BE49-F238E27FC236}">
                <a16:creationId xmlns:a16="http://schemas.microsoft.com/office/drawing/2014/main" id="{50CF4973-729E-E61C-50BB-D294531F82F7}"/>
              </a:ext>
            </a:extLst>
          </p:cNvPr>
          <p:cNvSpPr/>
          <p:nvPr/>
        </p:nvSpPr>
        <p:spPr>
          <a:xfrm>
            <a:off x="8915400" y="1485900"/>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6" name="Freeform 3">
            <a:extLst>
              <a:ext uri="{FF2B5EF4-FFF2-40B4-BE49-F238E27FC236}">
                <a16:creationId xmlns:a16="http://schemas.microsoft.com/office/drawing/2014/main" id="{2BA4A0E0-3C96-36F1-3BFF-878D25D25CBB}"/>
              </a:ext>
            </a:extLst>
          </p:cNvPr>
          <p:cNvSpPr/>
          <p:nvPr/>
        </p:nvSpPr>
        <p:spPr>
          <a:xfrm>
            <a:off x="440825" y="535594"/>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Rectangle 9">
            <a:extLst>
              <a:ext uri="{FF2B5EF4-FFF2-40B4-BE49-F238E27FC236}">
                <a16:creationId xmlns:a16="http://schemas.microsoft.com/office/drawing/2014/main" id="{C78DEBED-DD24-C740-7E55-A1E9863DBAD2}"/>
              </a:ext>
            </a:extLst>
          </p:cNvPr>
          <p:cNvSpPr/>
          <p:nvPr/>
        </p:nvSpPr>
        <p:spPr>
          <a:xfrm>
            <a:off x="0" y="0"/>
            <a:ext cx="18288000" cy="10287000"/>
          </a:xfrm>
          <a:prstGeom prst="rect">
            <a:avLst/>
          </a:prstGeom>
          <a:solidFill>
            <a:srgbClr val="1818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 name="Group 1">
            <a:extLst>
              <a:ext uri="{FF2B5EF4-FFF2-40B4-BE49-F238E27FC236}">
                <a16:creationId xmlns:a16="http://schemas.microsoft.com/office/drawing/2014/main" id="{69250711-A34A-6263-1E67-9490AED310B6}"/>
              </a:ext>
            </a:extLst>
          </p:cNvPr>
          <p:cNvGrpSpPr/>
          <p:nvPr/>
        </p:nvGrpSpPr>
        <p:grpSpPr>
          <a:xfrm>
            <a:off x="4800599" y="4076701"/>
            <a:ext cx="8458200" cy="2209800"/>
            <a:chOff x="4134869" y="4152900"/>
            <a:chExt cx="10018260" cy="1981200"/>
          </a:xfrm>
        </p:grpSpPr>
        <p:grpSp>
          <p:nvGrpSpPr>
            <p:cNvPr id="3" name="Group 8">
              <a:extLst>
                <a:ext uri="{FF2B5EF4-FFF2-40B4-BE49-F238E27FC236}">
                  <a16:creationId xmlns:a16="http://schemas.microsoft.com/office/drawing/2014/main" id="{5F5950DB-85D1-2BD1-F85F-FD4E3B39B4C7}"/>
                </a:ext>
              </a:extLst>
            </p:cNvPr>
            <p:cNvGrpSpPr/>
            <p:nvPr/>
          </p:nvGrpSpPr>
          <p:grpSpPr>
            <a:xfrm>
              <a:off x="4134869" y="4152900"/>
              <a:ext cx="10018260" cy="1981200"/>
              <a:chOff x="0" y="0"/>
              <a:chExt cx="2638554" cy="1630376"/>
            </a:xfrm>
          </p:grpSpPr>
          <p:sp>
            <p:nvSpPr>
              <p:cNvPr id="5" name="TextBox 10">
                <a:extLst>
                  <a:ext uri="{FF2B5EF4-FFF2-40B4-BE49-F238E27FC236}">
                    <a16:creationId xmlns:a16="http://schemas.microsoft.com/office/drawing/2014/main" id="{28776894-22E9-24E2-72B8-88BB8A073C7C}"/>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sp>
            <p:nvSpPr>
              <p:cNvPr id="6" name="Freeform 9">
                <a:extLst>
                  <a:ext uri="{FF2B5EF4-FFF2-40B4-BE49-F238E27FC236}">
                    <a16:creationId xmlns:a16="http://schemas.microsoft.com/office/drawing/2014/main" id="{252DBE42-661A-1641-7245-FDE31E484421}"/>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B0B2A8">
                  <a:alpha val="7451"/>
                </a:srgbClr>
              </a:solidFill>
            </p:spPr>
            <p:txBody>
              <a:bodyPr/>
              <a:lstStyle/>
              <a:p>
                <a:endParaRPr lang="en-MY" dirty="0"/>
              </a:p>
            </p:txBody>
          </p:sp>
        </p:grpSp>
        <p:sp>
          <p:nvSpPr>
            <p:cNvPr id="4" name="TextBox 3">
              <a:extLst>
                <a:ext uri="{FF2B5EF4-FFF2-40B4-BE49-F238E27FC236}">
                  <a16:creationId xmlns:a16="http://schemas.microsoft.com/office/drawing/2014/main" id="{3F157AFF-DC2F-E0A5-B7FB-6F506F806794}"/>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FFFFFF"/>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9" name="TextBox 17">
            <a:extLst>
              <a:ext uri="{FF2B5EF4-FFF2-40B4-BE49-F238E27FC236}">
                <a16:creationId xmlns:a16="http://schemas.microsoft.com/office/drawing/2014/main" id="{06B795CB-F1BA-7D29-3B82-9084CF5AD046}"/>
              </a:ext>
            </a:extLst>
          </p:cNvPr>
          <p:cNvSpPr txBox="1"/>
          <p:nvPr/>
        </p:nvSpPr>
        <p:spPr>
          <a:xfrm>
            <a:off x="4955413" y="4270123"/>
            <a:ext cx="8127038" cy="1846659"/>
          </a:xfrm>
          <a:prstGeom prst="rect">
            <a:avLst/>
          </a:prstGeom>
        </p:spPr>
        <p:txBody>
          <a:bodyPr wrap="square" lIns="0" tIns="0" rIns="0" bIns="0" rtlCol="0" anchor="ctr">
            <a:spAutoFit/>
          </a:bodyPr>
          <a:lstStyle/>
          <a:p>
            <a:pPr algn="ctr"/>
            <a:r>
              <a:rPr lang="en-US" sz="6000" b="1" dirty="0">
                <a:solidFill>
                  <a:srgbClr val="FFFFFF"/>
                </a:solidFill>
                <a:latin typeface="Montserrat"/>
              </a:rPr>
              <a:t>HYPERPARAMETER</a:t>
            </a:r>
          </a:p>
          <a:p>
            <a:pPr algn="ctr"/>
            <a:r>
              <a:rPr lang="en-US" sz="6000" b="1" dirty="0">
                <a:solidFill>
                  <a:srgbClr val="FFFFFF"/>
                </a:solidFill>
                <a:latin typeface="Montserrat"/>
              </a:rPr>
              <a:t>TUNING METHODS</a:t>
            </a:r>
          </a:p>
        </p:txBody>
      </p:sp>
      <p:sp>
        <p:nvSpPr>
          <p:cNvPr id="24" name="Freeform 3">
            <a:extLst>
              <a:ext uri="{FF2B5EF4-FFF2-40B4-BE49-F238E27FC236}">
                <a16:creationId xmlns:a16="http://schemas.microsoft.com/office/drawing/2014/main" id="{1B487624-0691-07AC-4B1E-2C9373DB5FF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25" name="Freeform 3">
            <a:extLst>
              <a:ext uri="{FF2B5EF4-FFF2-40B4-BE49-F238E27FC236}">
                <a16:creationId xmlns:a16="http://schemas.microsoft.com/office/drawing/2014/main" id="{8776899B-FB8E-9CD0-6A4C-F31F9B680FAE}"/>
              </a:ext>
            </a:extLst>
          </p:cNvPr>
          <p:cNvSpPr/>
          <p:nvPr/>
        </p:nvSpPr>
        <p:spPr>
          <a:xfrm>
            <a:off x="-21194082" y="76176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26" name="Group 25">
            <a:extLst>
              <a:ext uri="{FF2B5EF4-FFF2-40B4-BE49-F238E27FC236}">
                <a16:creationId xmlns:a16="http://schemas.microsoft.com/office/drawing/2014/main" id="{42B17CCE-8EE8-FFD1-F568-BA031B8419DE}"/>
              </a:ext>
            </a:extLst>
          </p:cNvPr>
          <p:cNvGrpSpPr/>
          <p:nvPr/>
        </p:nvGrpSpPr>
        <p:grpSpPr>
          <a:xfrm>
            <a:off x="4800600" y="4025061"/>
            <a:ext cx="8458200" cy="2261440"/>
            <a:chOff x="4134869" y="4106602"/>
            <a:chExt cx="10018260" cy="2027498"/>
          </a:xfrm>
        </p:grpSpPr>
        <p:sp>
          <p:nvSpPr>
            <p:cNvPr id="30" name="TextBox 10">
              <a:extLst>
                <a:ext uri="{FF2B5EF4-FFF2-40B4-BE49-F238E27FC236}">
                  <a16:creationId xmlns:a16="http://schemas.microsoft.com/office/drawing/2014/main" id="{27259730-6EEF-D686-3B60-A153928EAC93}"/>
                </a:ext>
              </a:extLst>
            </p:cNvPr>
            <p:cNvSpPr txBox="1"/>
            <p:nvPr/>
          </p:nvSpPr>
          <p:spPr>
            <a:xfrm>
              <a:off x="4134869" y="4106602"/>
              <a:ext cx="10018260" cy="2027498"/>
            </a:xfrm>
            <a:prstGeom prst="rect">
              <a:avLst/>
            </a:prstGeom>
          </p:spPr>
          <p:txBody>
            <a:bodyPr lIns="50800" tIns="50800" rIns="50800" bIns="50800" rtlCol="0" anchor="ctr"/>
            <a:lstStyle/>
            <a:p>
              <a:pPr algn="ctr">
                <a:lnSpc>
                  <a:spcPts val="2659"/>
                </a:lnSpc>
              </a:pPr>
              <a:endParaRPr/>
            </a:p>
          </p:txBody>
        </p:sp>
        <p:sp>
          <p:nvSpPr>
            <p:cNvPr id="28" name="TextBox 27">
              <a:extLst>
                <a:ext uri="{FF2B5EF4-FFF2-40B4-BE49-F238E27FC236}">
                  <a16:creationId xmlns:a16="http://schemas.microsoft.com/office/drawing/2014/main" id="{B9331352-A529-F14F-1E0C-3D91493FF520}"/>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31" name="TextBox 15">
            <a:extLst>
              <a:ext uri="{FF2B5EF4-FFF2-40B4-BE49-F238E27FC236}">
                <a16:creationId xmlns:a16="http://schemas.microsoft.com/office/drawing/2014/main" id="{5D69929B-6FAD-21B3-52A2-CBF3A9C0DD16}"/>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FFFFFF"/>
                </a:solidFill>
                <a:latin typeface="Roboto" panose="02000000000000000000" pitchFamily="2" charset="0"/>
                <a:ea typeface="Roboto" panose="02000000000000000000" pitchFamily="2" charset="0"/>
              </a:rPr>
              <a:t>Methodology</a:t>
            </a:r>
          </a:p>
        </p:txBody>
      </p:sp>
      <p:sp>
        <p:nvSpPr>
          <p:cNvPr id="12" name="Slide Number Placeholder 11">
            <a:extLst>
              <a:ext uri="{FF2B5EF4-FFF2-40B4-BE49-F238E27FC236}">
                <a16:creationId xmlns:a16="http://schemas.microsoft.com/office/drawing/2014/main" id="{27A25BD4-F733-4119-96B7-97365818ED41}"/>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078621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F1D429-824F-E375-A73A-E99B7CD4AA8F}"/>
              </a:ext>
            </a:extLst>
          </p:cNvPr>
          <p:cNvSpPr/>
          <p:nvPr/>
        </p:nvSpPr>
        <p:spPr>
          <a:xfrm>
            <a:off x="0" y="0"/>
            <a:ext cx="18288000" cy="10287000"/>
          </a:xfrm>
          <a:prstGeom prst="rect">
            <a:avLst/>
          </a:prstGeom>
          <a:solidFill>
            <a:srgbClr val="1818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chemeClr val="bg1"/>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71" name="Group 70">
            <a:extLst>
              <a:ext uri="{FF2B5EF4-FFF2-40B4-BE49-F238E27FC236}">
                <a16:creationId xmlns:a16="http://schemas.microsoft.com/office/drawing/2014/main" id="{FF0EAA4C-1B9A-6849-00E4-D6D4B26CE345}"/>
              </a:ext>
            </a:extLst>
          </p:cNvPr>
          <p:cNvGrpSpPr/>
          <p:nvPr/>
        </p:nvGrpSpPr>
        <p:grpSpPr>
          <a:xfrm>
            <a:off x="1186976" y="1333500"/>
            <a:ext cx="16034224" cy="7905267"/>
            <a:chOff x="4134869" y="4152900"/>
            <a:chExt cx="10018260" cy="1981200"/>
          </a:xfrm>
        </p:grpSpPr>
        <p:grpSp>
          <p:nvGrpSpPr>
            <p:cNvPr id="72" name="Group 8">
              <a:extLst>
                <a:ext uri="{FF2B5EF4-FFF2-40B4-BE49-F238E27FC236}">
                  <a16:creationId xmlns:a16="http://schemas.microsoft.com/office/drawing/2014/main" id="{CA94D645-CABC-7F01-4DEB-E25D98C1E3FF}"/>
                </a:ext>
              </a:extLst>
            </p:cNvPr>
            <p:cNvGrpSpPr/>
            <p:nvPr/>
          </p:nvGrpSpPr>
          <p:grpSpPr>
            <a:xfrm>
              <a:off x="4134869" y="4152900"/>
              <a:ext cx="10018260" cy="1981200"/>
              <a:chOff x="0" y="0"/>
              <a:chExt cx="2638554" cy="1630376"/>
            </a:xfrm>
          </p:grpSpPr>
          <p:sp>
            <p:nvSpPr>
              <p:cNvPr id="75" name="TextBox 10">
                <a:extLst>
                  <a:ext uri="{FF2B5EF4-FFF2-40B4-BE49-F238E27FC236}">
                    <a16:creationId xmlns:a16="http://schemas.microsoft.com/office/drawing/2014/main" id="{6248C089-94CB-F586-9154-596E07F18184}"/>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sp>
            <p:nvSpPr>
              <p:cNvPr id="74" name="Freeform 9">
                <a:extLst>
                  <a:ext uri="{FF2B5EF4-FFF2-40B4-BE49-F238E27FC236}">
                    <a16:creationId xmlns:a16="http://schemas.microsoft.com/office/drawing/2014/main" id="{C55A4345-1F1D-B131-B93D-E82BE81BB8B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B0B2A8">
                  <a:alpha val="7451"/>
                </a:srgbClr>
              </a:solidFill>
            </p:spPr>
            <p:txBody>
              <a:bodyPr/>
              <a:lstStyle/>
              <a:p>
                <a:endParaRPr lang="en-MY" dirty="0"/>
              </a:p>
            </p:txBody>
          </p:sp>
        </p:grpSp>
        <p:sp>
          <p:nvSpPr>
            <p:cNvPr id="73" name="TextBox 72">
              <a:extLst>
                <a:ext uri="{FF2B5EF4-FFF2-40B4-BE49-F238E27FC236}">
                  <a16:creationId xmlns:a16="http://schemas.microsoft.com/office/drawing/2014/main" id="{7084607B-0215-EDB2-A579-22719E9523B4}"/>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1354979" y="4219089"/>
            <a:ext cx="2997200" cy="512961"/>
          </a:xfrm>
          <a:prstGeom prst="rect">
            <a:avLst/>
          </a:prstGeom>
        </p:spPr>
        <p:txBody>
          <a:bodyPr wrap="square" lIns="0" tIns="0" rIns="0" bIns="0" rtlCol="0" anchor="t">
            <a:spAutoFit/>
          </a:bodyPr>
          <a:lstStyle/>
          <a:p>
            <a:pPr algn="ctr">
              <a:lnSpc>
                <a:spcPts val="3984"/>
              </a:lnSpc>
            </a:pPr>
            <a:r>
              <a:rPr lang="en-US" sz="3795" b="1" dirty="0">
                <a:solidFill>
                  <a:schemeClr val="bg1"/>
                </a:solidFill>
                <a:latin typeface="Montserrat"/>
              </a:rPr>
              <a:t>Grid Search</a:t>
            </a:r>
          </a:p>
        </p:txBody>
      </p:sp>
      <p:grpSp>
        <p:nvGrpSpPr>
          <p:cNvPr id="5" name="Group 4">
            <a:extLst>
              <a:ext uri="{FF2B5EF4-FFF2-40B4-BE49-F238E27FC236}">
                <a16:creationId xmlns:a16="http://schemas.microsoft.com/office/drawing/2014/main" id="{F9F39E65-ED85-2E5A-56F5-F0D9EDAC5A25}"/>
              </a:ext>
            </a:extLst>
          </p:cNvPr>
          <p:cNvGrpSpPr/>
          <p:nvPr/>
        </p:nvGrpSpPr>
        <p:grpSpPr>
          <a:xfrm>
            <a:off x="1960436" y="2112450"/>
            <a:ext cx="6421564" cy="6347365"/>
            <a:chOff x="1960436" y="2397800"/>
            <a:chExt cx="6421564" cy="6347365"/>
          </a:xfrm>
        </p:grpSpPr>
        <p:sp>
          <p:nvSpPr>
            <p:cNvPr id="10" name="Freeform 9">
              <a:extLst>
                <a:ext uri="{FF2B5EF4-FFF2-40B4-BE49-F238E27FC236}">
                  <a16:creationId xmlns:a16="http://schemas.microsoft.com/office/drawing/2014/main" id="{6798A718-4566-FCD0-E59B-F39FF7284B5B}"/>
                </a:ext>
              </a:extLst>
            </p:cNvPr>
            <p:cNvSpPr/>
            <p:nvPr/>
          </p:nvSpPr>
          <p:spPr>
            <a:xfrm>
              <a:off x="1960436" y="2397800"/>
              <a:ext cx="6421564" cy="6347365"/>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30" name="Picture 29" descr="A grid of dots with numbers and a red dot&#10;&#10;Description automatically generated">
              <a:extLst>
                <a:ext uri="{FF2B5EF4-FFF2-40B4-BE49-F238E27FC236}">
                  <a16:creationId xmlns:a16="http://schemas.microsoft.com/office/drawing/2014/main" id="{47A4E27E-1A5B-7C09-AD40-B93304D9D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246" y="3048272"/>
              <a:ext cx="5243943" cy="5082557"/>
            </a:xfrm>
            <a:prstGeom prst="rect">
              <a:avLst/>
            </a:prstGeom>
          </p:spPr>
        </p:pic>
      </p:grpSp>
      <p:grpSp>
        <p:nvGrpSpPr>
          <p:cNvPr id="16" name="Group 15">
            <a:extLst>
              <a:ext uri="{FF2B5EF4-FFF2-40B4-BE49-F238E27FC236}">
                <a16:creationId xmlns:a16="http://schemas.microsoft.com/office/drawing/2014/main" id="{29840900-0A6D-783D-EACA-4AC850B0B355}"/>
              </a:ext>
            </a:extLst>
          </p:cNvPr>
          <p:cNvGrpSpPr/>
          <p:nvPr/>
        </p:nvGrpSpPr>
        <p:grpSpPr>
          <a:xfrm>
            <a:off x="1960436" y="10811422"/>
            <a:ext cx="6431089" cy="3751443"/>
            <a:chOff x="1950910" y="12210638"/>
            <a:chExt cx="6431089" cy="3751443"/>
          </a:xfrm>
        </p:grpSpPr>
        <p:sp>
          <p:nvSpPr>
            <p:cNvPr id="19" name="Freeform 9">
              <a:extLst>
                <a:ext uri="{FF2B5EF4-FFF2-40B4-BE49-F238E27FC236}">
                  <a16:creationId xmlns:a16="http://schemas.microsoft.com/office/drawing/2014/main" id="{10561BAB-3CFC-E2E9-6B59-89AA9C3D40A3}"/>
                </a:ext>
              </a:extLst>
            </p:cNvPr>
            <p:cNvSpPr/>
            <p:nvPr/>
          </p:nvSpPr>
          <p:spPr>
            <a:xfrm>
              <a:off x="1950910" y="12210638"/>
              <a:ext cx="6431089" cy="3751443"/>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20" name="Picture 19" descr="A white background with black text&#10;&#10;Description automatically generated">
              <a:extLst>
                <a:ext uri="{FF2B5EF4-FFF2-40B4-BE49-F238E27FC236}">
                  <a16:creationId xmlns:a16="http://schemas.microsoft.com/office/drawing/2014/main" id="{F525D0E3-C47F-C642-A77C-CE6A5FEB5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440" y="12534732"/>
              <a:ext cx="5914027" cy="3103253"/>
            </a:xfrm>
            <a:prstGeom prst="rect">
              <a:avLst/>
            </a:prstGeom>
          </p:spPr>
        </p:pic>
      </p:grpSp>
      <p:grpSp>
        <p:nvGrpSpPr>
          <p:cNvPr id="69" name="Group 68">
            <a:extLst>
              <a:ext uri="{FF2B5EF4-FFF2-40B4-BE49-F238E27FC236}">
                <a16:creationId xmlns:a16="http://schemas.microsoft.com/office/drawing/2014/main" id="{17182EC5-9B47-3A8A-DEBF-F757E6F5C562}"/>
              </a:ext>
            </a:extLst>
          </p:cNvPr>
          <p:cNvGrpSpPr/>
          <p:nvPr/>
        </p:nvGrpSpPr>
        <p:grpSpPr>
          <a:xfrm>
            <a:off x="2156019" y="18198226"/>
            <a:ext cx="6431089" cy="3134536"/>
            <a:chOff x="10972800" y="11305365"/>
            <a:chExt cx="6431089" cy="3134536"/>
          </a:xfrm>
        </p:grpSpPr>
        <p:sp>
          <p:nvSpPr>
            <p:cNvPr id="65" name="Freeform 9">
              <a:extLst>
                <a:ext uri="{FF2B5EF4-FFF2-40B4-BE49-F238E27FC236}">
                  <a16:creationId xmlns:a16="http://schemas.microsoft.com/office/drawing/2014/main" id="{35771ABB-D422-E0E7-4D0D-1D65B88044AE}"/>
                </a:ext>
              </a:extLst>
            </p:cNvPr>
            <p:cNvSpPr/>
            <p:nvPr/>
          </p:nvSpPr>
          <p:spPr>
            <a:xfrm>
              <a:off x="10972800" y="11305365"/>
              <a:ext cx="6431089" cy="313453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31" name="Picture 30" descr="A group of blue robots with legs&#10;&#10;Description automatically generated">
              <a:extLst>
                <a:ext uri="{FF2B5EF4-FFF2-40B4-BE49-F238E27FC236}">
                  <a16:creationId xmlns:a16="http://schemas.microsoft.com/office/drawing/2014/main" id="{30B1C759-958C-9A1E-EDC6-73E448FF4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9873" y="11312985"/>
              <a:ext cx="5736942" cy="2784343"/>
            </a:xfrm>
            <a:prstGeom prst="rect">
              <a:avLst/>
            </a:prstGeom>
          </p:spPr>
        </p:pic>
      </p:grpSp>
      <p:sp>
        <p:nvSpPr>
          <p:cNvPr id="68" name="Freeform 3">
            <a:extLst>
              <a:ext uri="{FF2B5EF4-FFF2-40B4-BE49-F238E27FC236}">
                <a16:creationId xmlns:a16="http://schemas.microsoft.com/office/drawing/2014/main" id="{FDFA69B3-B3A7-A884-56E2-40784CDD7A7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0" name="Freeform 3">
            <a:extLst>
              <a:ext uri="{FF2B5EF4-FFF2-40B4-BE49-F238E27FC236}">
                <a16:creationId xmlns:a16="http://schemas.microsoft.com/office/drawing/2014/main" id="{23540442-C09B-ACAD-34BD-E760D12ED79B}"/>
              </a:ext>
            </a:extLst>
          </p:cNvPr>
          <p:cNvSpPr/>
          <p:nvPr/>
        </p:nvSpPr>
        <p:spPr>
          <a:xfrm>
            <a:off x="-21194082" y="76176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3" name="TextBox 17">
            <a:extLst>
              <a:ext uri="{FF2B5EF4-FFF2-40B4-BE49-F238E27FC236}">
                <a16:creationId xmlns:a16="http://schemas.microsoft.com/office/drawing/2014/main" id="{046111A2-0BD8-2E4B-6619-9D9AE1C453BD}"/>
              </a:ext>
            </a:extLst>
          </p:cNvPr>
          <p:cNvSpPr txBox="1"/>
          <p:nvPr/>
        </p:nvSpPr>
        <p:spPr>
          <a:xfrm>
            <a:off x="9930220" y="5440795"/>
            <a:ext cx="5742759" cy="932948"/>
          </a:xfrm>
          <a:prstGeom prst="rect">
            <a:avLst/>
          </a:prstGeom>
        </p:spPr>
        <p:txBody>
          <a:bodyPr wrap="square" lIns="0" tIns="0" rIns="0" bIns="0" rtlCol="0" anchor="t">
            <a:spAutoFit/>
          </a:bodyPr>
          <a:lstStyle/>
          <a:p>
            <a:pPr algn="ctr">
              <a:lnSpc>
                <a:spcPts val="3800"/>
              </a:lnSpc>
            </a:pPr>
            <a:r>
              <a:rPr lang="en-US" sz="2500" dirty="0">
                <a:solidFill>
                  <a:schemeClr val="bg1"/>
                </a:solidFill>
                <a:latin typeface="Roboto" panose="02000000000000000000" pitchFamily="2" charset="0"/>
                <a:ea typeface="Roboto" panose="02000000000000000000" pitchFamily="2" charset="0"/>
              </a:rPr>
              <a:t>Evaluate every possible combinations of given parameters and find the best one</a:t>
            </a:r>
          </a:p>
        </p:txBody>
      </p:sp>
      <p:sp>
        <p:nvSpPr>
          <p:cNvPr id="7" name="TextBox 15">
            <a:extLst>
              <a:ext uri="{FF2B5EF4-FFF2-40B4-BE49-F238E27FC236}">
                <a16:creationId xmlns:a16="http://schemas.microsoft.com/office/drawing/2014/main" id="{00E76025-1E4E-12D7-6074-25F6F990D2EF}"/>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FFFFFF"/>
                </a:solidFill>
                <a:latin typeface="Roboto" panose="02000000000000000000" pitchFamily="2" charset="0"/>
                <a:ea typeface="Roboto" panose="02000000000000000000" pitchFamily="2" charset="0"/>
              </a:rPr>
              <a:t>Methodology</a:t>
            </a:r>
          </a:p>
        </p:txBody>
      </p:sp>
      <p:grpSp>
        <p:nvGrpSpPr>
          <p:cNvPr id="6" name="Group 5">
            <a:extLst>
              <a:ext uri="{FF2B5EF4-FFF2-40B4-BE49-F238E27FC236}">
                <a16:creationId xmlns:a16="http://schemas.microsoft.com/office/drawing/2014/main" id="{9F46DCB6-444D-5491-F128-165D64CDD8DD}"/>
              </a:ext>
            </a:extLst>
          </p:cNvPr>
          <p:cNvGrpSpPr/>
          <p:nvPr/>
        </p:nvGrpSpPr>
        <p:grpSpPr>
          <a:xfrm>
            <a:off x="1495769" y="14833516"/>
            <a:ext cx="7350895" cy="3051361"/>
            <a:chOff x="15813905" y="12607739"/>
            <a:chExt cx="7350895" cy="3051361"/>
          </a:xfrm>
        </p:grpSpPr>
        <p:sp>
          <p:nvSpPr>
            <p:cNvPr id="8" name="Freeform 9">
              <a:extLst>
                <a:ext uri="{FF2B5EF4-FFF2-40B4-BE49-F238E27FC236}">
                  <a16:creationId xmlns:a16="http://schemas.microsoft.com/office/drawing/2014/main" id="{E0605705-2149-444F-33B6-0F38FD98C344}"/>
                </a:ext>
              </a:extLst>
            </p:cNvPr>
            <p:cNvSpPr/>
            <p:nvPr/>
          </p:nvSpPr>
          <p:spPr>
            <a:xfrm>
              <a:off x="15813905" y="12607739"/>
              <a:ext cx="7350895" cy="3051361"/>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9" name="Picture 2" descr="Simulated Annealing on Make a GIF">
              <a:extLst>
                <a:ext uri="{FF2B5EF4-FFF2-40B4-BE49-F238E27FC236}">
                  <a16:creationId xmlns:a16="http://schemas.microsoft.com/office/drawing/2014/main" id="{69A45051-A5ED-131E-F422-55A87537D15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64836" y="12875082"/>
              <a:ext cx="6849031" cy="251667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19A72251-1606-0746-E268-A3FA8D0022CF}"/>
              </a:ext>
            </a:extLst>
          </p:cNvPr>
          <p:cNvSpPr txBox="1"/>
          <p:nvPr/>
        </p:nvSpPr>
        <p:spPr>
          <a:xfrm>
            <a:off x="7905750" y="9529391"/>
            <a:ext cx="2476500" cy="369332"/>
          </a:xfrm>
          <a:prstGeom prst="rect">
            <a:avLst/>
          </a:prstGeom>
          <a:noFill/>
        </p:spPr>
        <p:txBody>
          <a:bodyPr wrap="square">
            <a:spAutoFit/>
          </a:bodyPr>
          <a:lstStyle/>
          <a:p>
            <a:pPr algn="ctr"/>
            <a:r>
              <a:rPr lang="en-US" sz="1800" dirty="0">
                <a:solidFill>
                  <a:schemeClr val="bg1"/>
                </a:solidFill>
                <a:latin typeface="Roboto" panose="02000000000000000000" pitchFamily="2" charset="0"/>
                <a:ea typeface="Roboto" panose="02000000000000000000" pitchFamily="2" charset="0"/>
              </a:rPr>
              <a:t>(</a:t>
            </a:r>
            <a:r>
              <a:rPr lang="en-US" dirty="0">
                <a:solidFill>
                  <a:schemeClr val="bg1"/>
                </a:solidFill>
                <a:latin typeface="Roboto" panose="02000000000000000000" pitchFamily="2" charset="0"/>
                <a:ea typeface="Roboto" panose="02000000000000000000" pitchFamily="2" charset="0"/>
              </a:rPr>
              <a:t>Farhad</a:t>
            </a:r>
            <a:r>
              <a:rPr lang="en-US" sz="1800" dirty="0">
                <a:solidFill>
                  <a:schemeClr val="bg1"/>
                </a:solidFill>
                <a:latin typeface="Roboto" panose="02000000000000000000" pitchFamily="2" charset="0"/>
                <a:ea typeface="Roboto" panose="02000000000000000000" pitchFamily="2" charset="0"/>
              </a:rPr>
              <a:t>, 20</a:t>
            </a:r>
            <a:r>
              <a:rPr lang="en-US" dirty="0">
                <a:solidFill>
                  <a:schemeClr val="bg1"/>
                </a:solidFill>
                <a:latin typeface="Roboto" panose="02000000000000000000" pitchFamily="2" charset="0"/>
                <a:ea typeface="Roboto" panose="02000000000000000000" pitchFamily="2" charset="0"/>
              </a:rPr>
              <a:t>20</a:t>
            </a:r>
            <a:r>
              <a:rPr lang="en-US" sz="1800" dirty="0">
                <a:solidFill>
                  <a:schemeClr val="bg1"/>
                </a:solidFill>
                <a:latin typeface="Roboto" panose="02000000000000000000" pitchFamily="2" charset="0"/>
                <a:ea typeface="Roboto" panose="02000000000000000000" pitchFamily="2" charset="0"/>
              </a:rPr>
              <a:t>)</a:t>
            </a:r>
            <a:endParaRPr lang="en-MY" b="1" i="1" dirty="0">
              <a:solidFill>
                <a:schemeClr val="bg1"/>
              </a:solidFill>
            </a:endParaRPr>
          </a:p>
        </p:txBody>
      </p:sp>
      <p:sp>
        <p:nvSpPr>
          <p:cNvPr id="15" name="Slide Number Placeholder 14">
            <a:extLst>
              <a:ext uri="{FF2B5EF4-FFF2-40B4-BE49-F238E27FC236}">
                <a16:creationId xmlns:a16="http://schemas.microsoft.com/office/drawing/2014/main" id="{35D37452-A668-FC81-62D0-43ECF3F4EE0A}"/>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1486235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16" name="Freeform 3">
            <a:extLst>
              <a:ext uri="{FF2B5EF4-FFF2-40B4-BE49-F238E27FC236}">
                <a16:creationId xmlns:a16="http://schemas.microsoft.com/office/drawing/2014/main" id="{2BA4A0E0-3C96-36F1-3BFF-878D25D25CBB}"/>
              </a:ext>
            </a:extLst>
          </p:cNvPr>
          <p:cNvSpPr/>
          <p:nvPr/>
        </p:nvSpPr>
        <p:spPr>
          <a:xfrm>
            <a:off x="440825" y="535594"/>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2" name="Freeform 4">
            <a:extLst>
              <a:ext uri="{FF2B5EF4-FFF2-40B4-BE49-F238E27FC236}">
                <a16:creationId xmlns:a16="http://schemas.microsoft.com/office/drawing/2014/main" id="{50CF4973-729E-E61C-50BB-D294531F82F7}"/>
              </a:ext>
            </a:extLst>
          </p:cNvPr>
          <p:cNvSpPr/>
          <p:nvPr/>
        </p:nvSpPr>
        <p:spPr>
          <a:xfrm>
            <a:off x="8915400" y="1485900"/>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2687069"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67" name="Freeform 2">
            <a:extLst>
              <a:ext uri="{FF2B5EF4-FFF2-40B4-BE49-F238E27FC236}">
                <a16:creationId xmlns:a16="http://schemas.microsoft.com/office/drawing/2014/main" id="{94DDE4A0-594B-50A4-AF45-8CAEDBFE98F2}"/>
              </a:ext>
            </a:extLst>
          </p:cNvPr>
          <p:cNvSpPr/>
          <p:nvPr/>
        </p:nvSpPr>
        <p:spPr>
          <a:xfrm>
            <a:off x="-17897521" y="7500781"/>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8" name="Freeform 3">
            <a:extLst>
              <a:ext uri="{FF2B5EF4-FFF2-40B4-BE49-F238E27FC236}">
                <a16:creationId xmlns:a16="http://schemas.microsoft.com/office/drawing/2014/main" id="{FDFA69B3-B3A7-A884-56E2-40784CDD7A7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25" name="Group 24">
            <a:extLst>
              <a:ext uri="{FF2B5EF4-FFF2-40B4-BE49-F238E27FC236}">
                <a16:creationId xmlns:a16="http://schemas.microsoft.com/office/drawing/2014/main" id="{A8385BED-9F20-B59E-CB86-6CD729F883B5}"/>
              </a:ext>
            </a:extLst>
          </p:cNvPr>
          <p:cNvGrpSpPr/>
          <p:nvPr/>
        </p:nvGrpSpPr>
        <p:grpSpPr>
          <a:xfrm>
            <a:off x="4134869" y="4152900"/>
            <a:ext cx="10018260" cy="1981200"/>
            <a:chOff x="4134869" y="4152900"/>
            <a:chExt cx="10018260" cy="1981200"/>
          </a:xfrm>
        </p:grpSpPr>
        <p:grpSp>
          <p:nvGrpSpPr>
            <p:cNvPr id="3" name="Group 8">
              <a:extLst>
                <a:ext uri="{FF2B5EF4-FFF2-40B4-BE49-F238E27FC236}">
                  <a16:creationId xmlns:a16="http://schemas.microsoft.com/office/drawing/2014/main" id="{15236252-0FC5-F8DE-D502-7A67D44DFE80}"/>
                </a:ext>
              </a:extLst>
            </p:cNvPr>
            <p:cNvGrpSpPr/>
            <p:nvPr/>
          </p:nvGrpSpPr>
          <p:grpSpPr>
            <a:xfrm>
              <a:off x="4134869" y="4152900"/>
              <a:ext cx="10018260" cy="1981200"/>
              <a:chOff x="0" y="0"/>
              <a:chExt cx="2638554" cy="1630376"/>
            </a:xfrm>
          </p:grpSpPr>
          <p:sp>
            <p:nvSpPr>
              <p:cNvPr id="7" name="Freeform 9">
                <a:extLst>
                  <a:ext uri="{FF2B5EF4-FFF2-40B4-BE49-F238E27FC236}">
                    <a16:creationId xmlns:a16="http://schemas.microsoft.com/office/drawing/2014/main" id="{CCE2CFFE-3FBE-21EC-627F-7BEC2F19362B}"/>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2" name="TextBox 10">
                <a:extLst>
                  <a:ext uri="{FF2B5EF4-FFF2-40B4-BE49-F238E27FC236}">
                    <a16:creationId xmlns:a16="http://schemas.microsoft.com/office/drawing/2014/main" id="{87974663-7652-89CA-EB38-0A88EE2D9BA2}"/>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6" name="TextBox 17">
            <a:extLst>
              <a:ext uri="{FF2B5EF4-FFF2-40B4-BE49-F238E27FC236}">
                <a16:creationId xmlns:a16="http://schemas.microsoft.com/office/drawing/2014/main" id="{266CD6D2-9284-0E23-CDC4-074D219F544B}"/>
              </a:ext>
            </a:extLst>
          </p:cNvPr>
          <p:cNvSpPr txBox="1"/>
          <p:nvPr/>
        </p:nvSpPr>
        <p:spPr>
          <a:xfrm>
            <a:off x="5893762" y="4681835"/>
            <a:ext cx="6500473" cy="923330"/>
          </a:xfrm>
          <a:prstGeom prst="rect">
            <a:avLst/>
          </a:prstGeom>
        </p:spPr>
        <p:txBody>
          <a:bodyPr wrap="square" lIns="0" tIns="0" rIns="0" bIns="0" rtlCol="0" anchor="ctr">
            <a:spAutoFit/>
          </a:bodyPr>
          <a:lstStyle/>
          <a:p>
            <a:pPr algn="ctr"/>
            <a:r>
              <a:rPr lang="en-US" sz="6000" b="1" dirty="0">
                <a:solidFill>
                  <a:srgbClr val="000000"/>
                </a:solidFill>
                <a:latin typeface="Montserrat"/>
              </a:rPr>
              <a:t>INTRODUCTION</a:t>
            </a:r>
          </a:p>
        </p:txBody>
      </p:sp>
      <p:sp>
        <p:nvSpPr>
          <p:cNvPr id="6" name="Slide Number Placeholder 5">
            <a:extLst>
              <a:ext uri="{FF2B5EF4-FFF2-40B4-BE49-F238E27FC236}">
                <a16:creationId xmlns:a16="http://schemas.microsoft.com/office/drawing/2014/main" id="{B40A010A-E30B-D1F9-D9AA-8364694592D9}"/>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956698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F1D429-824F-E375-A73A-E99B7CD4AA8F}"/>
              </a:ext>
            </a:extLst>
          </p:cNvPr>
          <p:cNvSpPr/>
          <p:nvPr/>
        </p:nvSpPr>
        <p:spPr>
          <a:xfrm>
            <a:off x="0" y="0"/>
            <a:ext cx="18288000" cy="10287000"/>
          </a:xfrm>
          <a:prstGeom prst="rect">
            <a:avLst/>
          </a:prstGeom>
          <a:solidFill>
            <a:srgbClr val="1818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chemeClr val="bg1"/>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71" name="Group 70">
            <a:extLst>
              <a:ext uri="{FF2B5EF4-FFF2-40B4-BE49-F238E27FC236}">
                <a16:creationId xmlns:a16="http://schemas.microsoft.com/office/drawing/2014/main" id="{FF0EAA4C-1B9A-6849-00E4-D6D4B26CE345}"/>
              </a:ext>
            </a:extLst>
          </p:cNvPr>
          <p:cNvGrpSpPr/>
          <p:nvPr/>
        </p:nvGrpSpPr>
        <p:grpSpPr>
          <a:xfrm>
            <a:off x="1186976" y="1333500"/>
            <a:ext cx="16034224" cy="7905267"/>
            <a:chOff x="4134869" y="4152900"/>
            <a:chExt cx="10018260" cy="1981200"/>
          </a:xfrm>
        </p:grpSpPr>
        <p:grpSp>
          <p:nvGrpSpPr>
            <p:cNvPr id="72" name="Group 8">
              <a:extLst>
                <a:ext uri="{FF2B5EF4-FFF2-40B4-BE49-F238E27FC236}">
                  <a16:creationId xmlns:a16="http://schemas.microsoft.com/office/drawing/2014/main" id="{CA94D645-CABC-7F01-4DEB-E25D98C1E3FF}"/>
                </a:ext>
              </a:extLst>
            </p:cNvPr>
            <p:cNvGrpSpPr/>
            <p:nvPr/>
          </p:nvGrpSpPr>
          <p:grpSpPr>
            <a:xfrm>
              <a:off x="4134869" y="4152900"/>
              <a:ext cx="10018260" cy="1981200"/>
              <a:chOff x="0" y="0"/>
              <a:chExt cx="2638554" cy="1630376"/>
            </a:xfrm>
          </p:grpSpPr>
          <p:sp>
            <p:nvSpPr>
              <p:cNvPr id="75" name="TextBox 10">
                <a:extLst>
                  <a:ext uri="{FF2B5EF4-FFF2-40B4-BE49-F238E27FC236}">
                    <a16:creationId xmlns:a16="http://schemas.microsoft.com/office/drawing/2014/main" id="{6248C089-94CB-F586-9154-596E07F18184}"/>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sp>
            <p:nvSpPr>
              <p:cNvPr id="74" name="Freeform 9">
                <a:extLst>
                  <a:ext uri="{FF2B5EF4-FFF2-40B4-BE49-F238E27FC236}">
                    <a16:creationId xmlns:a16="http://schemas.microsoft.com/office/drawing/2014/main" id="{C55A4345-1F1D-B131-B93D-E82BE81BB8B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B0B2A8">
                  <a:alpha val="7451"/>
                </a:srgbClr>
              </a:solidFill>
            </p:spPr>
            <p:txBody>
              <a:bodyPr/>
              <a:lstStyle/>
              <a:p>
                <a:endParaRPr lang="en-MY" dirty="0"/>
              </a:p>
            </p:txBody>
          </p:sp>
        </p:grpSp>
        <p:sp>
          <p:nvSpPr>
            <p:cNvPr id="73" name="TextBox 72">
              <a:extLst>
                <a:ext uri="{FF2B5EF4-FFF2-40B4-BE49-F238E27FC236}">
                  <a16:creationId xmlns:a16="http://schemas.microsoft.com/office/drawing/2014/main" id="{7084607B-0215-EDB2-A579-22719E9523B4}"/>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0795000" y="3159247"/>
            <a:ext cx="4165600" cy="986424"/>
          </a:xfrm>
          <a:prstGeom prst="rect">
            <a:avLst/>
          </a:prstGeom>
        </p:spPr>
        <p:txBody>
          <a:bodyPr wrap="square" lIns="0" tIns="0" rIns="0" bIns="0" rtlCol="0" anchor="t">
            <a:spAutoFit/>
          </a:bodyPr>
          <a:lstStyle/>
          <a:p>
            <a:pPr algn="ctr">
              <a:lnSpc>
                <a:spcPts val="3984"/>
              </a:lnSpc>
            </a:pPr>
            <a:r>
              <a:rPr lang="en-US" sz="3795" b="1" dirty="0">
                <a:solidFill>
                  <a:schemeClr val="bg1"/>
                </a:solidFill>
                <a:latin typeface="Montserrat"/>
              </a:rPr>
              <a:t>Half Grid Search</a:t>
            </a:r>
          </a:p>
          <a:p>
            <a:pPr algn="ctr">
              <a:lnSpc>
                <a:spcPts val="3984"/>
              </a:lnSpc>
            </a:pPr>
            <a:r>
              <a:rPr lang="en-US" sz="2800" b="1" dirty="0">
                <a:solidFill>
                  <a:schemeClr val="bg1"/>
                </a:solidFill>
                <a:latin typeface="Montserrat"/>
              </a:rPr>
              <a:t>(successive halving)</a:t>
            </a:r>
          </a:p>
        </p:txBody>
      </p:sp>
      <p:grpSp>
        <p:nvGrpSpPr>
          <p:cNvPr id="5" name="Group 4">
            <a:extLst>
              <a:ext uri="{FF2B5EF4-FFF2-40B4-BE49-F238E27FC236}">
                <a16:creationId xmlns:a16="http://schemas.microsoft.com/office/drawing/2014/main" id="{F9F39E65-ED85-2E5A-56F5-F0D9EDAC5A25}"/>
              </a:ext>
            </a:extLst>
          </p:cNvPr>
          <p:cNvGrpSpPr/>
          <p:nvPr/>
        </p:nvGrpSpPr>
        <p:grpSpPr>
          <a:xfrm>
            <a:off x="1960436" y="-7778784"/>
            <a:ext cx="6421564" cy="6347365"/>
            <a:chOff x="1960436" y="2397800"/>
            <a:chExt cx="6421564" cy="6347365"/>
          </a:xfrm>
        </p:grpSpPr>
        <p:sp>
          <p:nvSpPr>
            <p:cNvPr id="10" name="Freeform 9">
              <a:extLst>
                <a:ext uri="{FF2B5EF4-FFF2-40B4-BE49-F238E27FC236}">
                  <a16:creationId xmlns:a16="http://schemas.microsoft.com/office/drawing/2014/main" id="{6798A718-4566-FCD0-E59B-F39FF7284B5B}"/>
                </a:ext>
              </a:extLst>
            </p:cNvPr>
            <p:cNvSpPr/>
            <p:nvPr/>
          </p:nvSpPr>
          <p:spPr>
            <a:xfrm>
              <a:off x="1960436" y="2397800"/>
              <a:ext cx="6421564" cy="6347365"/>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30" name="Picture 29" descr="A grid of dots with numbers and a red dot&#10;&#10;Description automatically generated">
              <a:extLst>
                <a:ext uri="{FF2B5EF4-FFF2-40B4-BE49-F238E27FC236}">
                  <a16:creationId xmlns:a16="http://schemas.microsoft.com/office/drawing/2014/main" id="{47A4E27E-1A5B-7C09-AD40-B93304D9D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246" y="3048272"/>
              <a:ext cx="5243943" cy="5082557"/>
            </a:xfrm>
            <a:prstGeom prst="rect">
              <a:avLst/>
            </a:prstGeom>
          </p:spPr>
        </p:pic>
      </p:grpSp>
      <p:grpSp>
        <p:nvGrpSpPr>
          <p:cNvPr id="16" name="Group 15">
            <a:extLst>
              <a:ext uri="{FF2B5EF4-FFF2-40B4-BE49-F238E27FC236}">
                <a16:creationId xmlns:a16="http://schemas.microsoft.com/office/drawing/2014/main" id="{29840900-0A6D-783D-EACA-4AC850B0B355}"/>
              </a:ext>
            </a:extLst>
          </p:cNvPr>
          <p:cNvGrpSpPr/>
          <p:nvPr/>
        </p:nvGrpSpPr>
        <p:grpSpPr>
          <a:xfrm>
            <a:off x="1960436" y="3318043"/>
            <a:ext cx="6431089" cy="3751443"/>
            <a:chOff x="1950910" y="12210638"/>
            <a:chExt cx="6431089" cy="3751443"/>
          </a:xfrm>
        </p:grpSpPr>
        <p:sp>
          <p:nvSpPr>
            <p:cNvPr id="19" name="Freeform 9">
              <a:extLst>
                <a:ext uri="{FF2B5EF4-FFF2-40B4-BE49-F238E27FC236}">
                  <a16:creationId xmlns:a16="http://schemas.microsoft.com/office/drawing/2014/main" id="{10561BAB-3CFC-E2E9-6B59-89AA9C3D40A3}"/>
                </a:ext>
              </a:extLst>
            </p:cNvPr>
            <p:cNvSpPr/>
            <p:nvPr/>
          </p:nvSpPr>
          <p:spPr>
            <a:xfrm>
              <a:off x="1950910" y="12210638"/>
              <a:ext cx="6431089" cy="3751443"/>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20" name="Picture 19" descr="A white background with black text&#10;&#10;Description automatically generated">
              <a:extLst>
                <a:ext uri="{FF2B5EF4-FFF2-40B4-BE49-F238E27FC236}">
                  <a16:creationId xmlns:a16="http://schemas.microsoft.com/office/drawing/2014/main" id="{F525D0E3-C47F-C642-A77C-CE6A5FEB5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440" y="12534732"/>
              <a:ext cx="5914027" cy="3103253"/>
            </a:xfrm>
            <a:prstGeom prst="rect">
              <a:avLst/>
            </a:prstGeom>
          </p:spPr>
        </p:pic>
      </p:grpSp>
      <p:grpSp>
        <p:nvGrpSpPr>
          <p:cNvPr id="69" name="Group 68">
            <a:extLst>
              <a:ext uri="{FF2B5EF4-FFF2-40B4-BE49-F238E27FC236}">
                <a16:creationId xmlns:a16="http://schemas.microsoft.com/office/drawing/2014/main" id="{17182EC5-9B47-3A8A-DEBF-F757E6F5C562}"/>
              </a:ext>
            </a:extLst>
          </p:cNvPr>
          <p:cNvGrpSpPr/>
          <p:nvPr/>
        </p:nvGrpSpPr>
        <p:grpSpPr>
          <a:xfrm>
            <a:off x="2156019" y="14815340"/>
            <a:ext cx="6431089" cy="3134536"/>
            <a:chOff x="10972800" y="11305365"/>
            <a:chExt cx="6431089" cy="3134536"/>
          </a:xfrm>
        </p:grpSpPr>
        <p:sp>
          <p:nvSpPr>
            <p:cNvPr id="65" name="Freeform 9">
              <a:extLst>
                <a:ext uri="{FF2B5EF4-FFF2-40B4-BE49-F238E27FC236}">
                  <a16:creationId xmlns:a16="http://schemas.microsoft.com/office/drawing/2014/main" id="{35771ABB-D422-E0E7-4D0D-1D65B88044AE}"/>
                </a:ext>
              </a:extLst>
            </p:cNvPr>
            <p:cNvSpPr/>
            <p:nvPr/>
          </p:nvSpPr>
          <p:spPr>
            <a:xfrm>
              <a:off x="10972800" y="11305365"/>
              <a:ext cx="6431089" cy="313453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31" name="Picture 30" descr="A group of blue robots with legs&#10;&#10;Description automatically generated">
              <a:extLst>
                <a:ext uri="{FF2B5EF4-FFF2-40B4-BE49-F238E27FC236}">
                  <a16:creationId xmlns:a16="http://schemas.microsoft.com/office/drawing/2014/main" id="{30B1C759-958C-9A1E-EDC6-73E448FF4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9873" y="11312985"/>
              <a:ext cx="5736942" cy="2784343"/>
            </a:xfrm>
            <a:prstGeom prst="rect">
              <a:avLst/>
            </a:prstGeom>
          </p:spPr>
        </p:pic>
      </p:grpSp>
      <p:sp>
        <p:nvSpPr>
          <p:cNvPr id="68" name="Freeform 3">
            <a:extLst>
              <a:ext uri="{FF2B5EF4-FFF2-40B4-BE49-F238E27FC236}">
                <a16:creationId xmlns:a16="http://schemas.microsoft.com/office/drawing/2014/main" id="{FDFA69B3-B3A7-A884-56E2-40784CDD7A7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0" name="Freeform 3">
            <a:extLst>
              <a:ext uri="{FF2B5EF4-FFF2-40B4-BE49-F238E27FC236}">
                <a16:creationId xmlns:a16="http://schemas.microsoft.com/office/drawing/2014/main" id="{23540442-C09B-ACAD-34BD-E760D12ED79B}"/>
              </a:ext>
            </a:extLst>
          </p:cNvPr>
          <p:cNvSpPr/>
          <p:nvPr/>
        </p:nvSpPr>
        <p:spPr>
          <a:xfrm>
            <a:off x="-21194082" y="76176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3" name="TextBox 17">
            <a:extLst>
              <a:ext uri="{FF2B5EF4-FFF2-40B4-BE49-F238E27FC236}">
                <a16:creationId xmlns:a16="http://schemas.microsoft.com/office/drawing/2014/main" id="{046111A2-0BD8-2E4B-6619-9D9AE1C453BD}"/>
              </a:ext>
            </a:extLst>
          </p:cNvPr>
          <p:cNvSpPr txBox="1"/>
          <p:nvPr/>
        </p:nvSpPr>
        <p:spPr>
          <a:xfrm>
            <a:off x="9051384" y="5000228"/>
            <a:ext cx="7652832" cy="2244204"/>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2500" dirty="0">
                <a:solidFill>
                  <a:schemeClr val="bg1"/>
                </a:solidFill>
                <a:latin typeface="Roboto" panose="02000000000000000000" pitchFamily="2" charset="0"/>
                <a:ea typeface="Roboto" panose="02000000000000000000" pitchFamily="2" charset="0"/>
              </a:rPr>
              <a:t>Start by evaluating every possible combination with a small budget (a subset of data) for evaluation</a:t>
            </a:r>
          </a:p>
          <a:p>
            <a:pPr marL="342900" indent="-342900">
              <a:lnSpc>
                <a:spcPct val="150000"/>
              </a:lnSpc>
              <a:buFont typeface="Arial" panose="020B0604020202020204" pitchFamily="34" charset="0"/>
              <a:buChar char="•"/>
            </a:pPr>
            <a:r>
              <a:rPr lang="en-US" sz="2500" dirty="0">
                <a:solidFill>
                  <a:schemeClr val="bg1"/>
                </a:solidFill>
                <a:latin typeface="Roboto" panose="02000000000000000000" pitchFamily="2" charset="0"/>
                <a:ea typeface="Roboto" panose="02000000000000000000" pitchFamily="2" charset="0"/>
              </a:rPr>
              <a:t>Discard the half with low-performing combinations and double the budget for the remaining candidates</a:t>
            </a:r>
          </a:p>
        </p:txBody>
      </p:sp>
      <p:sp>
        <p:nvSpPr>
          <p:cNvPr id="7" name="TextBox 15">
            <a:extLst>
              <a:ext uri="{FF2B5EF4-FFF2-40B4-BE49-F238E27FC236}">
                <a16:creationId xmlns:a16="http://schemas.microsoft.com/office/drawing/2014/main" id="{00E76025-1E4E-12D7-6074-25F6F990D2EF}"/>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FFFFFF"/>
                </a:solidFill>
                <a:latin typeface="Roboto" panose="02000000000000000000" pitchFamily="2" charset="0"/>
                <a:ea typeface="Roboto" panose="02000000000000000000" pitchFamily="2" charset="0"/>
              </a:rPr>
              <a:t>Methodology</a:t>
            </a:r>
          </a:p>
        </p:txBody>
      </p:sp>
      <p:grpSp>
        <p:nvGrpSpPr>
          <p:cNvPr id="11" name="Group 10">
            <a:extLst>
              <a:ext uri="{FF2B5EF4-FFF2-40B4-BE49-F238E27FC236}">
                <a16:creationId xmlns:a16="http://schemas.microsoft.com/office/drawing/2014/main" id="{F1C390F0-A1B8-1819-79CA-FEEDEDACD258}"/>
              </a:ext>
            </a:extLst>
          </p:cNvPr>
          <p:cNvGrpSpPr/>
          <p:nvPr/>
        </p:nvGrpSpPr>
        <p:grpSpPr>
          <a:xfrm>
            <a:off x="1495769" y="11386191"/>
            <a:ext cx="7350895" cy="3051361"/>
            <a:chOff x="15813905" y="12607739"/>
            <a:chExt cx="7350895" cy="3051361"/>
          </a:xfrm>
        </p:grpSpPr>
        <p:sp>
          <p:nvSpPr>
            <p:cNvPr id="8" name="Freeform 9">
              <a:extLst>
                <a:ext uri="{FF2B5EF4-FFF2-40B4-BE49-F238E27FC236}">
                  <a16:creationId xmlns:a16="http://schemas.microsoft.com/office/drawing/2014/main" id="{E7D01C34-1F21-380A-7B6B-A4085C9CC1D2}"/>
                </a:ext>
              </a:extLst>
            </p:cNvPr>
            <p:cNvSpPr/>
            <p:nvPr/>
          </p:nvSpPr>
          <p:spPr>
            <a:xfrm>
              <a:off x="15813905" y="12607739"/>
              <a:ext cx="7350895" cy="3051361"/>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1026" name="Picture 2" descr="Simulated Annealing on Make a GIF">
              <a:extLst>
                <a:ext uri="{FF2B5EF4-FFF2-40B4-BE49-F238E27FC236}">
                  <a16:creationId xmlns:a16="http://schemas.microsoft.com/office/drawing/2014/main" id="{D018F526-7B4D-D4D0-4E8C-702B07B94D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64836" y="12875082"/>
              <a:ext cx="6849031" cy="251667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C29ED8DF-B52A-80AE-89D3-0CF2C3E71076}"/>
              </a:ext>
            </a:extLst>
          </p:cNvPr>
          <p:cNvSpPr txBox="1"/>
          <p:nvPr/>
        </p:nvSpPr>
        <p:spPr>
          <a:xfrm>
            <a:off x="7905750" y="9529391"/>
            <a:ext cx="2476500" cy="369332"/>
          </a:xfrm>
          <a:prstGeom prst="rect">
            <a:avLst/>
          </a:prstGeom>
          <a:noFill/>
        </p:spPr>
        <p:txBody>
          <a:bodyPr wrap="square">
            <a:spAutoFit/>
          </a:bodyPr>
          <a:lstStyle/>
          <a:p>
            <a:pPr algn="ctr"/>
            <a:r>
              <a:rPr lang="en-US" sz="1800" dirty="0">
                <a:solidFill>
                  <a:schemeClr val="bg1"/>
                </a:solidFill>
                <a:latin typeface="Roboto" panose="02000000000000000000" pitchFamily="2" charset="0"/>
                <a:ea typeface="Roboto" panose="02000000000000000000" pitchFamily="2" charset="0"/>
              </a:rPr>
              <a:t>(Viresh, 20</a:t>
            </a:r>
            <a:r>
              <a:rPr lang="en-US" dirty="0">
                <a:solidFill>
                  <a:schemeClr val="bg1"/>
                </a:solidFill>
                <a:latin typeface="Roboto" panose="02000000000000000000" pitchFamily="2" charset="0"/>
                <a:ea typeface="Roboto" panose="02000000000000000000" pitchFamily="2" charset="0"/>
              </a:rPr>
              <a:t>23</a:t>
            </a:r>
            <a:r>
              <a:rPr lang="en-US" sz="1800" dirty="0">
                <a:solidFill>
                  <a:schemeClr val="bg1"/>
                </a:solidFill>
                <a:latin typeface="Roboto" panose="02000000000000000000" pitchFamily="2" charset="0"/>
                <a:ea typeface="Roboto" panose="02000000000000000000" pitchFamily="2" charset="0"/>
              </a:rPr>
              <a:t>)</a:t>
            </a:r>
            <a:endParaRPr lang="en-MY" b="1" i="1" dirty="0">
              <a:solidFill>
                <a:schemeClr val="bg1"/>
              </a:solidFill>
            </a:endParaRPr>
          </a:p>
        </p:txBody>
      </p:sp>
      <p:sp>
        <p:nvSpPr>
          <p:cNvPr id="14" name="Slide Number Placeholder 13">
            <a:extLst>
              <a:ext uri="{FF2B5EF4-FFF2-40B4-BE49-F238E27FC236}">
                <a16:creationId xmlns:a16="http://schemas.microsoft.com/office/drawing/2014/main" id="{C0B2CDDD-3ECB-43D4-117A-A588775F1C13}"/>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8557508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F1D429-824F-E375-A73A-E99B7CD4AA8F}"/>
              </a:ext>
            </a:extLst>
          </p:cNvPr>
          <p:cNvSpPr/>
          <p:nvPr/>
        </p:nvSpPr>
        <p:spPr>
          <a:xfrm>
            <a:off x="0" y="0"/>
            <a:ext cx="18288000" cy="10287000"/>
          </a:xfrm>
          <a:prstGeom prst="rect">
            <a:avLst/>
          </a:prstGeom>
          <a:solidFill>
            <a:srgbClr val="1818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chemeClr val="bg1"/>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71" name="Group 70">
            <a:extLst>
              <a:ext uri="{FF2B5EF4-FFF2-40B4-BE49-F238E27FC236}">
                <a16:creationId xmlns:a16="http://schemas.microsoft.com/office/drawing/2014/main" id="{FF0EAA4C-1B9A-6849-00E4-D6D4B26CE345}"/>
              </a:ext>
            </a:extLst>
          </p:cNvPr>
          <p:cNvGrpSpPr/>
          <p:nvPr/>
        </p:nvGrpSpPr>
        <p:grpSpPr>
          <a:xfrm>
            <a:off x="1186976" y="1333500"/>
            <a:ext cx="16034224" cy="7905267"/>
            <a:chOff x="4134869" y="4152900"/>
            <a:chExt cx="10018260" cy="1981200"/>
          </a:xfrm>
        </p:grpSpPr>
        <p:grpSp>
          <p:nvGrpSpPr>
            <p:cNvPr id="72" name="Group 8">
              <a:extLst>
                <a:ext uri="{FF2B5EF4-FFF2-40B4-BE49-F238E27FC236}">
                  <a16:creationId xmlns:a16="http://schemas.microsoft.com/office/drawing/2014/main" id="{CA94D645-CABC-7F01-4DEB-E25D98C1E3FF}"/>
                </a:ext>
              </a:extLst>
            </p:cNvPr>
            <p:cNvGrpSpPr/>
            <p:nvPr/>
          </p:nvGrpSpPr>
          <p:grpSpPr>
            <a:xfrm>
              <a:off x="4134869" y="4152900"/>
              <a:ext cx="10018260" cy="1981200"/>
              <a:chOff x="0" y="0"/>
              <a:chExt cx="2638554" cy="1630376"/>
            </a:xfrm>
          </p:grpSpPr>
          <p:sp>
            <p:nvSpPr>
              <p:cNvPr id="75" name="TextBox 10">
                <a:extLst>
                  <a:ext uri="{FF2B5EF4-FFF2-40B4-BE49-F238E27FC236}">
                    <a16:creationId xmlns:a16="http://schemas.microsoft.com/office/drawing/2014/main" id="{6248C089-94CB-F586-9154-596E07F18184}"/>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sp>
            <p:nvSpPr>
              <p:cNvPr id="74" name="Freeform 9">
                <a:extLst>
                  <a:ext uri="{FF2B5EF4-FFF2-40B4-BE49-F238E27FC236}">
                    <a16:creationId xmlns:a16="http://schemas.microsoft.com/office/drawing/2014/main" id="{C55A4345-1F1D-B131-B93D-E82BE81BB8B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B0B2A8">
                  <a:alpha val="7451"/>
                </a:srgbClr>
              </a:solidFill>
            </p:spPr>
            <p:txBody>
              <a:bodyPr/>
              <a:lstStyle/>
              <a:p>
                <a:endParaRPr lang="en-MY" dirty="0"/>
              </a:p>
            </p:txBody>
          </p:sp>
        </p:grpSp>
        <p:sp>
          <p:nvSpPr>
            <p:cNvPr id="73" name="TextBox 72">
              <a:extLst>
                <a:ext uri="{FF2B5EF4-FFF2-40B4-BE49-F238E27FC236}">
                  <a16:creationId xmlns:a16="http://schemas.microsoft.com/office/drawing/2014/main" id="{7084607B-0215-EDB2-A579-22719E9523B4}"/>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0239931" y="3038086"/>
            <a:ext cx="5588000" cy="512961"/>
          </a:xfrm>
          <a:prstGeom prst="rect">
            <a:avLst/>
          </a:prstGeom>
        </p:spPr>
        <p:txBody>
          <a:bodyPr wrap="square" lIns="0" tIns="0" rIns="0" bIns="0" rtlCol="0" anchor="t">
            <a:spAutoFit/>
          </a:bodyPr>
          <a:lstStyle/>
          <a:p>
            <a:pPr algn="ctr">
              <a:lnSpc>
                <a:spcPts val="3984"/>
              </a:lnSpc>
            </a:pPr>
            <a:r>
              <a:rPr lang="en-US" sz="3795" b="1" dirty="0">
                <a:solidFill>
                  <a:schemeClr val="bg1"/>
                </a:solidFill>
                <a:latin typeface="Montserrat"/>
              </a:rPr>
              <a:t>Simulated Annealing</a:t>
            </a:r>
          </a:p>
        </p:txBody>
      </p:sp>
      <p:grpSp>
        <p:nvGrpSpPr>
          <p:cNvPr id="5" name="Group 4">
            <a:extLst>
              <a:ext uri="{FF2B5EF4-FFF2-40B4-BE49-F238E27FC236}">
                <a16:creationId xmlns:a16="http://schemas.microsoft.com/office/drawing/2014/main" id="{F9F39E65-ED85-2E5A-56F5-F0D9EDAC5A25}"/>
              </a:ext>
            </a:extLst>
          </p:cNvPr>
          <p:cNvGrpSpPr/>
          <p:nvPr/>
        </p:nvGrpSpPr>
        <p:grpSpPr>
          <a:xfrm>
            <a:off x="1960436" y="-7778784"/>
            <a:ext cx="6421564" cy="6347365"/>
            <a:chOff x="1960436" y="2397800"/>
            <a:chExt cx="6421564" cy="6347365"/>
          </a:xfrm>
        </p:grpSpPr>
        <p:sp>
          <p:nvSpPr>
            <p:cNvPr id="10" name="Freeform 9">
              <a:extLst>
                <a:ext uri="{FF2B5EF4-FFF2-40B4-BE49-F238E27FC236}">
                  <a16:creationId xmlns:a16="http://schemas.microsoft.com/office/drawing/2014/main" id="{6798A718-4566-FCD0-E59B-F39FF7284B5B}"/>
                </a:ext>
              </a:extLst>
            </p:cNvPr>
            <p:cNvSpPr/>
            <p:nvPr/>
          </p:nvSpPr>
          <p:spPr>
            <a:xfrm>
              <a:off x="1960436" y="2397800"/>
              <a:ext cx="6421564" cy="6347365"/>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30" name="Picture 29" descr="A grid of dots with numbers and a red dot&#10;&#10;Description automatically generated">
              <a:extLst>
                <a:ext uri="{FF2B5EF4-FFF2-40B4-BE49-F238E27FC236}">
                  <a16:creationId xmlns:a16="http://schemas.microsoft.com/office/drawing/2014/main" id="{47A4E27E-1A5B-7C09-AD40-B93304D9D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246" y="3048272"/>
              <a:ext cx="5243943" cy="5082557"/>
            </a:xfrm>
            <a:prstGeom prst="rect">
              <a:avLst/>
            </a:prstGeom>
          </p:spPr>
        </p:pic>
      </p:grpSp>
      <p:grpSp>
        <p:nvGrpSpPr>
          <p:cNvPr id="69" name="Group 68">
            <a:extLst>
              <a:ext uri="{FF2B5EF4-FFF2-40B4-BE49-F238E27FC236}">
                <a16:creationId xmlns:a16="http://schemas.microsoft.com/office/drawing/2014/main" id="{17182EC5-9B47-3A8A-DEBF-F757E6F5C562}"/>
              </a:ext>
            </a:extLst>
          </p:cNvPr>
          <p:cNvGrpSpPr/>
          <p:nvPr/>
        </p:nvGrpSpPr>
        <p:grpSpPr>
          <a:xfrm>
            <a:off x="2156019" y="11777075"/>
            <a:ext cx="6431089" cy="3134536"/>
            <a:chOff x="10972800" y="11305365"/>
            <a:chExt cx="6431089" cy="3134536"/>
          </a:xfrm>
        </p:grpSpPr>
        <p:sp>
          <p:nvSpPr>
            <p:cNvPr id="65" name="Freeform 9">
              <a:extLst>
                <a:ext uri="{FF2B5EF4-FFF2-40B4-BE49-F238E27FC236}">
                  <a16:creationId xmlns:a16="http://schemas.microsoft.com/office/drawing/2014/main" id="{35771ABB-D422-E0E7-4D0D-1D65B88044AE}"/>
                </a:ext>
              </a:extLst>
            </p:cNvPr>
            <p:cNvSpPr/>
            <p:nvPr/>
          </p:nvSpPr>
          <p:spPr>
            <a:xfrm>
              <a:off x="10972800" y="11305365"/>
              <a:ext cx="6431089" cy="313453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31" name="Picture 30" descr="A group of blue robots with legs&#10;&#10;Description automatically generated">
              <a:extLst>
                <a:ext uri="{FF2B5EF4-FFF2-40B4-BE49-F238E27FC236}">
                  <a16:creationId xmlns:a16="http://schemas.microsoft.com/office/drawing/2014/main" id="{30B1C759-958C-9A1E-EDC6-73E448FF4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9873" y="11312985"/>
              <a:ext cx="5736942" cy="2784343"/>
            </a:xfrm>
            <a:prstGeom prst="rect">
              <a:avLst/>
            </a:prstGeom>
          </p:spPr>
        </p:pic>
      </p:grpSp>
      <p:sp>
        <p:nvSpPr>
          <p:cNvPr id="68" name="Freeform 3">
            <a:extLst>
              <a:ext uri="{FF2B5EF4-FFF2-40B4-BE49-F238E27FC236}">
                <a16:creationId xmlns:a16="http://schemas.microsoft.com/office/drawing/2014/main" id="{FDFA69B3-B3A7-A884-56E2-40784CDD7A7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70" name="Freeform 3">
            <a:extLst>
              <a:ext uri="{FF2B5EF4-FFF2-40B4-BE49-F238E27FC236}">
                <a16:creationId xmlns:a16="http://schemas.microsoft.com/office/drawing/2014/main" id="{23540442-C09B-ACAD-34BD-E760D12ED79B}"/>
              </a:ext>
            </a:extLst>
          </p:cNvPr>
          <p:cNvSpPr/>
          <p:nvPr/>
        </p:nvSpPr>
        <p:spPr>
          <a:xfrm>
            <a:off x="-21194082" y="76176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3" name="TextBox 17">
            <a:extLst>
              <a:ext uri="{FF2B5EF4-FFF2-40B4-BE49-F238E27FC236}">
                <a16:creationId xmlns:a16="http://schemas.microsoft.com/office/drawing/2014/main" id="{046111A2-0BD8-2E4B-6619-9D9AE1C453BD}"/>
              </a:ext>
            </a:extLst>
          </p:cNvPr>
          <p:cNvSpPr txBox="1"/>
          <p:nvPr/>
        </p:nvSpPr>
        <p:spPr>
          <a:xfrm>
            <a:off x="9619878" y="4254856"/>
            <a:ext cx="6828107" cy="3398366"/>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2500" dirty="0">
                <a:solidFill>
                  <a:schemeClr val="bg1"/>
                </a:solidFill>
                <a:latin typeface="Roboto" panose="02000000000000000000" pitchFamily="2" charset="0"/>
                <a:ea typeface="Roboto" panose="02000000000000000000" pitchFamily="2" charset="0"/>
              </a:rPr>
              <a:t>Start with a random solution, and then select a new configuration at each iteration</a:t>
            </a:r>
          </a:p>
          <a:p>
            <a:pPr marL="342900" indent="-342900">
              <a:lnSpc>
                <a:spcPct val="150000"/>
              </a:lnSpc>
              <a:buFont typeface="Arial" panose="020B0604020202020204" pitchFamily="34" charset="0"/>
              <a:buChar char="•"/>
            </a:pPr>
            <a:r>
              <a:rPr lang="en-US" sz="2500" dirty="0">
                <a:solidFill>
                  <a:schemeClr val="bg1"/>
                </a:solidFill>
                <a:latin typeface="Roboto" panose="02000000000000000000" pitchFamily="2" charset="0"/>
                <a:ea typeface="Roboto" panose="02000000000000000000" pitchFamily="2" charset="0"/>
              </a:rPr>
              <a:t>Calculate acceptance probability, allowing for acceptance of worst solutions at initial stage</a:t>
            </a:r>
          </a:p>
          <a:p>
            <a:pPr marL="342900" indent="-342900">
              <a:lnSpc>
                <a:spcPct val="150000"/>
              </a:lnSpc>
              <a:buFont typeface="Arial" panose="020B0604020202020204" pitchFamily="34" charset="0"/>
              <a:buChar char="•"/>
            </a:pPr>
            <a:r>
              <a:rPr lang="en-US" sz="2500" dirty="0">
                <a:solidFill>
                  <a:schemeClr val="bg1"/>
                </a:solidFill>
                <a:latin typeface="Roboto" panose="02000000000000000000" pitchFamily="2" charset="0"/>
                <a:ea typeface="Roboto" panose="02000000000000000000" pitchFamily="2" charset="0"/>
              </a:rPr>
              <a:t>Adjust temperature with cooling rate and continue until convergence</a:t>
            </a:r>
          </a:p>
        </p:txBody>
      </p:sp>
      <p:sp>
        <p:nvSpPr>
          <p:cNvPr id="7" name="TextBox 15">
            <a:extLst>
              <a:ext uri="{FF2B5EF4-FFF2-40B4-BE49-F238E27FC236}">
                <a16:creationId xmlns:a16="http://schemas.microsoft.com/office/drawing/2014/main" id="{00E76025-1E4E-12D7-6074-25F6F990D2EF}"/>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FFFFFF"/>
                </a:solidFill>
                <a:latin typeface="Roboto" panose="02000000000000000000" pitchFamily="2" charset="0"/>
                <a:ea typeface="Roboto" panose="02000000000000000000" pitchFamily="2" charset="0"/>
              </a:rPr>
              <a:t>Methodology</a:t>
            </a:r>
          </a:p>
        </p:txBody>
      </p:sp>
      <p:grpSp>
        <p:nvGrpSpPr>
          <p:cNvPr id="6" name="Group 5">
            <a:extLst>
              <a:ext uri="{FF2B5EF4-FFF2-40B4-BE49-F238E27FC236}">
                <a16:creationId xmlns:a16="http://schemas.microsoft.com/office/drawing/2014/main" id="{A30FC917-F155-1CFD-D06B-911A0E1E4762}"/>
              </a:ext>
            </a:extLst>
          </p:cNvPr>
          <p:cNvGrpSpPr/>
          <p:nvPr/>
        </p:nvGrpSpPr>
        <p:grpSpPr>
          <a:xfrm>
            <a:off x="1495769" y="3760452"/>
            <a:ext cx="7350895" cy="3051361"/>
            <a:chOff x="15813905" y="12607739"/>
            <a:chExt cx="7350895" cy="3051361"/>
          </a:xfrm>
        </p:grpSpPr>
        <p:sp>
          <p:nvSpPr>
            <p:cNvPr id="8" name="Freeform 9">
              <a:extLst>
                <a:ext uri="{FF2B5EF4-FFF2-40B4-BE49-F238E27FC236}">
                  <a16:creationId xmlns:a16="http://schemas.microsoft.com/office/drawing/2014/main" id="{E68A4B17-1FBA-088F-DE3C-2DECDF9BC2A5}"/>
                </a:ext>
              </a:extLst>
            </p:cNvPr>
            <p:cNvSpPr/>
            <p:nvPr/>
          </p:nvSpPr>
          <p:spPr>
            <a:xfrm>
              <a:off x="15813905" y="12607739"/>
              <a:ext cx="7350895" cy="3051361"/>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9" name="Picture 2" descr="Simulated Annealing on Make a GIF">
              <a:extLst>
                <a:ext uri="{FF2B5EF4-FFF2-40B4-BE49-F238E27FC236}">
                  <a16:creationId xmlns:a16="http://schemas.microsoft.com/office/drawing/2014/main" id="{336C4320-345B-3199-D4A0-B8089A300D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64836" y="12875082"/>
              <a:ext cx="6849031" cy="2516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FB2F3BE3-DBC5-DFF3-290C-92BDC1F00A44}"/>
              </a:ext>
            </a:extLst>
          </p:cNvPr>
          <p:cNvGrpSpPr/>
          <p:nvPr/>
        </p:nvGrpSpPr>
        <p:grpSpPr>
          <a:xfrm>
            <a:off x="1960436" y="-5020985"/>
            <a:ext cx="6431089" cy="3751443"/>
            <a:chOff x="1950910" y="12210638"/>
            <a:chExt cx="6431089" cy="3751443"/>
          </a:xfrm>
        </p:grpSpPr>
        <p:sp>
          <p:nvSpPr>
            <p:cNvPr id="12" name="Freeform 9">
              <a:extLst>
                <a:ext uri="{FF2B5EF4-FFF2-40B4-BE49-F238E27FC236}">
                  <a16:creationId xmlns:a16="http://schemas.microsoft.com/office/drawing/2014/main" id="{5DC67F6B-BCE7-68A0-DA83-5AEC0038A5F0}"/>
                </a:ext>
              </a:extLst>
            </p:cNvPr>
            <p:cNvSpPr/>
            <p:nvPr/>
          </p:nvSpPr>
          <p:spPr>
            <a:xfrm>
              <a:off x="1950910" y="12210638"/>
              <a:ext cx="6431089" cy="3751443"/>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13" name="Picture 12" descr="A white background with black text&#10;&#10;Description automatically generated">
              <a:extLst>
                <a:ext uri="{FF2B5EF4-FFF2-40B4-BE49-F238E27FC236}">
                  <a16:creationId xmlns:a16="http://schemas.microsoft.com/office/drawing/2014/main" id="{62BF3EA9-615C-AF00-C71E-F88CC67564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9440" y="12534732"/>
              <a:ext cx="5914027" cy="3103253"/>
            </a:xfrm>
            <a:prstGeom prst="rect">
              <a:avLst/>
            </a:prstGeom>
          </p:spPr>
        </p:pic>
      </p:grpSp>
      <p:sp>
        <p:nvSpPr>
          <p:cNvPr id="14" name="TextBox 13">
            <a:extLst>
              <a:ext uri="{FF2B5EF4-FFF2-40B4-BE49-F238E27FC236}">
                <a16:creationId xmlns:a16="http://schemas.microsoft.com/office/drawing/2014/main" id="{3A6B054B-300A-739D-67EA-E8B69A807749}"/>
              </a:ext>
            </a:extLst>
          </p:cNvPr>
          <p:cNvSpPr txBox="1"/>
          <p:nvPr/>
        </p:nvSpPr>
        <p:spPr>
          <a:xfrm>
            <a:off x="7751261" y="9529391"/>
            <a:ext cx="2905653" cy="369332"/>
          </a:xfrm>
          <a:prstGeom prst="rect">
            <a:avLst/>
          </a:prstGeom>
          <a:noFill/>
        </p:spPr>
        <p:txBody>
          <a:bodyPr wrap="square">
            <a:spAutoFit/>
          </a:bodyPr>
          <a:lstStyle/>
          <a:p>
            <a:pPr algn="ctr"/>
            <a:r>
              <a:rPr lang="en-US" sz="1800" dirty="0">
                <a:solidFill>
                  <a:schemeClr val="bg1"/>
                </a:solidFill>
                <a:latin typeface="Roboto" panose="02000000000000000000" pitchFamily="2" charset="0"/>
                <a:ea typeface="Roboto" panose="02000000000000000000" pitchFamily="2" charset="0"/>
              </a:rPr>
              <a:t>(Everton, 202</a:t>
            </a:r>
            <a:r>
              <a:rPr lang="en-US" dirty="0">
                <a:solidFill>
                  <a:schemeClr val="bg1"/>
                </a:solidFill>
                <a:latin typeface="Roboto" panose="02000000000000000000" pitchFamily="2" charset="0"/>
                <a:ea typeface="Roboto" panose="02000000000000000000" pitchFamily="2" charset="0"/>
              </a:rPr>
              <a:t>3</a:t>
            </a:r>
            <a:r>
              <a:rPr lang="en-US" sz="1800" dirty="0">
                <a:solidFill>
                  <a:schemeClr val="bg1"/>
                </a:solidFill>
                <a:latin typeface="Roboto" panose="02000000000000000000" pitchFamily="2" charset="0"/>
                <a:ea typeface="Roboto" panose="02000000000000000000" pitchFamily="2" charset="0"/>
              </a:rPr>
              <a:t>)</a:t>
            </a:r>
            <a:endParaRPr lang="en-MY" b="1" i="1" dirty="0">
              <a:solidFill>
                <a:schemeClr val="bg1"/>
              </a:solidFill>
            </a:endParaRPr>
          </a:p>
        </p:txBody>
      </p:sp>
      <p:sp>
        <p:nvSpPr>
          <p:cNvPr id="20" name="Slide Number Placeholder 19">
            <a:extLst>
              <a:ext uri="{FF2B5EF4-FFF2-40B4-BE49-F238E27FC236}">
                <a16:creationId xmlns:a16="http://schemas.microsoft.com/office/drawing/2014/main" id="{12BEF868-4594-A5B9-37F6-607A8CD7232A}"/>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35967071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F1D429-824F-E375-A73A-E99B7CD4AA8F}"/>
              </a:ext>
            </a:extLst>
          </p:cNvPr>
          <p:cNvSpPr/>
          <p:nvPr/>
        </p:nvSpPr>
        <p:spPr>
          <a:xfrm>
            <a:off x="0" y="0"/>
            <a:ext cx="18288000" cy="10287000"/>
          </a:xfrm>
          <a:prstGeom prst="rect">
            <a:avLst/>
          </a:prstGeom>
          <a:solidFill>
            <a:srgbClr val="1818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chemeClr val="bg1"/>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71" name="Group 70">
            <a:extLst>
              <a:ext uri="{FF2B5EF4-FFF2-40B4-BE49-F238E27FC236}">
                <a16:creationId xmlns:a16="http://schemas.microsoft.com/office/drawing/2014/main" id="{FF0EAA4C-1B9A-6849-00E4-D6D4B26CE345}"/>
              </a:ext>
            </a:extLst>
          </p:cNvPr>
          <p:cNvGrpSpPr/>
          <p:nvPr/>
        </p:nvGrpSpPr>
        <p:grpSpPr>
          <a:xfrm>
            <a:off x="1186976" y="1333500"/>
            <a:ext cx="16034224" cy="7905267"/>
            <a:chOff x="4134869" y="4152900"/>
            <a:chExt cx="10018260" cy="1981200"/>
          </a:xfrm>
        </p:grpSpPr>
        <p:grpSp>
          <p:nvGrpSpPr>
            <p:cNvPr id="72" name="Group 8">
              <a:extLst>
                <a:ext uri="{FF2B5EF4-FFF2-40B4-BE49-F238E27FC236}">
                  <a16:creationId xmlns:a16="http://schemas.microsoft.com/office/drawing/2014/main" id="{CA94D645-CABC-7F01-4DEB-E25D98C1E3FF}"/>
                </a:ext>
              </a:extLst>
            </p:cNvPr>
            <p:cNvGrpSpPr/>
            <p:nvPr/>
          </p:nvGrpSpPr>
          <p:grpSpPr>
            <a:xfrm>
              <a:off x="4134869" y="4152900"/>
              <a:ext cx="10018260" cy="1981200"/>
              <a:chOff x="0" y="0"/>
              <a:chExt cx="2638554" cy="1630376"/>
            </a:xfrm>
          </p:grpSpPr>
          <p:sp>
            <p:nvSpPr>
              <p:cNvPr id="75" name="TextBox 10">
                <a:extLst>
                  <a:ext uri="{FF2B5EF4-FFF2-40B4-BE49-F238E27FC236}">
                    <a16:creationId xmlns:a16="http://schemas.microsoft.com/office/drawing/2014/main" id="{6248C089-94CB-F586-9154-596E07F18184}"/>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sp>
            <p:nvSpPr>
              <p:cNvPr id="74" name="Freeform 9">
                <a:extLst>
                  <a:ext uri="{FF2B5EF4-FFF2-40B4-BE49-F238E27FC236}">
                    <a16:creationId xmlns:a16="http://schemas.microsoft.com/office/drawing/2014/main" id="{C55A4345-1F1D-B131-B93D-E82BE81BB8B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B0B2A8">
                  <a:alpha val="7451"/>
                </a:srgbClr>
              </a:solidFill>
            </p:spPr>
            <p:txBody>
              <a:bodyPr/>
              <a:lstStyle/>
              <a:p>
                <a:endParaRPr lang="en-MY" dirty="0"/>
              </a:p>
            </p:txBody>
          </p:sp>
        </p:grpSp>
        <p:sp>
          <p:nvSpPr>
            <p:cNvPr id="73" name="TextBox 72">
              <a:extLst>
                <a:ext uri="{FF2B5EF4-FFF2-40B4-BE49-F238E27FC236}">
                  <a16:creationId xmlns:a16="http://schemas.microsoft.com/office/drawing/2014/main" id="{7084607B-0215-EDB2-A579-22719E9523B4}"/>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0058400" y="3314700"/>
            <a:ext cx="5588000" cy="512961"/>
          </a:xfrm>
          <a:prstGeom prst="rect">
            <a:avLst/>
          </a:prstGeom>
        </p:spPr>
        <p:txBody>
          <a:bodyPr wrap="square" lIns="0" tIns="0" rIns="0" bIns="0" rtlCol="0" anchor="t">
            <a:spAutoFit/>
          </a:bodyPr>
          <a:lstStyle/>
          <a:p>
            <a:pPr algn="ctr">
              <a:lnSpc>
                <a:spcPts val="3984"/>
              </a:lnSpc>
            </a:pPr>
            <a:r>
              <a:rPr lang="en-US" sz="3795" b="1" dirty="0">
                <a:solidFill>
                  <a:schemeClr val="bg1"/>
                </a:solidFill>
                <a:latin typeface="Montserrat"/>
              </a:rPr>
              <a:t>Genetic Algorithm</a:t>
            </a:r>
          </a:p>
        </p:txBody>
      </p:sp>
      <p:grpSp>
        <p:nvGrpSpPr>
          <p:cNvPr id="5" name="Group 4">
            <a:extLst>
              <a:ext uri="{FF2B5EF4-FFF2-40B4-BE49-F238E27FC236}">
                <a16:creationId xmlns:a16="http://schemas.microsoft.com/office/drawing/2014/main" id="{F9F39E65-ED85-2E5A-56F5-F0D9EDAC5A25}"/>
              </a:ext>
            </a:extLst>
          </p:cNvPr>
          <p:cNvGrpSpPr/>
          <p:nvPr/>
        </p:nvGrpSpPr>
        <p:grpSpPr>
          <a:xfrm>
            <a:off x="1960436" y="-7778784"/>
            <a:ext cx="6421564" cy="6347365"/>
            <a:chOff x="1960436" y="2397800"/>
            <a:chExt cx="6421564" cy="6347365"/>
          </a:xfrm>
        </p:grpSpPr>
        <p:sp>
          <p:nvSpPr>
            <p:cNvPr id="10" name="Freeform 9">
              <a:extLst>
                <a:ext uri="{FF2B5EF4-FFF2-40B4-BE49-F238E27FC236}">
                  <a16:creationId xmlns:a16="http://schemas.microsoft.com/office/drawing/2014/main" id="{6798A718-4566-FCD0-E59B-F39FF7284B5B}"/>
                </a:ext>
              </a:extLst>
            </p:cNvPr>
            <p:cNvSpPr/>
            <p:nvPr/>
          </p:nvSpPr>
          <p:spPr>
            <a:xfrm>
              <a:off x="1960436" y="2397800"/>
              <a:ext cx="6421564" cy="6347365"/>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30" name="Picture 29" descr="A grid of dots with numbers and a red dot&#10;&#10;Description automatically generated">
              <a:extLst>
                <a:ext uri="{FF2B5EF4-FFF2-40B4-BE49-F238E27FC236}">
                  <a16:creationId xmlns:a16="http://schemas.microsoft.com/office/drawing/2014/main" id="{47A4E27E-1A5B-7C09-AD40-B93304D9D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246" y="3048272"/>
              <a:ext cx="5243943" cy="5082557"/>
            </a:xfrm>
            <a:prstGeom prst="rect">
              <a:avLst/>
            </a:prstGeom>
          </p:spPr>
        </p:pic>
      </p:grpSp>
      <p:grpSp>
        <p:nvGrpSpPr>
          <p:cNvPr id="69" name="Group 68">
            <a:extLst>
              <a:ext uri="{FF2B5EF4-FFF2-40B4-BE49-F238E27FC236}">
                <a16:creationId xmlns:a16="http://schemas.microsoft.com/office/drawing/2014/main" id="{17182EC5-9B47-3A8A-DEBF-F757E6F5C562}"/>
              </a:ext>
            </a:extLst>
          </p:cNvPr>
          <p:cNvGrpSpPr/>
          <p:nvPr/>
        </p:nvGrpSpPr>
        <p:grpSpPr>
          <a:xfrm>
            <a:off x="2156019" y="3718865"/>
            <a:ext cx="6431089" cy="3134536"/>
            <a:chOff x="10972800" y="11305365"/>
            <a:chExt cx="6431089" cy="3134536"/>
          </a:xfrm>
        </p:grpSpPr>
        <p:sp>
          <p:nvSpPr>
            <p:cNvPr id="65" name="Freeform 9">
              <a:extLst>
                <a:ext uri="{FF2B5EF4-FFF2-40B4-BE49-F238E27FC236}">
                  <a16:creationId xmlns:a16="http://schemas.microsoft.com/office/drawing/2014/main" id="{35771ABB-D422-E0E7-4D0D-1D65B88044AE}"/>
                </a:ext>
              </a:extLst>
            </p:cNvPr>
            <p:cNvSpPr/>
            <p:nvPr/>
          </p:nvSpPr>
          <p:spPr>
            <a:xfrm>
              <a:off x="10972800" y="11305365"/>
              <a:ext cx="6431089" cy="313453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31" name="Picture 30" descr="A group of blue robots with legs&#10;&#10;Description automatically generated">
              <a:extLst>
                <a:ext uri="{FF2B5EF4-FFF2-40B4-BE49-F238E27FC236}">
                  <a16:creationId xmlns:a16="http://schemas.microsoft.com/office/drawing/2014/main" id="{30B1C759-958C-9A1E-EDC6-73E448FF4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9873" y="11312985"/>
              <a:ext cx="5736942" cy="2784343"/>
            </a:xfrm>
            <a:prstGeom prst="rect">
              <a:avLst/>
            </a:prstGeom>
          </p:spPr>
        </p:pic>
      </p:grpSp>
      <p:sp>
        <p:nvSpPr>
          <p:cNvPr id="3" name="TextBox 17">
            <a:extLst>
              <a:ext uri="{FF2B5EF4-FFF2-40B4-BE49-F238E27FC236}">
                <a16:creationId xmlns:a16="http://schemas.microsoft.com/office/drawing/2014/main" id="{046111A2-0BD8-2E4B-6619-9D9AE1C453BD}"/>
              </a:ext>
            </a:extLst>
          </p:cNvPr>
          <p:cNvSpPr txBox="1"/>
          <p:nvPr/>
        </p:nvSpPr>
        <p:spPr>
          <a:xfrm>
            <a:off x="9252161" y="4373897"/>
            <a:ext cx="7303985" cy="2821285"/>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2500" dirty="0">
                <a:solidFill>
                  <a:schemeClr val="bg1"/>
                </a:solidFill>
                <a:latin typeface="Roboto" panose="02000000000000000000" pitchFamily="2" charset="0"/>
                <a:ea typeface="Roboto" panose="02000000000000000000" pitchFamily="2" charset="0"/>
              </a:rPr>
              <a:t>Start with an initial population and evaluate them</a:t>
            </a:r>
          </a:p>
          <a:p>
            <a:pPr marL="342900" indent="-342900">
              <a:lnSpc>
                <a:spcPct val="150000"/>
              </a:lnSpc>
              <a:buFont typeface="Arial" panose="020B0604020202020204" pitchFamily="34" charset="0"/>
              <a:buChar char="•"/>
            </a:pPr>
            <a:r>
              <a:rPr lang="en-US" sz="2500" dirty="0">
                <a:solidFill>
                  <a:schemeClr val="bg1"/>
                </a:solidFill>
                <a:latin typeface="Roboto" panose="02000000000000000000" pitchFamily="2" charset="0"/>
                <a:ea typeface="Roboto" panose="02000000000000000000" pitchFamily="2" charset="0"/>
              </a:rPr>
              <a:t>Perform selection, crossover, mutation, and evaluation for new offspring, and replace discarded chromosome (a set of solution)</a:t>
            </a:r>
          </a:p>
          <a:p>
            <a:pPr marL="342900" indent="-342900">
              <a:lnSpc>
                <a:spcPct val="150000"/>
              </a:lnSpc>
              <a:buFont typeface="Arial" panose="020B0604020202020204" pitchFamily="34" charset="0"/>
              <a:buChar char="•"/>
            </a:pPr>
            <a:r>
              <a:rPr lang="en-US" sz="2500" dirty="0">
                <a:solidFill>
                  <a:schemeClr val="bg1"/>
                </a:solidFill>
                <a:latin typeface="Roboto" panose="02000000000000000000" pitchFamily="2" charset="0"/>
                <a:ea typeface="Roboto" panose="02000000000000000000" pitchFamily="2" charset="0"/>
              </a:rPr>
              <a:t>Continue until stopping criterion is met</a:t>
            </a:r>
          </a:p>
        </p:txBody>
      </p:sp>
      <p:sp>
        <p:nvSpPr>
          <p:cNvPr id="7" name="TextBox 15">
            <a:extLst>
              <a:ext uri="{FF2B5EF4-FFF2-40B4-BE49-F238E27FC236}">
                <a16:creationId xmlns:a16="http://schemas.microsoft.com/office/drawing/2014/main" id="{00E76025-1E4E-12D7-6074-25F6F990D2EF}"/>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FFFFFF"/>
                </a:solidFill>
                <a:latin typeface="Roboto" panose="02000000000000000000" pitchFamily="2" charset="0"/>
                <a:ea typeface="Roboto" panose="02000000000000000000" pitchFamily="2" charset="0"/>
              </a:rPr>
              <a:t>Methodology</a:t>
            </a:r>
          </a:p>
        </p:txBody>
      </p:sp>
      <p:grpSp>
        <p:nvGrpSpPr>
          <p:cNvPr id="6" name="Group 5">
            <a:extLst>
              <a:ext uri="{FF2B5EF4-FFF2-40B4-BE49-F238E27FC236}">
                <a16:creationId xmlns:a16="http://schemas.microsoft.com/office/drawing/2014/main" id="{A30FC917-F155-1CFD-D06B-911A0E1E4762}"/>
              </a:ext>
            </a:extLst>
          </p:cNvPr>
          <p:cNvGrpSpPr/>
          <p:nvPr/>
        </p:nvGrpSpPr>
        <p:grpSpPr>
          <a:xfrm>
            <a:off x="1495769" y="-4473713"/>
            <a:ext cx="7350895" cy="3051361"/>
            <a:chOff x="15813905" y="12607739"/>
            <a:chExt cx="7350895" cy="3051361"/>
          </a:xfrm>
        </p:grpSpPr>
        <p:sp>
          <p:nvSpPr>
            <p:cNvPr id="8" name="Freeform 9">
              <a:extLst>
                <a:ext uri="{FF2B5EF4-FFF2-40B4-BE49-F238E27FC236}">
                  <a16:creationId xmlns:a16="http://schemas.microsoft.com/office/drawing/2014/main" id="{E68A4B17-1FBA-088F-DE3C-2DECDF9BC2A5}"/>
                </a:ext>
              </a:extLst>
            </p:cNvPr>
            <p:cNvSpPr/>
            <p:nvPr/>
          </p:nvSpPr>
          <p:spPr>
            <a:xfrm>
              <a:off x="15813905" y="12607739"/>
              <a:ext cx="7350895" cy="3051361"/>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9" name="Picture 2" descr="Simulated Annealing on Make a GIF">
              <a:extLst>
                <a:ext uri="{FF2B5EF4-FFF2-40B4-BE49-F238E27FC236}">
                  <a16:creationId xmlns:a16="http://schemas.microsoft.com/office/drawing/2014/main" id="{336C4320-345B-3199-D4A0-B8089A300D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64836" y="12875082"/>
              <a:ext cx="6849031" cy="2516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FB2F3BE3-DBC5-DFF3-290C-92BDC1F00A44}"/>
              </a:ext>
            </a:extLst>
          </p:cNvPr>
          <p:cNvGrpSpPr/>
          <p:nvPr/>
        </p:nvGrpSpPr>
        <p:grpSpPr>
          <a:xfrm>
            <a:off x="1960436" y="-5020985"/>
            <a:ext cx="6431089" cy="3751443"/>
            <a:chOff x="1950910" y="12210638"/>
            <a:chExt cx="6431089" cy="3751443"/>
          </a:xfrm>
        </p:grpSpPr>
        <p:sp>
          <p:nvSpPr>
            <p:cNvPr id="12" name="Freeform 9">
              <a:extLst>
                <a:ext uri="{FF2B5EF4-FFF2-40B4-BE49-F238E27FC236}">
                  <a16:creationId xmlns:a16="http://schemas.microsoft.com/office/drawing/2014/main" id="{5DC67F6B-BCE7-68A0-DA83-5AEC0038A5F0}"/>
                </a:ext>
              </a:extLst>
            </p:cNvPr>
            <p:cNvSpPr/>
            <p:nvPr/>
          </p:nvSpPr>
          <p:spPr>
            <a:xfrm>
              <a:off x="1950910" y="12210638"/>
              <a:ext cx="6431089" cy="3751443"/>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000000">
                <a:alpha val="14902"/>
              </a:srgbClr>
            </a:solidFill>
          </p:spPr>
          <p:txBody>
            <a:bodyPr/>
            <a:lstStyle/>
            <a:p>
              <a:endParaRPr lang="en-MY" dirty="0"/>
            </a:p>
          </p:txBody>
        </p:sp>
        <p:pic>
          <p:nvPicPr>
            <p:cNvPr id="13" name="Picture 12" descr="A white background with black text&#10;&#10;Description automatically generated">
              <a:extLst>
                <a:ext uri="{FF2B5EF4-FFF2-40B4-BE49-F238E27FC236}">
                  <a16:creationId xmlns:a16="http://schemas.microsoft.com/office/drawing/2014/main" id="{62BF3EA9-615C-AF00-C71E-F88CC67564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9440" y="12534732"/>
              <a:ext cx="5914027" cy="3103253"/>
            </a:xfrm>
            <a:prstGeom prst="rect">
              <a:avLst/>
            </a:prstGeom>
          </p:spPr>
        </p:pic>
      </p:grpSp>
      <p:sp>
        <p:nvSpPr>
          <p:cNvPr id="14" name="Freeform 2">
            <a:extLst>
              <a:ext uri="{FF2B5EF4-FFF2-40B4-BE49-F238E27FC236}">
                <a16:creationId xmlns:a16="http://schemas.microsoft.com/office/drawing/2014/main" id="{BED4AF9E-9F51-E097-9BE3-0396A79DEE0C}"/>
              </a:ext>
            </a:extLst>
          </p:cNvPr>
          <p:cNvSpPr/>
          <p:nvPr/>
        </p:nvSpPr>
        <p:spPr>
          <a:xfrm>
            <a:off x="-17897521" y="7500781"/>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15" name="Freeform 3">
            <a:extLst>
              <a:ext uri="{FF2B5EF4-FFF2-40B4-BE49-F238E27FC236}">
                <a16:creationId xmlns:a16="http://schemas.microsoft.com/office/drawing/2014/main" id="{0F12929C-462E-8EA1-FE55-A2B25BAE3260}"/>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6" name="TextBox 15">
            <a:extLst>
              <a:ext uri="{FF2B5EF4-FFF2-40B4-BE49-F238E27FC236}">
                <a16:creationId xmlns:a16="http://schemas.microsoft.com/office/drawing/2014/main" id="{F6AFB4CF-873B-7027-9F41-E0DC1D2E8C68}"/>
              </a:ext>
            </a:extLst>
          </p:cNvPr>
          <p:cNvSpPr txBox="1"/>
          <p:nvPr/>
        </p:nvSpPr>
        <p:spPr>
          <a:xfrm>
            <a:off x="7972953" y="9529391"/>
            <a:ext cx="2476500" cy="369332"/>
          </a:xfrm>
          <a:prstGeom prst="rect">
            <a:avLst/>
          </a:prstGeom>
          <a:noFill/>
        </p:spPr>
        <p:txBody>
          <a:bodyPr wrap="square">
            <a:spAutoFit/>
          </a:bodyPr>
          <a:lstStyle/>
          <a:p>
            <a:pPr algn="ctr"/>
            <a:r>
              <a:rPr lang="en-US" sz="1800" dirty="0">
                <a:solidFill>
                  <a:schemeClr val="bg1"/>
                </a:solidFill>
                <a:latin typeface="Roboto" panose="02000000000000000000" pitchFamily="2" charset="0"/>
                <a:ea typeface="Roboto" panose="02000000000000000000" pitchFamily="2" charset="0"/>
              </a:rPr>
              <a:t>(Annu</a:t>
            </a:r>
            <a:r>
              <a:rPr lang="en-US" sz="1800" b="1" i="1" dirty="0">
                <a:solidFill>
                  <a:schemeClr val="bg1"/>
                </a:solidFill>
                <a:latin typeface="Roboto" panose="02000000000000000000" pitchFamily="2" charset="0"/>
                <a:ea typeface="Roboto" panose="02000000000000000000" pitchFamily="2" charset="0"/>
              </a:rPr>
              <a:t> </a:t>
            </a:r>
            <a:r>
              <a:rPr lang="en-US" sz="1800" dirty="0" err="1">
                <a:solidFill>
                  <a:schemeClr val="bg1"/>
                </a:solidFill>
                <a:latin typeface="Roboto" panose="02000000000000000000" pitchFamily="2" charset="0"/>
                <a:ea typeface="Roboto" panose="02000000000000000000" pitchFamily="2" charset="0"/>
              </a:rPr>
              <a:t>el</a:t>
            </a:r>
            <a:r>
              <a:rPr lang="en-US" sz="1800" dirty="0">
                <a:solidFill>
                  <a:schemeClr val="bg1"/>
                </a:solidFill>
                <a:latin typeface="Roboto" panose="02000000000000000000" pitchFamily="2" charset="0"/>
                <a:ea typeface="Roboto" panose="02000000000000000000" pitchFamily="2" charset="0"/>
              </a:rPr>
              <a:t> al., 2019)</a:t>
            </a:r>
            <a:endParaRPr lang="en-MY" b="1" i="1" dirty="0">
              <a:solidFill>
                <a:schemeClr val="bg1"/>
              </a:solidFill>
            </a:endParaRPr>
          </a:p>
        </p:txBody>
      </p:sp>
      <p:sp>
        <p:nvSpPr>
          <p:cNvPr id="22" name="Slide Number Placeholder 21">
            <a:extLst>
              <a:ext uri="{FF2B5EF4-FFF2-40B4-BE49-F238E27FC236}">
                <a16:creationId xmlns:a16="http://schemas.microsoft.com/office/drawing/2014/main" id="{51E78016-EF55-714C-3DAB-31C89C9383D2}"/>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84271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16" name="Freeform 3">
            <a:extLst>
              <a:ext uri="{FF2B5EF4-FFF2-40B4-BE49-F238E27FC236}">
                <a16:creationId xmlns:a16="http://schemas.microsoft.com/office/drawing/2014/main" id="{2BA4A0E0-3C96-36F1-3BFF-878D25D25CBB}"/>
              </a:ext>
            </a:extLst>
          </p:cNvPr>
          <p:cNvSpPr/>
          <p:nvPr/>
        </p:nvSpPr>
        <p:spPr>
          <a:xfrm>
            <a:off x="699601" y="281337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2" name="Freeform 4">
            <a:extLst>
              <a:ext uri="{FF2B5EF4-FFF2-40B4-BE49-F238E27FC236}">
                <a16:creationId xmlns:a16="http://schemas.microsoft.com/office/drawing/2014/main" id="{50CF4973-729E-E61C-50BB-D294531F82F7}"/>
              </a:ext>
            </a:extLst>
          </p:cNvPr>
          <p:cNvSpPr/>
          <p:nvPr/>
        </p:nvSpPr>
        <p:spPr>
          <a:xfrm>
            <a:off x="8839200" y="-298707"/>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5835177"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67" name="Freeform 2">
            <a:extLst>
              <a:ext uri="{FF2B5EF4-FFF2-40B4-BE49-F238E27FC236}">
                <a16:creationId xmlns:a16="http://schemas.microsoft.com/office/drawing/2014/main" id="{94DDE4A0-594B-50A4-AF45-8CAEDBFE98F2}"/>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8" name="Freeform 3">
            <a:extLst>
              <a:ext uri="{FF2B5EF4-FFF2-40B4-BE49-F238E27FC236}">
                <a16:creationId xmlns:a16="http://schemas.microsoft.com/office/drawing/2014/main" id="{FDFA69B3-B3A7-A884-56E2-40784CDD7A78}"/>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4" name="Group 13">
            <a:extLst>
              <a:ext uri="{FF2B5EF4-FFF2-40B4-BE49-F238E27FC236}">
                <a16:creationId xmlns:a16="http://schemas.microsoft.com/office/drawing/2014/main" id="{DE9B48C9-F2AF-BFCB-7902-F42B5E237DB4}"/>
              </a:ext>
            </a:extLst>
          </p:cNvPr>
          <p:cNvGrpSpPr/>
          <p:nvPr/>
        </p:nvGrpSpPr>
        <p:grpSpPr>
          <a:xfrm>
            <a:off x="4134867" y="4152900"/>
            <a:ext cx="9768130" cy="1981200"/>
            <a:chOff x="0" y="0"/>
            <a:chExt cx="2638554" cy="1630376"/>
          </a:xfrm>
        </p:grpSpPr>
        <p:sp>
          <p:nvSpPr>
            <p:cNvPr id="19" name="Freeform 9">
              <a:extLst>
                <a:ext uri="{FF2B5EF4-FFF2-40B4-BE49-F238E27FC236}">
                  <a16:creationId xmlns:a16="http://schemas.microsoft.com/office/drawing/2014/main" id="{68221B93-447D-09DC-E938-85D2329F4DD6}"/>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20" name="TextBox 10">
              <a:extLst>
                <a:ext uri="{FF2B5EF4-FFF2-40B4-BE49-F238E27FC236}">
                  <a16:creationId xmlns:a16="http://schemas.microsoft.com/office/drawing/2014/main" id="{6D13D6DF-A862-2517-DF38-6B0F6E0EBA8A}"/>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7">
            <a:extLst>
              <a:ext uri="{FF2B5EF4-FFF2-40B4-BE49-F238E27FC236}">
                <a16:creationId xmlns:a16="http://schemas.microsoft.com/office/drawing/2014/main" id="{9B86619A-B514-4156-3390-237A0B83B47E}"/>
              </a:ext>
            </a:extLst>
          </p:cNvPr>
          <p:cNvSpPr txBox="1"/>
          <p:nvPr/>
        </p:nvSpPr>
        <p:spPr>
          <a:xfrm>
            <a:off x="5893762" y="4702515"/>
            <a:ext cx="6500473" cy="923330"/>
          </a:xfrm>
          <a:prstGeom prst="rect">
            <a:avLst/>
          </a:prstGeom>
        </p:spPr>
        <p:txBody>
          <a:bodyPr wrap="square" lIns="0" tIns="0" rIns="0" bIns="0" rtlCol="0" anchor="ctr">
            <a:spAutoFit/>
          </a:bodyPr>
          <a:lstStyle/>
          <a:p>
            <a:pPr algn="ctr"/>
            <a:r>
              <a:rPr lang="en-US" sz="6000" b="1" dirty="0">
                <a:solidFill>
                  <a:srgbClr val="000000"/>
                </a:solidFill>
                <a:latin typeface="Montserrat"/>
              </a:rPr>
              <a:t>EXPERIMENT</a:t>
            </a:r>
          </a:p>
        </p:txBody>
      </p:sp>
      <p:sp>
        <p:nvSpPr>
          <p:cNvPr id="6" name="Slide Number Placeholder 5">
            <a:extLst>
              <a:ext uri="{FF2B5EF4-FFF2-40B4-BE49-F238E27FC236}">
                <a16:creationId xmlns:a16="http://schemas.microsoft.com/office/drawing/2014/main" id="{12D83EBD-7E28-94E5-8225-D01618F42429}"/>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441492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A8FC5E02-2BC5-A8BE-BF96-AC679DACB484}"/>
              </a:ext>
            </a:extLst>
          </p:cNvPr>
          <p:cNvSpPr/>
          <p:nvPr/>
        </p:nvSpPr>
        <p:spPr>
          <a:xfrm>
            <a:off x="-1519532" y="3262833"/>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3">
            <a:extLst>
              <a:ext uri="{FF2B5EF4-FFF2-40B4-BE49-F238E27FC236}">
                <a16:creationId xmlns:a16="http://schemas.microsoft.com/office/drawing/2014/main" id="{EE04AF67-B2DF-860A-082F-4B48C248A6E8}"/>
              </a:ext>
            </a:extLst>
          </p:cNvPr>
          <p:cNvSpPr/>
          <p:nvPr/>
        </p:nvSpPr>
        <p:spPr>
          <a:xfrm>
            <a:off x="11327916" y="-385208"/>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Experiment Design</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3" name="TextBox 17">
            <a:extLst>
              <a:ext uri="{FF2B5EF4-FFF2-40B4-BE49-F238E27FC236}">
                <a16:creationId xmlns:a16="http://schemas.microsoft.com/office/drawing/2014/main" id="{D354D450-35C3-5FD0-57A1-45BC73166488}"/>
              </a:ext>
            </a:extLst>
          </p:cNvPr>
          <p:cNvSpPr txBox="1"/>
          <p:nvPr/>
        </p:nvSpPr>
        <p:spPr>
          <a:xfrm>
            <a:off x="2343796" y="2613728"/>
            <a:ext cx="13907414" cy="2394886"/>
          </a:xfrm>
          <a:prstGeom prst="rect">
            <a:avLst/>
          </a:prstGeom>
        </p:spPr>
        <p:txBody>
          <a:bodyPr wrap="square" lIns="0" tIns="0" rIns="0" bIns="0" rtlCol="0" anchor="t">
            <a:spAutoFit/>
          </a:bodyPr>
          <a:lstStyle/>
          <a:p>
            <a:pPr marL="342900" indent="-342900" algn="just">
              <a:lnSpc>
                <a:spcPts val="3800"/>
              </a:lnSpc>
              <a:buFont typeface="Arial" panose="020B0604020202020204" pitchFamily="34" charset="0"/>
              <a:buChar char="•"/>
            </a:pPr>
            <a:r>
              <a:rPr lang="en-US" sz="2500" dirty="0">
                <a:latin typeface="Roboto" panose="02000000000000000000" pitchFamily="2" charset="0"/>
                <a:ea typeface="Roboto" panose="02000000000000000000" pitchFamily="2" charset="0"/>
              </a:rPr>
              <a:t>Run on same Google Collaboratory environment</a:t>
            </a:r>
          </a:p>
          <a:p>
            <a:pPr marL="342900" indent="-342900" algn="just">
              <a:lnSpc>
                <a:spcPts val="3800"/>
              </a:lnSpc>
              <a:buFont typeface="Arial" panose="020B0604020202020204" pitchFamily="34" charset="0"/>
              <a:buChar char="•"/>
            </a:pPr>
            <a:r>
              <a:rPr lang="en-US" sz="2500" dirty="0">
                <a:latin typeface="Roboto" panose="02000000000000000000" pitchFamily="2" charset="0"/>
                <a:ea typeface="Roboto" panose="02000000000000000000" pitchFamily="2" charset="0"/>
              </a:rPr>
              <a:t>5 seeds are chosen to repeat the entire experiment, introduced at different phases</a:t>
            </a:r>
          </a:p>
          <a:p>
            <a:pPr marL="342900" indent="-342900" algn="just">
              <a:lnSpc>
                <a:spcPts val="3800"/>
              </a:lnSpc>
              <a:buFont typeface="Arial" panose="020B0604020202020204" pitchFamily="34" charset="0"/>
              <a:buChar char="•"/>
            </a:pPr>
            <a:r>
              <a:rPr lang="en-US" sz="2500" dirty="0">
                <a:latin typeface="Roboto" panose="02000000000000000000" pitchFamily="2" charset="0"/>
                <a:ea typeface="Roboto" panose="02000000000000000000" pitchFamily="2" charset="0"/>
              </a:rPr>
              <a:t>3-fold cross validation is used for evaluation</a:t>
            </a:r>
          </a:p>
          <a:p>
            <a:pPr marL="342900" indent="-342900" algn="just">
              <a:lnSpc>
                <a:spcPts val="3800"/>
              </a:lnSpc>
              <a:buFont typeface="Arial" panose="020B0604020202020204" pitchFamily="34" charset="0"/>
              <a:buChar char="•"/>
            </a:pPr>
            <a:r>
              <a:rPr lang="en-US" sz="2500" dirty="0">
                <a:latin typeface="Roboto" panose="02000000000000000000" pitchFamily="2" charset="0"/>
                <a:ea typeface="Roboto" panose="02000000000000000000" pitchFamily="2" charset="0"/>
              </a:rPr>
              <a:t>Focus on maximizing accuracy score during optimization</a:t>
            </a:r>
          </a:p>
          <a:p>
            <a:pPr marL="342900" indent="-342900" algn="just">
              <a:lnSpc>
                <a:spcPts val="3800"/>
              </a:lnSpc>
              <a:buFont typeface="Arial" panose="020B0604020202020204" pitchFamily="34" charset="0"/>
              <a:buChar char="•"/>
            </a:pPr>
            <a:r>
              <a:rPr lang="en-US" sz="2500" dirty="0">
                <a:latin typeface="Roboto" panose="02000000000000000000" pitchFamily="2" charset="0"/>
                <a:ea typeface="Roboto" panose="02000000000000000000" pitchFamily="2" charset="0"/>
              </a:rPr>
              <a:t>100 iterations for SA, 10 rounds for HGS, total 100 populations for GA</a:t>
            </a:r>
          </a:p>
        </p:txBody>
      </p:sp>
      <p:sp>
        <p:nvSpPr>
          <p:cNvPr id="28" name="Rectangle: Rounded Corners 27">
            <a:extLst>
              <a:ext uri="{FF2B5EF4-FFF2-40B4-BE49-F238E27FC236}">
                <a16:creationId xmlns:a16="http://schemas.microsoft.com/office/drawing/2014/main" id="{B71A1000-A931-A3EC-BFE9-9C182ECF3FC8}"/>
              </a:ext>
            </a:extLst>
          </p:cNvPr>
          <p:cNvSpPr/>
          <p:nvPr/>
        </p:nvSpPr>
        <p:spPr>
          <a:xfrm>
            <a:off x="2708190" y="6439967"/>
            <a:ext cx="3096278" cy="2283707"/>
          </a:xfrm>
          <a:prstGeom prst="roundRect">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7625B5FB-03FE-CAD3-1B00-D6A4E6247955}"/>
              </a:ext>
            </a:extLst>
          </p:cNvPr>
          <p:cNvSpPr txBox="1"/>
          <p:nvPr/>
        </p:nvSpPr>
        <p:spPr>
          <a:xfrm>
            <a:off x="3831455" y="6525042"/>
            <a:ext cx="860219" cy="2123658"/>
          </a:xfrm>
          <a:prstGeom prst="rect">
            <a:avLst/>
          </a:prstGeom>
          <a:noFill/>
        </p:spPr>
        <p:txBody>
          <a:bodyPr wrap="square">
            <a:spAutoFit/>
          </a:bodyPr>
          <a:lstStyle/>
          <a:p>
            <a:pPr algn="ctr">
              <a:lnSpc>
                <a:spcPct val="150000"/>
              </a:lnSpc>
            </a:pPr>
            <a:r>
              <a:rPr lang="en-US" dirty="0">
                <a:solidFill>
                  <a:srgbClr val="FFFFFF"/>
                </a:solidFill>
                <a:latin typeface="Roboto" panose="02000000000000000000" pitchFamily="2" charset="0"/>
                <a:ea typeface="Roboto" panose="02000000000000000000" pitchFamily="2" charset="0"/>
              </a:rPr>
              <a:t>7</a:t>
            </a:r>
          </a:p>
          <a:p>
            <a:pPr algn="ctr">
              <a:lnSpc>
                <a:spcPct val="150000"/>
              </a:lnSpc>
            </a:pPr>
            <a:r>
              <a:rPr lang="en-US" dirty="0">
                <a:solidFill>
                  <a:srgbClr val="FFFFFF"/>
                </a:solidFill>
                <a:latin typeface="Roboto" panose="02000000000000000000" pitchFamily="2" charset="0"/>
                <a:ea typeface="Roboto" panose="02000000000000000000" pitchFamily="2" charset="0"/>
              </a:rPr>
              <a:t>13</a:t>
            </a:r>
          </a:p>
          <a:p>
            <a:pPr algn="ctr">
              <a:lnSpc>
                <a:spcPct val="150000"/>
              </a:lnSpc>
            </a:pPr>
            <a:r>
              <a:rPr lang="en-US" sz="1800" dirty="0">
                <a:solidFill>
                  <a:srgbClr val="FFFFFF"/>
                </a:solidFill>
                <a:latin typeface="Roboto" panose="02000000000000000000" pitchFamily="2" charset="0"/>
                <a:ea typeface="Roboto" panose="02000000000000000000" pitchFamily="2" charset="0"/>
              </a:rPr>
              <a:t>42</a:t>
            </a:r>
          </a:p>
          <a:p>
            <a:pPr algn="ctr">
              <a:lnSpc>
                <a:spcPct val="150000"/>
              </a:lnSpc>
            </a:pPr>
            <a:r>
              <a:rPr lang="en-US" sz="1800" dirty="0">
                <a:solidFill>
                  <a:srgbClr val="FFFFFF"/>
                </a:solidFill>
                <a:latin typeface="Roboto" panose="02000000000000000000" pitchFamily="2" charset="0"/>
                <a:ea typeface="Roboto" panose="02000000000000000000" pitchFamily="2" charset="0"/>
              </a:rPr>
              <a:t>404</a:t>
            </a:r>
          </a:p>
          <a:p>
            <a:pPr algn="ctr">
              <a:lnSpc>
                <a:spcPct val="150000"/>
              </a:lnSpc>
            </a:pPr>
            <a:r>
              <a:rPr lang="en-US" dirty="0">
                <a:solidFill>
                  <a:srgbClr val="FFFFFF"/>
                </a:solidFill>
                <a:latin typeface="Roboto" panose="02000000000000000000" pitchFamily="2" charset="0"/>
                <a:ea typeface="Roboto" panose="02000000000000000000" pitchFamily="2" charset="0"/>
              </a:rPr>
              <a:t>1001</a:t>
            </a:r>
            <a:r>
              <a:rPr lang="en-US" sz="1800" dirty="0">
                <a:solidFill>
                  <a:srgbClr val="FFFFFF"/>
                </a:solidFill>
                <a:latin typeface="Roboto" panose="02000000000000000000" pitchFamily="2" charset="0"/>
                <a:ea typeface="Roboto" panose="02000000000000000000" pitchFamily="2" charset="0"/>
              </a:rPr>
              <a:t> </a:t>
            </a:r>
          </a:p>
        </p:txBody>
      </p:sp>
      <p:grpSp>
        <p:nvGrpSpPr>
          <p:cNvPr id="38" name="Group 37">
            <a:extLst>
              <a:ext uri="{FF2B5EF4-FFF2-40B4-BE49-F238E27FC236}">
                <a16:creationId xmlns:a16="http://schemas.microsoft.com/office/drawing/2014/main" id="{2A4F8B53-D24A-8195-708F-D67FDE837A6A}"/>
              </a:ext>
            </a:extLst>
          </p:cNvPr>
          <p:cNvGrpSpPr/>
          <p:nvPr/>
        </p:nvGrpSpPr>
        <p:grpSpPr>
          <a:xfrm>
            <a:off x="2748511" y="5448300"/>
            <a:ext cx="3042976" cy="790774"/>
            <a:chOff x="5952980" y="5160265"/>
            <a:chExt cx="4137721" cy="1075264"/>
          </a:xfrm>
        </p:grpSpPr>
        <p:sp>
          <p:nvSpPr>
            <p:cNvPr id="29" name="Rectangle: Rounded Corners 28">
              <a:extLst>
                <a:ext uri="{FF2B5EF4-FFF2-40B4-BE49-F238E27FC236}">
                  <a16:creationId xmlns:a16="http://schemas.microsoft.com/office/drawing/2014/main" id="{D334F037-9379-2946-DB3E-510FA15114E1}"/>
                </a:ext>
              </a:extLst>
            </p:cNvPr>
            <p:cNvSpPr/>
            <p:nvPr/>
          </p:nvSpPr>
          <p:spPr>
            <a:xfrm rot="5400000">
              <a:off x="7484209" y="3629036"/>
              <a:ext cx="1075264" cy="4137721"/>
            </a:xfrm>
            <a:prstGeom prst="roundRect">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TextBox 29">
              <a:extLst>
                <a:ext uri="{FF2B5EF4-FFF2-40B4-BE49-F238E27FC236}">
                  <a16:creationId xmlns:a16="http://schemas.microsoft.com/office/drawing/2014/main" id="{73CD248E-43C4-E579-089A-DFB70E6E91EC}"/>
                </a:ext>
              </a:extLst>
            </p:cNvPr>
            <p:cNvSpPr txBox="1"/>
            <p:nvPr/>
          </p:nvSpPr>
          <p:spPr>
            <a:xfrm>
              <a:off x="6119874" y="5350817"/>
              <a:ext cx="3803934" cy="627754"/>
            </a:xfrm>
            <a:prstGeom prst="rect">
              <a:avLst/>
            </a:prstGeom>
            <a:noFill/>
          </p:spPr>
          <p:txBody>
            <a:bodyPr wrap="square">
              <a:spAutoFit/>
            </a:bodyPr>
            <a:lstStyle/>
            <a:p>
              <a:pPr algn="ctr">
                <a:lnSpc>
                  <a:spcPct val="150000"/>
                </a:lnSpc>
              </a:pPr>
              <a:r>
                <a:rPr lang="en-US" b="1" dirty="0">
                  <a:solidFill>
                    <a:srgbClr val="FFFFFF"/>
                  </a:solidFill>
                  <a:latin typeface="Roboto" panose="02000000000000000000" pitchFamily="2" charset="0"/>
                  <a:ea typeface="Roboto" panose="02000000000000000000" pitchFamily="2" charset="0"/>
                </a:rPr>
                <a:t>Introduce in Data Splitting</a:t>
              </a:r>
              <a:r>
                <a:rPr lang="en-US" dirty="0">
                  <a:solidFill>
                    <a:srgbClr val="FFFFFF"/>
                  </a:solidFill>
                  <a:latin typeface="Roboto" panose="02000000000000000000" pitchFamily="2" charset="0"/>
                  <a:ea typeface="Roboto" panose="02000000000000000000" pitchFamily="2" charset="0"/>
                </a:rPr>
                <a:t> </a:t>
              </a:r>
            </a:p>
          </p:txBody>
        </p:sp>
      </p:grpSp>
      <p:grpSp>
        <p:nvGrpSpPr>
          <p:cNvPr id="36" name="Group 35">
            <a:extLst>
              <a:ext uri="{FF2B5EF4-FFF2-40B4-BE49-F238E27FC236}">
                <a16:creationId xmlns:a16="http://schemas.microsoft.com/office/drawing/2014/main" id="{46C91EDF-9FD4-011C-56C4-F971A50AB59A}"/>
              </a:ext>
            </a:extLst>
          </p:cNvPr>
          <p:cNvGrpSpPr/>
          <p:nvPr/>
        </p:nvGrpSpPr>
        <p:grpSpPr>
          <a:xfrm>
            <a:off x="6031093" y="5455111"/>
            <a:ext cx="3946318" cy="790774"/>
            <a:chOff x="5802651" y="6647346"/>
            <a:chExt cx="5589068" cy="1075264"/>
          </a:xfrm>
        </p:grpSpPr>
        <p:sp>
          <p:nvSpPr>
            <p:cNvPr id="32" name="Rectangle: Rounded Corners 31">
              <a:extLst>
                <a:ext uri="{FF2B5EF4-FFF2-40B4-BE49-F238E27FC236}">
                  <a16:creationId xmlns:a16="http://schemas.microsoft.com/office/drawing/2014/main" id="{07AC927E-C6C6-D678-2A3B-5775EDCCFF74}"/>
                </a:ext>
              </a:extLst>
            </p:cNvPr>
            <p:cNvSpPr/>
            <p:nvPr/>
          </p:nvSpPr>
          <p:spPr>
            <a:xfrm rot="5400000">
              <a:off x="8059553" y="4390444"/>
              <a:ext cx="1075264" cy="5589068"/>
            </a:xfrm>
            <a:prstGeom prst="roundRect">
              <a:avLst/>
            </a:prstGeom>
            <a:solidFill>
              <a:srgbClr val="3AB6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TextBox 33">
              <a:extLst>
                <a:ext uri="{FF2B5EF4-FFF2-40B4-BE49-F238E27FC236}">
                  <a16:creationId xmlns:a16="http://schemas.microsoft.com/office/drawing/2014/main" id="{2C894CCC-FD6D-D82D-6F1B-1C6EE048EA95}"/>
                </a:ext>
              </a:extLst>
            </p:cNvPr>
            <p:cNvSpPr txBox="1"/>
            <p:nvPr/>
          </p:nvSpPr>
          <p:spPr>
            <a:xfrm>
              <a:off x="6141999" y="6846614"/>
              <a:ext cx="4941550" cy="653844"/>
            </a:xfrm>
            <a:prstGeom prst="rect">
              <a:avLst/>
            </a:prstGeom>
            <a:solidFill>
              <a:srgbClr val="3AB6A4"/>
            </a:solidFill>
          </p:spPr>
          <p:txBody>
            <a:bodyPr wrap="square">
              <a:spAutoFit/>
            </a:bodyPr>
            <a:lstStyle/>
            <a:p>
              <a:pPr algn="ctr">
                <a:lnSpc>
                  <a:spcPct val="150000"/>
                </a:lnSpc>
              </a:pPr>
              <a:r>
                <a:rPr lang="en-US" b="1" dirty="0">
                  <a:solidFill>
                    <a:srgbClr val="FFFFFF"/>
                  </a:solidFill>
                  <a:latin typeface="Roboto" panose="02000000000000000000" pitchFamily="2" charset="0"/>
                  <a:ea typeface="Roboto" panose="02000000000000000000" pitchFamily="2" charset="0"/>
                </a:rPr>
                <a:t>Introduce in Initializing Model</a:t>
              </a:r>
              <a:endParaRPr lang="en-US" dirty="0">
                <a:solidFill>
                  <a:srgbClr val="FFFFFF"/>
                </a:solidFill>
                <a:latin typeface="Roboto" panose="02000000000000000000" pitchFamily="2" charset="0"/>
                <a:ea typeface="Roboto" panose="02000000000000000000" pitchFamily="2" charset="0"/>
              </a:endParaRPr>
            </a:p>
          </p:txBody>
        </p:sp>
      </p:grpSp>
      <p:grpSp>
        <p:nvGrpSpPr>
          <p:cNvPr id="39" name="Group 38">
            <a:extLst>
              <a:ext uri="{FF2B5EF4-FFF2-40B4-BE49-F238E27FC236}">
                <a16:creationId xmlns:a16="http://schemas.microsoft.com/office/drawing/2014/main" id="{6976F652-51F5-469B-8364-92F0B20C98D9}"/>
              </a:ext>
            </a:extLst>
          </p:cNvPr>
          <p:cNvGrpSpPr/>
          <p:nvPr/>
        </p:nvGrpSpPr>
        <p:grpSpPr>
          <a:xfrm>
            <a:off x="6031093" y="7366943"/>
            <a:ext cx="3946318" cy="518984"/>
            <a:chOff x="5802651" y="6647346"/>
            <a:chExt cx="5589068" cy="1075264"/>
          </a:xfrm>
        </p:grpSpPr>
        <p:sp>
          <p:nvSpPr>
            <p:cNvPr id="40" name="Rectangle: Rounded Corners 39">
              <a:extLst>
                <a:ext uri="{FF2B5EF4-FFF2-40B4-BE49-F238E27FC236}">
                  <a16:creationId xmlns:a16="http://schemas.microsoft.com/office/drawing/2014/main" id="{C5E09DAF-4CDF-9C67-3D6D-078EB46ECF06}"/>
                </a:ext>
              </a:extLst>
            </p:cNvPr>
            <p:cNvSpPr/>
            <p:nvPr/>
          </p:nvSpPr>
          <p:spPr>
            <a:xfrm rot="5400000">
              <a:off x="8059553" y="4390444"/>
              <a:ext cx="1075264" cy="5589068"/>
            </a:xfrm>
            <a:prstGeom prst="roundRect">
              <a:avLst/>
            </a:prstGeom>
            <a:solidFill>
              <a:srgbClr val="3AB6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 name="TextBox 40">
              <a:extLst>
                <a:ext uri="{FF2B5EF4-FFF2-40B4-BE49-F238E27FC236}">
                  <a16:creationId xmlns:a16="http://schemas.microsoft.com/office/drawing/2014/main" id="{39C026E4-D876-A61A-D9D1-39F495A641F4}"/>
                </a:ext>
              </a:extLst>
            </p:cNvPr>
            <p:cNvSpPr txBox="1"/>
            <p:nvPr/>
          </p:nvSpPr>
          <p:spPr>
            <a:xfrm>
              <a:off x="6230325" y="6662289"/>
              <a:ext cx="4941550" cy="956507"/>
            </a:xfrm>
            <a:prstGeom prst="rect">
              <a:avLst/>
            </a:prstGeom>
            <a:solidFill>
              <a:srgbClr val="3AB6A4"/>
            </a:solidFill>
          </p:spPr>
          <p:txBody>
            <a:bodyPr wrap="square">
              <a:spAutoFit/>
            </a:bodyPr>
            <a:lstStyle/>
            <a:p>
              <a:pPr algn="ctr">
                <a:lnSpc>
                  <a:spcPct val="150000"/>
                </a:lnSpc>
              </a:pPr>
              <a:r>
                <a:rPr lang="en-US" dirty="0">
                  <a:solidFill>
                    <a:srgbClr val="FFFFFF"/>
                  </a:solidFill>
                  <a:latin typeface="Roboto" panose="02000000000000000000" pitchFamily="2" charset="0"/>
                  <a:ea typeface="Roboto" panose="02000000000000000000" pitchFamily="2" charset="0"/>
                </a:rPr>
                <a:t>7     13    42    404     1001</a:t>
              </a:r>
            </a:p>
          </p:txBody>
        </p:sp>
      </p:grpSp>
      <p:sp>
        <p:nvSpPr>
          <p:cNvPr id="42" name="Rectangle: Rounded Corners 41">
            <a:extLst>
              <a:ext uri="{FF2B5EF4-FFF2-40B4-BE49-F238E27FC236}">
                <a16:creationId xmlns:a16="http://schemas.microsoft.com/office/drawing/2014/main" id="{8DEAFD28-17C0-CDD3-D3B6-2828A1F6F777}"/>
              </a:ext>
            </a:extLst>
          </p:cNvPr>
          <p:cNvSpPr/>
          <p:nvPr/>
        </p:nvSpPr>
        <p:spPr>
          <a:xfrm>
            <a:off x="2708190" y="7366943"/>
            <a:ext cx="7269223" cy="51898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Arrow: Left 42">
            <a:extLst>
              <a:ext uri="{FF2B5EF4-FFF2-40B4-BE49-F238E27FC236}">
                <a16:creationId xmlns:a16="http://schemas.microsoft.com/office/drawing/2014/main" id="{E36FFD0F-107D-6CE2-7EF5-AA601502C4F8}"/>
              </a:ext>
            </a:extLst>
          </p:cNvPr>
          <p:cNvSpPr/>
          <p:nvPr/>
        </p:nvSpPr>
        <p:spPr>
          <a:xfrm rot="20023984">
            <a:off x="10282424" y="6804719"/>
            <a:ext cx="981314" cy="518984"/>
          </a:xfrm>
          <a:prstGeom prst="leftArrow">
            <a:avLst/>
          </a:prstGeom>
          <a:solidFill>
            <a:srgbClr val="3AB6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17">
            <a:extLst>
              <a:ext uri="{FF2B5EF4-FFF2-40B4-BE49-F238E27FC236}">
                <a16:creationId xmlns:a16="http://schemas.microsoft.com/office/drawing/2014/main" id="{15611C07-EABF-2AC0-35F3-1D718CFED714}"/>
              </a:ext>
            </a:extLst>
          </p:cNvPr>
          <p:cNvSpPr txBox="1"/>
          <p:nvPr/>
        </p:nvSpPr>
        <p:spPr>
          <a:xfrm>
            <a:off x="11702634" y="6459844"/>
            <a:ext cx="4465127" cy="784830"/>
          </a:xfrm>
          <a:prstGeom prst="rect">
            <a:avLst/>
          </a:prstGeom>
        </p:spPr>
        <p:txBody>
          <a:bodyPr wrap="square" lIns="0" tIns="0" rIns="0" bIns="0" rtlCol="0" anchor="t">
            <a:spAutoFit/>
          </a:bodyPr>
          <a:lstStyle/>
          <a:p>
            <a:pPr>
              <a:lnSpc>
                <a:spcPct val="150000"/>
              </a:lnSpc>
            </a:pPr>
            <a:r>
              <a:rPr lang="en-US" dirty="0">
                <a:latin typeface="Roboto" panose="02000000000000000000" pitchFamily="2" charset="0"/>
                <a:ea typeface="Roboto" panose="02000000000000000000" pitchFamily="2" charset="0"/>
              </a:rPr>
              <a:t>Minimize effect of data splitting to assess exploratory capability</a:t>
            </a:r>
          </a:p>
        </p:txBody>
      </p:sp>
      <p:sp>
        <p:nvSpPr>
          <p:cNvPr id="45" name="Arrow: Left 44">
            <a:extLst>
              <a:ext uri="{FF2B5EF4-FFF2-40B4-BE49-F238E27FC236}">
                <a16:creationId xmlns:a16="http://schemas.microsoft.com/office/drawing/2014/main" id="{5CFF4126-3AC4-AE72-E1D2-6652FC2AA25A}"/>
              </a:ext>
            </a:extLst>
          </p:cNvPr>
          <p:cNvSpPr/>
          <p:nvPr/>
        </p:nvSpPr>
        <p:spPr>
          <a:xfrm>
            <a:off x="6031093" y="8227939"/>
            <a:ext cx="981314" cy="518984"/>
          </a:xfrm>
          <a:prstGeom prst="leftArrow">
            <a:avLst/>
          </a:prstGeom>
          <a:solidFill>
            <a:srgbClr val="FEAC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6" name="TextBox 17">
            <a:extLst>
              <a:ext uri="{FF2B5EF4-FFF2-40B4-BE49-F238E27FC236}">
                <a16:creationId xmlns:a16="http://schemas.microsoft.com/office/drawing/2014/main" id="{53586290-D0FB-8E58-E176-441E4A2983E2}"/>
              </a:ext>
            </a:extLst>
          </p:cNvPr>
          <p:cNvSpPr txBox="1"/>
          <p:nvPr/>
        </p:nvSpPr>
        <p:spPr>
          <a:xfrm>
            <a:off x="7388802" y="8256326"/>
            <a:ext cx="7506932" cy="369332"/>
          </a:xfrm>
          <a:prstGeom prst="rect">
            <a:avLst/>
          </a:prstGeom>
        </p:spPr>
        <p:txBody>
          <a:bodyPr wrap="square" lIns="0" tIns="0" rIns="0" bIns="0" rtlCol="0" anchor="t">
            <a:spAutoFit/>
          </a:bodyPr>
          <a:lstStyle/>
          <a:p>
            <a:pPr>
              <a:lnSpc>
                <a:spcPct val="150000"/>
              </a:lnSpc>
            </a:pPr>
            <a:r>
              <a:rPr lang="en-US" dirty="0">
                <a:latin typeface="Roboto" panose="02000000000000000000" pitchFamily="2" charset="0"/>
                <a:ea typeface="Roboto" panose="02000000000000000000" pitchFamily="2" charset="0"/>
              </a:rPr>
              <a:t>To assess computation time and quality of hyperparameter found</a:t>
            </a:r>
          </a:p>
        </p:txBody>
      </p:sp>
      <p:sp>
        <p:nvSpPr>
          <p:cNvPr id="13" name="Slide Number Placeholder 12">
            <a:extLst>
              <a:ext uri="{FF2B5EF4-FFF2-40B4-BE49-F238E27FC236}">
                <a16:creationId xmlns:a16="http://schemas.microsoft.com/office/drawing/2014/main" id="{4ED81E6D-5EBC-C571-9D1B-E004845C1DF9}"/>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292945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A8FC5E02-2BC5-A8BE-BF96-AC679DACB484}"/>
              </a:ext>
            </a:extLst>
          </p:cNvPr>
          <p:cNvSpPr/>
          <p:nvPr/>
        </p:nvSpPr>
        <p:spPr>
          <a:xfrm>
            <a:off x="-1519532" y="3262833"/>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3">
            <a:extLst>
              <a:ext uri="{FF2B5EF4-FFF2-40B4-BE49-F238E27FC236}">
                <a16:creationId xmlns:a16="http://schemas.microsoft.com/office/drawing/2014/main" id="{EE04AF67-B2DF-860A-082F-4B48C248A6E8}"/>
              </a:ext>
            </a:extLst>
          </p:cNvPr>
          <p:cNvSpPr/>
          <p:nvPr/>
        </p:nvSpPr>
        <p:spPr>
          <a:xfrm>
            <a:off x="11327916" y="-385208"/>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Experiment Design</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3" name="TextBox 17">
            <a:extLst>
              <a:ext uri="{FF2B5EF4-FFF2-40B4-BE49-F238E27FC236}">
                <a16:creationId xmlns:a16="http://schemas.microsoft.com/office/drawing/2014/main" id="{D354D450-35C3-5FD0-57A1-45BC73166488}"/>
              </a:ext>
            </a:extLst>
          </p:cNvPr>
          <p:cNvSpPr txBox="1"/>
          <p:nvPr/>
        </p:nvSpPr>
        <p:spPr>
          <a:xfrm>
            <a:off x="2343796" y="2717303"/>
            <a:ext cx="13907414" cy="384721"/>
          </a:xfrm>
          <a:prstGeom prst="rect">
            <a:avLst/>
          </a:prstGeom>
        </p:spPr>
        <p:txBody>
          <a:bodyPr wrap="square" lIns="0" tIns="0" rIns="0" bIns="0" rtlCol="0" anchor="t">
            <a:spAutoFit/>
          </a:bodyPr>
          <a:lstStyle/>
          <a:p>
            <a:pPr algn="just"/>
            <a:r>
              <a:rPr lang="en-US" sz="2500" dirty="0">
                <a:latin typeface="Roboto" panose="02000000000000000000" pitchFamily="2" charset="0"/>
                <a:ea typeface="Roboto" panose="02000000000000000000" pitchFamily="2" charset="0"/>
              </a:rPr>
              <a:t>Parameter selection is based on similar researches on churn prediction</a:t>
            </a:r>
            <a:endParaRPr lang="en-US" sz="2000" dirty="0">
              <a:latin typeface="Roboto" panose="02000000000000000000" pitchFamily="2" charset="0"/>
              <a:ea typeface="Roboto" panose="02000000000000000000" pitchFamily="2" charset="0"/>
            </a:endParaRPr>
          </a:p>
        </p:txBody>
      </p:sp>
      <p:pic>
        <p:nvPicPr>
          <p:cNvPr id="31" name="Picture 30">
            <a:extLst>
              <a:ext uri="{FF2B5EF4-FFF2-40B4-BE49-F238E27FC236}">
                <a16:creationId xmlns:a16="http://schemas.microsoft.com/office/drawing/2014/main" id="{3DB4DCE7-C750-F3F9-0834-A327EDCD1B47}"/>
              </a:ext>
            </a:extLst>
          </p:cNvPr>
          <p:cNvPicPr>
            <a:picLocks noChangeAspect="1"/>
          </p:cNvPicPr>
          <p:nvPr/>
        </p:nvPicPr>
        <p:blipFill>
          <a:blip r:embed="rId12"/>
          <a:stretch>
            <a:fillRect/>
          </a:stretch>
        </p:blipFill>
        <p:spPr>
          <a:xfrm>
            <a:off x="1960436" y="10894248"/>
            <a:ext cx="5962944" cy="3022463"/>
          </a:xfrm>
          <a:prstGeom prst="rect">
            <a:avLst/>
          </a:prstGeom>
          <a:ln w="19050">
            <a:solidFill>
              <a:schemeClr val="tx1"/>
            </a:solidFill>
          </a:ln>
        </p:spPr>
      </p:pic>
      <p:pic>
        <p:nvPicPr>
          <p:cNvPr id="33" name="Picture 32">
            <a:extLst>
              <a:ext uri="{FF2B5EF4-FFF2-40B4-BE49-F238E27FC236}">
                <a16:creationId xmlns:a16="http://schemas.microsoft.com/office/drawing/2014/main" id="{DFE29927-015A-AC8B-9A2E-C9C3231EC483}"/>
              </a:ext>
            </a:extLst>
          </p:cNvPr>
          <p:cNvPicPr>
            <a:picLocks noChangeAspect="1"/>
          </p:cNvPicPr>
          <p:nvPr/>
        </p:nvPicPr>
        <p:blipFill>
          <a:blip r:embed="rId13"/>
          <a:stretch>
            <a:fillRect/>
          </a:stretch>
        </p:blipFill>
        <p:spPr>
          <a:xfrm>
            <a:off x="3859483" y="12398454"/>
            <a:ext cx="4925185" cy="3556735"/>
          </a:xfrm>
          <a:prstGeom prst="rect">
            <a:avLst/>
          </a:prstGeom>
          <a:ln w="19050">
            <a:solidFill>
              <a:schemeClr val="tx1"/>
            </a:solidFill>
          </a:ln>
        </p:spPr>
      </p:pic>
      <p:pic>
        <p:nvPicPr>
          <p:cNvPr id="35" name="Picture 34">
            <a:extLst>
              <a:ext uri="{FF2B5EF4-FFF2-40B4-BE49-F238E27FC236}">
                <a16:creationId xmlns:a16="http://schemas.microsoft.com/office/drawing/2014/main" id="{C40D03CE-0CA1-F2B8-3E01-5E2326CD793B}"/>
              </a:ext>
            </a:extLst>
          </p:cNvPr>
          <p:cNvPicPr>
            <a:picLocks noChangeAspect="1"/>
          </p:cNvPicPr>
          <p:nvPr/>
        </p:nvPicPr>
        <p:blipFill>
          <a:blip r:embed="rId14"/>
          <a:stretch>
            <a:fillRect/>
          </a:stretch>
        </p:blipFill>
        <p:spPr>
          <a:xfrm>
            <a:off x="8343706" y="10894248"/>
            <a:ext cx="5769235" cy="3842455"/>
          </a:xfrm>
          <a:prstGeom prst="rect">
            <a:avLst/>
          </a:prstGeom>
          <a:ln w="19050">
            <a:solidFill>
              <a:schemeClr val="tx1"/>
            </a:solidFill>
          </a:ln>
        </p:spPr>
      </p:pic>
      <p:pic>
        <p:nvPicPr>
          <p:cNvPr id="37" name="Picture 36">
            <a:extLst>
              <a:ext uri="{FF2B5EF4-FFF2-40B4-BE49-F238E27FC236}">
                <a16:creationId xmlns:a16="http://schemas.microsoft.com/office/drawing/2014/main" id="{67C3EC7D-38DE-2F06-F8D4-533D8BDBD62A}"/>
              </a:ext>
            </a:extLst>
          </p:cNvPr>
          <p:cNvPicPr>
            <a:picLocks noChangeAspect="1"/>
          </p:cNvPicPr>
          <p:nvPr/>
        </p:nvPicPr>
        <p:blipFill>
          <a:blip r:embed="rId15"/>
          <a:stretch>
            <a:fillRect/>
          </a:stretch>
        </p:blipFill>
        <p:spPr>
          <a:xfrm>
            <a:off x="9563323" y="12677162"/>
            <a:ext cx="6914308" cy="3278027"/>
          </a:xfrm>
          <a:prstGeom prst="rect">
            <a:avLst/>
          </a:prstGeom>
          <a:ln w="19050">
            <a:solidFill>
              <a:schemeClr val="tx1"/>
            </a:solidFill>
          </a:ln>
        </p:spPr>
      </p:pic>
      <p:sp>
        <p:nvSpPr>
          <p:cNvPr id="13" name="Slide Number Placeholder 12">
            <a:extLst>
              <a:ext uri="{FF2B5EF4-FFF2-40B4-BE49-F238E27FC236}">
                <a16:creationId xmlns:a16="http://schemas.microsoft.com/office/drawing/2014/main" id="{11A2BC15-81D8-ACF1-B220-E18FC1FF224C}"/>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8735544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1597 -0.17515 L 0.01692 -0.67777 " pathEditMode="relative" rAng="0" ptsTypes="AA">
                                      <p:cBhvr>
                                        <p:cTn id="6" dur="500" fill="hold"/>
                                        <p:tgtEl>
                                          <p:spTgt spid="31"/>
                                        </p:tgtEl>
                                        <p:attrNameLst>
                                          <p:attrName>ppt_x</p:attrName>
                                          <p:attrName>ppt_y</p:attrName>
                                        </p:attrNameLst>
                                      </p:cBhvr>
                                      <p:rCtr x="43" y="-25139"/>
                                    </p:animMotion>
                                  </p:childTnLst>
                                </p:cTn>
                              </p:par>
                              <p:par>
                                <p:cTn id="7" presetID="42" presetClass="path" presetSubtype="0" accel="50000" decel="50000" fill="hold" nodeType="withEffect">
                                  <p:stCondLst>
                                    <p:cond delay="0"/>
                                  </p:stCondLst>
                                  <p:childTnLst>
                                    <p:animMotion origin="layout" path="M 2.77778E-7 3.58025E-6 L 0.00017 -0.71513 " pathEditMode="relative" rAng="0" ptsTypes="AA">
                                      <p:cBhvr>
                                        <p:cTn id="8" dur="500" fill="hold"/>
                                        <p:tgtEl>
                                          <p:spTgt spid="33"/>
                                        </p:tgtEl>
                                        <p:attrNameLst>
                                          <p:attrName>ppt_x</p:attrName>
                                          <p:attrName>ppt_y</p:attrName>
                                        </p:attrNameLst>
                                      </p:cBhvr>
                                      <p:rCtr x="9" y="-35756"/>
                                    </p:animMotion>
                                  </p:childTnLst>
                                </p:cTn>
                              </p:par>
                              <p:par>
                                <p:cTn id="9" presetID="42" presetClass="path" presetSubtype="0" accel="50000" decel="50000" fill="hold" nodeType="withEffect">
                                  <p:stCondLst>
                                    <p:cond delay="0"/>
                                  </p:stCondLst>
                                  <p:childTnLst>
                                    <p:animMotion origin="layout" path="M 4.30556E-6 -3.33333E-6 L 0.00546 -0.70247 " pathEditMode="relative" rAng="0" ptsTypes="AA">
                                      <p:cBhvr>
                                        <p:cTn id="10" dur="500" fill="hold"/>
                                        <p:tgtEl>
                                          <p:spTgt spid="35"/>
                                        </p:tgtEl>
                                        <p:attrNameLst>
                                          <p:attrName>ppt_x</p:attrName>
                                          <p:attrName>ppt_y</p:attrName>
                                        </p:attrNameLst>
                                      </p:cBhvr>
                                      <p:rCtr x="269" y="-35123"/>
                                    </p:animMotion>
                                  </p:childTnLst>
                                </p:cTn>
                              </p:par>
                              <p:par>
                                <p:cTn id="11" presetID="42" presetClass="path" presetSubtype="0" accel="50000" decel="50000" fill="hold" nodeType="withEffect">
                                  <p:stCondLst>
                                    <p:cond delay="0"/>
                                  </p:stCondLst>
                                  <p:childTnLst>
                                    <p:animMotion origin="layout" path="M 8.33333E-7 3.33333E-6 L 0.00052 -0.7213 " pathEditMode="relative" rAng="0" ptsTypes="AA">
                                      <p:cBhvr>
                                        <p:cTn id="12" dur="500" fill="hold"/>
                                        <p:tgtEl>
                                          <p:spTgt spid="37"/>
                                        </p:tgtEl>
                                        <p:attrNameLst>
                                          <p:attrName>ppt_x</p:attrName>
                                          <p:attrName>ppt_y</p:attrName>
                                        </p:attrNameLst>
                                      </p:cBhvr>
                                      <p:rCtr x="26" y="-36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A8FC5E02-2BC5-A8BE-BF96-AC679DACB484}"/>
              </a:ext>
            </a:extLst>
          </p:cNvPr>
          <p:cNvSpPr/>
          <p:nvPr/>
        </p:nvSpPr>
        <p:spPr>
          <a:xfrm>
            <a:off x="-1519532" y="3262833"/>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3">
            <a:extLst>
              <a:ext uri="{FF2B5EF4-FFF2-40B4-BE49-F238E27FC236}">
                <a16:creationId xmlns:a16="http://schemas.microsoft.com/office/drawing/2014/main" id="{EE04AF67-B2DF-860A-082F-4B48C248A6E8}"/>
              </a:ext>
            </a:extLst>
          </p:cNvPr>
          <p:cNvSpPr/>
          <p:nvPr/>
        </p:nvSpPr>
        <p:spPr>
          <a:xfrm>
            <a:off x="11327916" y="-385208"/>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41" name="Group 40">
            <a:extLst>
              <a:ext uri="{FF2B5EF4-FFF2-40B4-BE49-F238E27FC236}">
                <a16:creationId xmlns:a16="http://schemas.microsoft.com/office/drawing/2014/main" id="{BF3D2AA8-1552-5501-1AFE-98B112260898}"/>
              </a:ext>
            </a:extLst>
          </p:cNvPr>
          <p:cNvGrpSpPr/>
          <p:nvPr/>
        </p:nvGrpSpPr>
        <p:grpSpPr>
          <a:xfrm>
            <a:off x="1066800" y="1028700"/>
            <a:ext cx="16154400" cy="8189677"/>
            <a:chOff x="0" y="0"/>
            <a:chExt cx="2638554" cy="1630376"/>
          </a:xfrm>
        </p:grpSpPr>
        <p:sp>
          <p:nvSpPr>
            <p:cNvPr id="42" name="Freeform 9">
              <a:extLst>
                <a:ext uri="{FF2B5EF4-FFF2-40B4-BE49-F238E27FC236}">
                  <a16:creationId xmlns:a16="http://schemas.microsoft.com/office/drawing/2014/main" id="{3E585C50-91CA-F965-099A-FEC0A7F31E7A}"/>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43" name="TextBox 10">
              <a:extLst>
                <a:ext uri="{FF2B5EF4-FFF2-40B4-BE49-F238E27FC236}">
                  <a16:creationId xmlns:a16="http://schemas.microsoft.com/office/drawing/2014/main" id="{689E0CE0-6C19-DF49-BD7E-EC54BC116D40}"/>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Experiment Design</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6" name="TextBox 11">
            <a:extLst>
              <a:ext uri="{FF2B5EF4-FFF2-40B4-BE49-F238E27FC236}">
                <a16:creationId xmlns:a16="http://schemas.microsoft.com/office/drawing/2014/main" id="{E8C25072-2474-8455-FBA1-5EC70D97986E}"/>
              </a:ext>
            </a:extLst>
          </p:cNvPr>
          <p:cNvSpPr txBox="1"/>
          <p:nvPr/>
        </p:nvSpPr>
        <p:spPr>
          <a:xfrm>
            <a:off x="2453384" y="3593672"/>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1</a:t>
            </a:r>
            <a:endParaRPr lang="en-US" sz="3795" b="1" dirty="0">
              <a:solidFill>
                <a:srgbClr val="FF9405"/>
              </a:solidFill>
              <a:latin typeface="Roboto" panose="02000000000000000000" pitchFamily="2" charset="0"/>
              <a:ea typeface="Roboto" panose="02000000000000000000" pitchFamily="2" charset="0"/>
            </a:endParaRPr>
          </a:p>
        </p:txBody>
      </p:sp>
      <mc:AlternateContent xmlns:mc="http://schemas.openxmlformats.org/markup-compatibility/2006" xmlns:a14="http://schemas.microsoft.com/office/drawing/2010/main">
        <mc:Choice Requires="a14">
          <p:sp>
            <p:nvSpPr>
              <p:cNvPr id="24" name="TextBox 17">
                <a:extLst>
                  <a:ext uri="{FF2B5EF4-FFF2-40B4-BE49-F238E27FC236}">
                    <a16:creationId xmlns:a16="http://schemas.microsoft.com/office/drawing/2014/main" id="{FEC9452A-E3F6-3B1B-E44A-A7ED7C433FF6}"/>
                  </a:ext>
                </a:extLst>
              </p:cNvPr>
              <p:cNvSpPr txBox="1"/>
              <p:nvPr/>
            </p:nvSpPr>
            <p:spPr>
              <a:xfrm>
                <a:off x="8916348" y="2752926"/>
                <a:ext cx="7154501" cy="1800686"/>
              </a:xfrm>
              <a:prstGeom prst="rect">
                <a:avLst/>
              </a:prstGeom>
            </p:spPr>
            <p:txBody>
              <a:bodyPr wrap="square" lIns="0" tIns="0" rIns="0" bIns="0" rtlCol="0" anchor="t">
                <a:spAutoFit/>
              </a:bodyPr>
              <a:lstStyle/>
              <a:p>
                <a:pPr algn="just">
                  <a:lnSpc>
                    <a:spcPct val="150000"/>
                  </a:lnSpc>
                </a:pPr>
                <a:r>
                  <a:rPr lang="en-US" sz="2000" b="1" dirty="0">
                    <a:latin typeface="Roboto" panose="02000000000000000000" pitchFamily="2" charset="0"/>
                    <a:ea typeface="Roboto" panose="02000000000000000000" pitchFamily="2" charset="0"/>
                  </a:rPr>
                  <a:t>penalty</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elasticnet</a:t>
                </a:r>
                <a:r>
                  <a:rPr lang="en-US" sz="2000" dirty="0">
                    <a:latin typeface="Roboto" panose="02000000000000000000" pitchFamily="2" charset="0"/>
                    <a:ea typeface="Roboto" panose="02000000000000000000" pitchFamily="2" charset="0"/>
                  </a:rPr>
                  <a:t>, l1, l2, None</a:t>
                </a:r>
              </a:p>
              <a:p>
                <a:pPr algn="just">
                  <a:lnSpc>
                    <a:spcPct val="150000"/>
                  </a:lnSpc>
                </a:pPr>
                <a:r>
                  <a:rPr lang="en-US" sz="2000" b="1" dirty="0">
                    <a:latin typeface="Roboto" panose="02000000000000000000" pitchFamily="2" charset="0"/>
                    <a:ea typeface="Roboto" panose="02000000000000000000" pitchFamily="2" charset="0"/>
                  </a:rPr>
                  <a:t>C</a:t>
                </a:r>
                <a:r>
                  <a:rPr lang="en-US" sz="2000" dirty="0">
                    <a:latin typeface="Roboto" panose="02000000000000000000" pitchFamily="2" charset="0"/>
                    <a:ea typeface="Roboto" panose="02000000000000000000" pitchFamily="2" charset="0"/>
                  </a:rPr>
                  <a:t>: </a:t>
                </a:r>
                <a14:m>
                  <m:oMath xmlns:m="http://schemas.openxmlformats.org/officeDocument/2006/math">
                    <m:sSup>
                      <m:sSupPr>
                        <m:ctrlPr>
                          <a:rPr lang="en-US" sz="200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−5</m:t>
                        </m:r>
                      </m:sup>
                    </m:sSup>
                    <m:r>
                      <a:rPr lang="en-US" sz="2000" b="0" i="1" smtClean="0">
                        <a:latin typeface="Cambria Math" panose="02040503050406030204" pitchFamily="18" charset="0"/>
                        <a:ea typeface="Roboto" panose="02000000000000000000" pitchFamily="2" charset="0"/>
                      </a:rPr>
                      <m:t>, </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−3</m:t>
                        </m:r>
                      </m:sup>
                    </m:sSup>
                    <m:r>
                      <a:rPr lang="en-US" sz="2000" b="0" i="1" smtClean="0">
                        <a:latin typeface="Cambria Math" panose="02040503050406030204" pitchFamily="18" charset="0"/>
                        <a:ea typeface="Roboto" panose="02000000000000000000" pitchFamily="2" charset="0"/>
                      </a:rPr>
                      <m:t>,</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−1</m:t>
                        </m:r>
                      </m:sup>
                    </m:sSup>
                    <m:r>
                      <a:rPr lang="en-US" sz="2000" b="0" i="1" smtClean="0">
                        <a:latin typeface="Cambria Math" panose="02040503050406030204" pitchFamily="18" charset="0"/>
                        <a:ea typeface="Roboto" panose="02000000000000000000" pitchFamily="2" charset="0"/>
                      </a:rPr>
                      <m:t>,</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1</m:t>
                        </m:r>
                      </m:sup>
                    </m:sSup>
                    <m:r>
                      <a:rPr lang="en-US" sz="2000" b="0" i="1" smtClean="0">
                        <a:latin typeface="Cambria Math" panose="02040503050406030204" pitchFamily="18" charset="0"/>
                        <a:ea typeface="Roboto" panose="02000000000000000000" pitchFamily="2" charset="0"/>
                      </a:rPr>
                      <m:t>,</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3</m:t>
                        </m:r>
                      </m:sup>
                    </m:sSup>
                    <m:r>
                      <a:rPr lang="en-US" sz="2000" b="0" i="1" smtClean="0">
                        <a:latin typeface="Cambria Math" panose="02040503050406030204" pitchFamily="18" charset="0"/>
                        <a:ea typeface="Roboto" panose="02000000000000000000" pitchFamily="2" charset="0"/>
                      </a:rPr>
                      <m:t>,</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5</m:t>
                        </m:r>
                      </m:sup>
                    </m:sSup>
                    <m:r>
                      <a:rPr lang="en-US" sz="2000" b="0" i="1" smtClean="0">
                        <a:latin typeface="Cambria Math" panose="02040503050406030204" pitchFamily="18" charset="0"/>
                        <a:ea typeface="Roboto" panose="02000000000000000000" pitchFamily="2" charset="0"/>
                      </a:rPr>
                      <m:t>,</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7</m:t>
                        </m:r>
                      </m:sup>
                    </m:sSup>
                    <m:r>
                      <a:rPr lang="en-US" sz="2000" b="0" i="1" smtClean="0">
                        <a:latin typeface="Cambria Math" panose="02040503050406030204" pitchFamily="18" charset="0"/>
                        <a:ea typeface="Roboto" panose="02000000000000000000" pitchFamily="2" charset="0"/>
                      </a:rPr>
                      <m:t>,</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9</m:t>
                        </m:r>
                      </m:sup>
                    </m:sSup>
                    <m:r>
                      <a:rPr lang="en-US" sz="2000" b="0" i="1" smtClean="0">
                        <a:latin typeface="Cambria Math" panose="02040503050406030204" pitchFamily="18" charset="0"/>
                        <a:ea typeface="Roboto" panose="02000000000000000000" pitchFamily="2" charset="0"/>
                      </a:rPr>
                      <m:t>,</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13</m:t>
                        </m:r>
                      </m:sup>
                    </m:sSup>
                  </m:oMath>
                </a14:m>
                <a:endParaRPr lang="en-US" sz="2000" b="0" dirty="0">
                  <a:latin typeface="Roboto" panose="02000000000000000000" pitchFamily="2" charset="0"/>
                  <a:ea typeface="Roboto" panose="02000000000000000000" pitchFamily="2"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solver</a:t>
                </a: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 sag, saga, </a:t>
                </a:r>
                <a:r>
                  <a:rPr kumimoji="0" lang="en-US" sz="2000" b="0" i="0" u="none" strike="noStrike" kern="1200" cap="none" spc="0" normalizeH="0" baseline="0" noProof="0" dirty="0" err="1">
                    <a:ln>
                      <a:noFill/>
                    </a:ln>
                    <a:solidFill>
                      <a:prstClr val="black"/>
                    </a:solidFill>
                    <a:effectLst/>
                    <a:uLnTx/>
                    <a:uFillTx/>
                    <a:latin typeface="Roboto" panose="02000000000000000000" pitchFamily="2" charset="0"/>
                    <a:ea typeface="Roboto" panose="02000000000000000000" pitchFamily="2" charset="0"/>
                    <a:cs typeface="+mn-cs"/>
                  </a:rPr>
                  <a:t>liblinear</a:t>
                </a: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 </a:t>
                </a:r>
                <a:r>
                  <a:rPr kumimoji="0" lang="en-US" sz="2000" b="0" i="0" u="none" strike="noStrike" kern="1200" cap="none" spc="0" normalizeH="0" baseline="0" noProof="0" dirty="0" err="1">
                    <a:ln>
                      <a:noFill/>
                    </a:ln>
                    <a:solidFill>
                      <a:prstClr val="black"/>
                    </a:solidFill>
                    <a:effectLst/>
                    <a:uLnTx/>
                    <a:uFillTx/>
                    <a:latin typeface="Roboto" panose="02000000000000000000" pitchFamily="2" charset="0"/>
                    <a:ea typeface="Roboto" panose="02000000000000000000" pitchFamily="2" charset="0"/>
                    <a:cs typeface="+mn-cs"/>
                  </a:rPr>
                  <a:t>lbfgs</a:t>
                </a: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 newton-cg, newton-</a:t>
                </a:r>
                <a:r>
                  <a:rPr kumimoji="0" lang="en-US" sz="2000" b="0" i="0" u="none" strike="noStrike" kern="1200" cap="none" spc="0" normalizeH="0" baseline="0" noProof="0" dirty="0" err="1">
                    <a:ln>
                      <a:noFill/>
                    </a:ln>
                    <a:solidFill>
                      <a:prstClr val="black"/>
                    </a:solidFill>
                    <a:effectLst/>
                    <a:uLnTx/>
                    <a:uFillTx/>
                    <a:latin typeface="Roboto" panose="02000000000000000000" pitchFamily="2" charset="0"/>
                    <a:ea typeface="Roboto" panose="02000000000000000000" pitchFamily="2" charset="0"/>
                    <a:cs typeface="+mn-cs"/>
                  </a:rPr>
                  <a:t>cholesky</a:t>
                </a:r>
                <a:endParaRPr lang="en-US" sz="2000" dirty="0">
                  <a:solidFill>
                    <a:prstClr val="black"/>
                  </a:solidFill>
                  <a:latin typeface="Roboto" panose="02000000000000000000" pitchFamily="2" charset="0"/>
                  <a:ea typeface="Roboto" panose="02000000000000000000" pitchFamily="2"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a:solidFill>
                      <a:prstClr val="black"/>
                    </a:solidFill>
                    <a:latin typeface="Roboto" panose="02000000000000000000" pitchFamily="2" charset="0"/>
                    <a:ea typeface="Roboto" panose="02000000000000000000" pitchFamily="2" charset="0"/>
                  </a:rPr>
                  <a:t>l</a:t>
                </a:r>
                <a:r>
                  <a:rPr kumimoji="0" lang="en-US" sz="2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1_ratio</a:t>
                </a:r>
                <a:r>
                  <a:rPr kumimoji="0" lang="en-US" sz="200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Roboto" panose="02000000000000000000" pitchFamily="2" charset="0"/>
                        <a:cs typeface="+mn-cs"/>
                      </a:rPr>
                      <m:t>0, 0.2, 0.4, 0.6, 0.8, 1</m:t>
                    </m:r>
                  </m:oMath>
                </a14:m>
                <a:endPar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mc:Choice>
        <mc:Fallback xmlns="">
          <p:sp>
            <p:nvSpPr>
              <p:cNvPr id="24" name="TextBox 17">
                <a:extLst>
                  <a:ext uri="{FF2B5EF4-FFF2-40B4-BE49-F238E27FC236}">
                    <a16:creationId xmlns:a16="http://schemas.microsoft.com/office/drawing/2014/main" id="{FEC9452A-E3F6-3B1B-E44A-A7ED7C433FF6}"/>
                  </a:ext>
                </a:extLst>
              </p:cNvPr>
              <p:cNvSpPr txBox="1">
                <a:spLocks noRot="1" noChangeAspect="1" noMove="1" noResize="1" noEditPoints="1" noAdjustHandles="1" noChangeArrowheads="1" noChangeShapeType="1" noTextEdit="1"/>
              </p:cNvSpPr>
              <p:nvPr/>
            </p:nvSpPr>
            <p:spPr>
              <a:xfrm>
                <a:off x="8916348" y="2752926"/>
                <a:ext cx="7154501" cy="1800686"/>
              </a:xfrm>
              <a:prstGeom prst="rect">
                <a:avLst/>
              </a:prstGeom>
              <a:blipFill>
                <a:blip r:embed="rId12"/>
                <a:stretch>
                  <a:fillRect l="-2217" b="-7797"/>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26" name="TextBox 17">
                <a:extLst>
                  <a:ext uri="{FF2B5EF4-FFF2-40B4-BE49-F238E27FC236}">
                    <a16:creationId xmlns:a16="http://schemas.microsoft.com/office/drawing/2014/main" id="{796126EC-8017-EF7E-E35A-CFC85718137D}"/>
                  </a:ext>
                </a:extLst>
              </p:cNvPr>
              <p:cNvSpPr txBox="1"/>
              <p:nvPr/>
            </p:nvSpPr>
            <p:spPr>
              <a:xfrm>
                <a:off x="8916347" y="6045312"/>
                <a:ext cx="7154501" cy="1800686"/>
              </a:xfrm>
              <a:prstGeom prst="rect">
                <a:avLst/>
              </a:prstGeom>
            </p:spPr>
            <p:txBody>
              <a:bodyPr wrap="square" lIns="0" tIns="0" rIns="0" bIns="0" rtlCol="0" anchor="t">
                <a:spAutoFit/>
              </a:bodyPr>
              <a:lstStyle/>
              <a:p>
                <a:pPr algn="just">
                  <a:lnSpc>
                    <a:spcPct val="150000"/>
                  </a:lnSpc>
                </a:pPr>
                <a:r>
                  <a:rPr lang="en-US" sz="2000" b="1" dirty="0">
                    <a:latin typeface="Roboto" panose="02000000000000000000" pitchFamily="2" charset="0"/>
                    <a:ea typeface="Roboto" panose="02000000000000000000" pitchFamily="2" charset="0"/>
                  </a:rPr>
                  <a:t>kernel</a:t>
                </a:r>
                <a:r>
                  <a:rPr lang="en-US" sz="2000" dirty="0">
                    <a:latin typeface="Roboto" panose="02000000000000000000" pitchFamily="2" charset="0"/>
                    <a:ea typeface="Roboto" panose="02000000000000000000" pitchFamily="2" charset="0"/>
                  </a:rPr>
                  <a:t>: linear, poly, </a:t>
                </a:r>
                <a:r>
                  <a:rPr lang="en-US" sz="2000" dirty="0" err="1">
                    <a:latin typeface="Roboto" panose="02000000000000000000" pitchFamily="2" charset="0"/>
                    <a:ea typeface="Roboto" panose="02000000000000000000" pitchFamily="2" charset="0"/>
                  </a:rPr>
                  <a:t>rbf</a:t>
                </a:r>
                <a:r>
                  <a:rPr lang="en-US" sz="2000" dirty="0">
                    <a:latin typeface="Roboto" panose="02000000000000000000" pitchFamily="2" charset="0"/>
                    <a:ea typeface="Roboto" panose="02000000000000000000" pitchFamily="2" charset="0"/>
                  </a:rPr>
                  <a:t>, sigmoid</a:t>
                </a:r>
              </a:p>
              <a:p>
                <a:pPr algn="just">
                  <a:lnSpc>
                    <a:spcPct val="150000"/>
                  </a:lnSpc>
                </a:pPr>
                <a:r>
                  <a:rPr lang="en-US" sz="2000" b="1" dirty="0">
                    <a:latin typeface="Roboto" panose="02000000000000000000" pitchFamily="2" charset="0"/>
                    <a:ea typeface="Roboto" panose="02000000000000000000" pitchFamily="2" charset="0"/>
                  </a:rPr>
                  <a:t>C</a:t>
                </a:r>
                <a:r>
                  <a:rPr lang="en-US" sz="2000" dirty="0">
                    <a:latin typeface="Roboto" panose="02000000000000000000" pitchFamily="2" charset="0"/>
                    <a:ea typeface="Roboto" panose="02000000000000000000" pitchFamily="2" charset="0"/>
                  </a:rPr>
                  <a:t>: </a:t>
                </a:r>
                <a14:m>
                  <m:oMath xmlns:m="http://schemas.openxmlformats.org/officeDocument/2006/math">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−5</m:t>
                        </m:r>
                      </m:sup>
                    </m:sSup>
                    <m:r>
                      <a:rPr lang="en-US" sz="2000" b="0" i="1" smtClean="0">
                        <a:latin typeface="Cambria Math" panose="02040503050406030204" pitchFamily="18" charset="0"/>
                        <a:ea typeface="Roboto" panose="02000000000000000000" pitchFamily="2" charset="0"/>
                      </a:rPr>
                      <m:t>,</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−3</m:t>
                        </m:r>
                      </m:sup>
                    </m:sSup>
                    <m:r>
                      <a:rPr lang="en-US" sz="2000" b="0" i="1" smtClean="0">
                        <a:latin typeface="Cambria Math" panose="02040503050406030204" pitchFamily="18" charset="0"/>
                        <a:ea typeface="Roboto" panose="02000000000000000000" pitchFamily="2" charset="0"/>
                      </a:rPr>
                      <m:t>,</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−1</m:t>
                        </m:r>
                      </m:sup>
                    </m:sSup>
                    <m:r>
                      <a:rPr lang="en-US" sz="2000" b="0" i="1" smtClean="0">
                        <a:latin typeface="Cambria Math" panose="02040503050406030204" pitchFamily="18" charset="0"/>
                        <a:ea typeface="Roboto" panose="02000000000000000000" pitchFamily="2" charset="0"/>
                      </a:rPr>
                      <m:t>, 1, </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1</m:t>
                        </m:r>
                      </m:sup>
                    </m:sSup>
                    <m:r>
                      <a:rPr lang="en-US" sz="2000" b="0" i="1" smtClean="0">
                        <a:latin typeface="Cambria Math" panose="02040503050406030204" pitchFamily="18" charset="0"/>
                        <a:ea typeface="Roboto" panose="02000000000000000000" pitchFamily="2" charset="0"/>
                      </a:rPr>
                      <m:t>, 5, </m:t>
                    </m:r>
                    <m:sSup>
                      <m:sSupPr>
                        <m:ctrlPr>
                          <a:rPr lang="en-US" sz="2000" b="0" i="1" smtClean="0">
                            <a:latin typeface="Cambria Math" panose="02040503050406030204" pitchFamily="18" charset="0"/>
                            <a:ea typeface="Roboto" panose="02000000000000000000" pitchFamily="2" charset="0"/>
                          </a:rPr>
                        </m:ctrlPr>
                      </m:sSupPr>
                      <m:e>
                        <m:r>
                          <a:rPr lang="en-US" sz="2000" b="0" i="1" smtClean="0">
                            <a:latin typeface="Cambria Math" panose="02040503050406030204" pitchFamily="18" charset="0"/>
                            <a:ea typeface="Roboto" panose="02000000000000000000" pitchFamily="2" charset="0"/>
                          </a:rPr>
                          <m:t>2</m:t>
                        </m:r>
                      </m:e>
                      <m:sup>
                        <m:r>
                          <a:rPr lang="en-US" sz="2000" b="0" i="1" smtClean="0">
                            <a:latin typeface="Cambria Math" panose="02040503050406030204" pitchFamily="18" charset="0"/>
                            <a:ea typeface="Roboto" panose="02000000000000000000" pitchFamily="2" charset="0"/>
                          </a:rPr>
                          <m:t>3</m:t>
                        </m:r>
                      </m:sup>
                    </m:sSup>
                    <m:r>
                      <a:rPr lang="en-US" sz="2000" b="0" i="1" smtClean="0">
                        <a:latin typeface="Cambria Math" panose="02040503050406030204" pitchFamily="18" charset="0"/>
                        <a:ea typeface="Roboto" panose="02000000000000000000" pitchFamily="2" charset="0"/>
                      </a:rPr>
                      <m:t>, 10</m:t>
                    </m:r>
                  </m:oMath>
                </a14:m>
                <a:endParaRPr lang="en-US" sz="2000" b="0" dirty="0">
                  <a:latin typeface="Roboto" panose="02000000000000000000" pitchFamily="2" charset="0"/>
                  <a:ea typeface="Roboto" panose="02000000000000000000" pitchFamily="2"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degree</a:t>
                </a: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Roboto" panose="02000000000000000000" pitchFamily="2" charset="0"/>
                        <a:cs typeface="+mn-cs"/>
                      </a:rPr>
                      <m:t>2, 3, 4, 5</m:t>
                    </m:r>
                  </m:oMath>
                </a14:m>
                <a:endParaRPr lang="en-US" sz="2000" dirty="0">
                  <a:solidFill>
                    <a:prstClr val="black"/>
                  </a:solidFill>
                  <a:latin typeface="Roboto" panose="02000000000000000000" pitchFamily="2" charset="0"/>
                  <a:ea typeface="Roboto" panose="02000000000000000000" pitchFamily="2"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a:solidFill>
                      <a:prstClr val="black"/>
                    </a:solidFill>
                    <a:latin typeface="Roboto" panose="02000000000000000000" pitchFamily="2" charset="0"/>
                    <a:ea typeface="Roboto" panose="02000000000000000000" pitchFamily="2" charset="0"/>
                  </a:rPr>
                  <a:t>gamma</a:t>
                </a:r>
                <a:r>
                  <a:rPr kumimoji="0" lang="en-US" sz="200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a:t>
                </a:r>
                <a:r>
                  <a:rPr kumimoji="0" lang="en-US" sz="2000" i="0" u="none" strike="noStrike" kern="1200" cap="none" spc="0" normalizeH="0" noProof="0" dirty="0">
                    <a:ln>
                      <a:noFill/>
                    </a:ln>
                    <a:solidFill>
                      <a:prstClr val="black"/>
                    </a:solidFill>
                    <a:effectLst/>
                    <a:uLnTx/>
                    <a:uFillTx/>
                    <a:latin typeface="Roboto" panose="02000000000000000000" pitchFamily="2" charset="0"/>
                    <a:ea typeface="Roboto" panose="02000000000000000000" pitchFamily="2" charset="0"/>
                    <a:cs typeface="+mn-cs"/>
                  </a:rPr>
                  <a:t> scale, auto</a:t>
                </a:r>
                <a:endPar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mc:Choice>
        <mc:Fallback xmlns="">
          <p:sp>
            <p:nvSpPr>
              <p:cNvPr id="26" name="TextBox 17">
                <a:extLst>
                  <a:ext uri="{FF2B5EF4-FFF2-40B4-BE49-F238E27FC236}">
                    <a16:creationId xmlns:a16="http://schemas.microsoft.com/office/drawing/2014/main" id="{796126EC-8017-EF7E-E35A-CFC85718137D}"/>
                  </a:ext>
                </a:extLst>
              </p:cNvPr>
              <p:cNvSpPr txBox="1">
                <a:spLocks noRot="1" noChangeAspect="1" noMove="1" noResize="1" noEditPoints="1" noAdjustHandles="1" noChangeArrowheads="1" noChangeShapeType="1" noTextEdit="1"/>
              </p:cNvSpPr>
              <p:nvPr/>
            </p:nvSpPr>
            <p:spPr>
              <a:xfrm>
                <a:off x="8916347" y="6045312"/>
                <a:ext cx="7154501" cy="1800686"/>
              </a:xfrm>
              <a:prstGeom prst="rect">
                <a:avLst/>
              </a:prstGeom>
              <a:blipFill>
                <a:blip r:embed="rId13"/>
                <a:stretch>
                  <a:fillRect l="-2217" b="-7797"/>
                </a:stretch>
              </a:blipFill>
            </p:spPr>
            <p:txBody>
              <a:bodyPr/>
              <a:lstStyle/>
              <a:p>
                <a:r>
                  <a:rPr lang="en-MY">
                    <a:noFill/>
                  </a:rPr>
                  <a:t> </a:t>
                </a:r>
              </a:p>
            </p:txBody>
          </p:sp>
        </mc:Fallback>
      </mc:AlternateContent>
      <p:sp>
        <p:nvSpPr>
          <p:cNvPr id="30" name="TextBox 11">
            <a:extLst>
              <a:ext uri="{FF2B5EF4-FFF2-40B4-BE49-F238E27FC236}">
                <a16:creationId xmlns:a16="http://schemas.microsoft.com/office/drawing/2014/main" id="{D8EF36B8-C258-49A5-DA9A-86C5673E821B}"/>
              </a:ext>
            </a:extLst>
          </p:cNvPr>
          <p:cNvSpPr txBox="1"/>
          <p:nvPr/>
        </p:nvSpPr>
        <p:spPr>
          <a:xfrm>
            <a:off x="2449051" y="6848655"/>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2</a:t>
            </a:r>
            <a:endParaRPr lang="en-US" sz="3795" b="1" dirty="0">
              <a:solidFill>
                <a:srgbClr val="FF9405"/>
              </a:solidFill>
              <a:latin typeface="Roboto" panose="02000000000000000000" pitchFamily="2" charset="0"/>
              <a:ea typeface="Roboto" panose="02000000000000000000" pitchFamily="2" charset="0"/>
            </a:endParaRPr>
          </a:p>
        </p:txBody>
      </p:sp>
      <p:sp>
        <p:nvSpPr>
          <p:cNvPr id="33" name="TextBox 17">
            <a:extLst>
              <a:ext uri="{FF2B5EF4-FFF2-40B4-BE49-F238E27FC236}">
                <a16:creationId xmlns:a16="http://schemas.microsoft.com/office/drawing/2014/main" id="{41843444-6683-F87B-9738-339765E0DD15}"/>
              </a:ext>
            </a:extLst>
          </p:cNvPr>
          <p:cNvSpPr txBox="1"/>
          <p:nvPr/>
        </p:nvSpPr>
        <p:spPr>
          <a:xfrm>
            <a:off x="4271033" y="4220616"/>
            <a:ext cx="2783140" cy="410369"/>
          </a:xfrm>
          <a:prstGeom prst="rect">
            <a:avLst/>
          </a:prstGeom>
        </p:spPr>
        <p:txBody>
          <a:bodyPr wrap="square" lIns="0" tIns="0" rIns="0" bIns="0" rtlCol="0" anchor="t">
            <a:spAutoFit/>
          </a:bodyPr>
          <a:lstStyle/>
          <a:p>
            <a:pPr algn="just">
              <a:lnSpc>
                <a:spcPct val="150000"/>
              </a:lnSpc>
            </a:pPr>
            <a:r>
              <a:rPr lang="en-US" sz="2000" b="1" dirty="0">
                <a:latin typeface="Roboto" panose="02000000000000000000" pitchFamily="2" charset="0"/>
                <a:ea typeface="Roboto" panose="02000000000000000000" pitchFamily="2" charset="0"/>
              </a:rPr>
              <a:t>Total Combinations: </a:t>
            </a:r>
            <a:r>
              <a:rPr lang="en-US" sz="2000" b="1" dirty="0">
                <a:solidFill>
                  <a:srgbClr val="3AB6A4"/>
                </a:solidFill>
                <a:latin typeface="Roboto" panose="02000000000000000000" pitchFamily="2" charset="0"/>
                <a:ea typeface="Roboto" panose="02000000000000000000" pitchFamily="2" charset="0"/>
              </a:rPr>
              <a:t>171</a:t>
            </a:r>
            <a:endParaRPr kumimoji="0" lang="en-US" sz="2000" b="0" i="0" u="none" strike="noStrike" kern="1200" cap="none" spc="0" normalizeH="0" baseline="0" noProof="0" dirty="0">
              <a:ln>
                <a:noFill/>
              </a:ln>
              <a:solidFill>
                <a:srgbClr val="3AB6A4"/>
              </a:solidFill>
              <a:effectLst/>
              <a:uLnTx/>
              <a:uFillTx/>
              <a:latin typeface="Roboto" panose="02000000000000000000" pitchFamily="2" charset="0"/>
              <a:ea typeface="Roboto" panose="02000000000000000000" pitchFamily="2" charset="0"/>
              <a:cs typeface="+mn-cs"/>
            </a:endParaRPr>
          </a:p>
        </p:txBody>
      </p:sp>
      <p:sp>
        <p:nvSpPr>
          <p:cNvPr id="34" name="TextBox 17">
            <a:extLst>
              <a:ext uri="{FF2B5EF4-FFF2-40B4-BE49-F238E27FC236}">
                <a16:creationId xmlns:a16="http://schemas.microsoft.com/office/drawing/2014/main" id="{BB90C722-C7AC-66A9-1780-5AB2F43726CD}"/>
              </a:ext>
            </a:extLst>
          </p:cNvPr>
          <p:cNvSpPr txBox="1"/>
          <p:nvPr/>
        </p:nvSpPr>
        <p:spPr>
          <a:xfrm>
            <a:off x="4271033" y="7480374"/>
            <a:ext cx="2783140" cy="410369"/>
          </a:xfrm>
          <a:prstGeom prst="rect">
            <a:avLst/>
          </a:prstGeom>
        </p:spPr>
        <p:txBody>
          <a:bodyPr wrap="square" lIns="0" tIns="0" rIns="0" bIns="0" rtlCol="0" anchor="t">
            <a:spAutoFit/>
          </a:bodyPr>
          <a:lstStyle/>
          <a:p>
            <a:pPr algn="just">
              <a:lnSpc>
                <a:spcPct val="150000"/>
              </a:lnSpc>
            </a:pPr>
            <a:r>
              <a:rPr lang="en-US" sz="2000" b="1" dirty="0">
                <a:latin typeface="Roboto" panose="02000000000000000000" pitchFamily="2" charset="0"/>
                <a:ea typeface="Roboto" panose="02000000000000000000" pitchFamily="2" charset="0"/>
              </a:rPr>
              <a:t>Total Combinations: </a:t>
            </a:r>
            <a:r>
              <a:rPr lang="en-US" sz="2000" b="1" dirty="0">
                <a:solidFill>
                  <a:srgbClr val="3AB6A4"/>
                </a:solidFill>
                <a:latin typeface="Roboto" panose="02000000000000000000" pitchFamily="2" charset="0"/>
                <a:ea typeface="Roboto" panose="02000000000000000000" pitchFamily="2" charset="0"/>
              </a:rPr>
              <a:t>112</a:t>
            </a:r>
            <a:endParaRPr kumimoji="0" lang="en-US" sz="2000" b="0" i="0" u="none" strike="noStrike" kern="1200" cap="none" spc="0" normalizeH="0" baseline="0" noProof="0" dirty="0">
              <a:ln>
                <a:noFill/>
              </a:ln>
              <a:solidFill>
                <a:srgbClr val="3AB6A4"/>
              </a:solidFill>
              <a:effectLst/>
              <a:uLnTx/>
              <a:uFillTx/>
              <a:latin typeface="Roboto" panose="02000000000000000000" pitchFamily="2" charset="0"/>
              <a:ea typeface="Roboto" panose="02000000000000000000" pitchFamily="2" charset="0"/>
              <a:cs typeface="+mn-cs"/>
            </a:endParaRPr>
          </a:p>
        </p:txBody>
      </p:sp>
      <p:grpSp>
        <p:nvGrpSpPr>
          <p:cNvPr id="3" name="Group 2">
            <a:extLst>
              <a:ext uri="{FF2B5EF4-FFF2-40B4-BE49-F238E27FC236}">
                <a16:creationId xmlns:a16="http://schemas.microsoft.com/office/drawing/2014/main" id="{BD6D530E-1005-EF28-3A4D-045CD1E4AD47}"/>
              </a:ext>
            </a:extLst>
          </p:cNvPr>
          <p:cNvGrpSpPr/>
          <p:nvPr/>
        </p:nvGrpSpPr>
        <p:grpSpPr>
          <a:xfrm>
            <a:off x="3358426" y="6438900"/>
            <a:ext cx="4708982" cy="906157"/>
            <a:chOff x="3356466" y="5143500"/>
            <a:chExt cx="4708982" cy="906157"/>
          </a:xfrm>
        </p:grpSpPr>
        <p:sp>
          <p:nvSpPr>
            <p:cNvPr id="20" name="Rectangle: Rounded Corners 19">
              <a:extLst>
                <a:ext uri="{FF2B5EF4-FFF2-40B4-BE49-F238E27FC236}">
                  <a16:creationId xmlns:a16="http://schemas.microsoft.com/office/drawing/2014/main" id="{8CEAFB21-1FE1-BE87-AC6B-32BA3B7276E7}"/>
                </a:ext>
              </a:extLst>
            </p:cNvPr>
            <p:cNvSpPr/>
            <p:nvPr/>
          </p:nvSpPr>
          <p:spPr>
            <a:xfrm>
              <a:off x="3356466" y="5143500"/>
              <a:ext cx="4708982" cy="906157"/>
            </a:xfrm>
            <a:prstGeom prst="roundRect">
              <a:avLst>
                <a:gd name="adj" fmla="val 30102"/>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995049D9-127F-292D-C131-2C4E1A9CFB83}"/>
                </a:ext>
              </a:extLst>
            </p:cNvPr>
            <p:cNvSpPr txBox="1"/>
            <p:nvPr/>
          </p:nvSpPr>
          <p:spPr>
            <a:xfrm>
              <a:off x="3603722" y="5296130"/>
              <a:ext cx="4222047" cy="511078"/>
            </a:xfrm>
            <a:prstGeom prst="rect">
              <a:avLst/>
            </a:prstGeom>
          </p:spPr>
          <p:txBody>
            <a:bodyPr lIns="50800" tIns="50800" rIns="50800" bIns="50800" rtlCol="0" anchor="ctr"/>
            <a:lstStyle/>
            <a:p>
              <a:pPr algn="ctr">
                <a:lnSpc>
                  <a:spcPts val="4339"/>
                </a:lnSpc>
              </a:pPr>
              <a:r>
                <a:rPr lang="en-US" sz="2500" b="1" dirty="0">
                  <a:solidFill>
                    <a:srgbClr val="FFFFFF"/>
                  </a:solidFill>
                  <a:latin typeface="Roboto" panose="02000000000000000000" pitchFamily="2" charset="0"/>
                  <a:ea typeface="Roboto" panose="02000000000000000000" pitchFamily="2" charset="0"/>
                </a:rPr>
                <a:t>Support Vector Classifier</a:t>
              </a:r>
            </a:p>
          </p:txBody>
        </p:sp>
      </p:grpSp>
      <p:grpSp>
        <p:nvGrpSpPr>
          <p:cNvPr id="22" name="Group 21">
            <a:extLst>
              <a:ext uri="{FF2B5EF4-FFF2-40B4-BE49-F238E27FC236}">
                <a16:creationId xmlns:a16="http://schemas.microsoft.com/office/drawing/2014/main" id="{E0D1EC09-5BF1-ED32-E90C-A3C91631BCC5}"/>
              </a:ext>
            </a:extLst>
          </p:cNvPr>
          <p:cNvGrpSpPr/>
          <p:nvPr/>
        </p:nvGrpSpPr>
        <p:grpSpPr>
          <a:xfrm>
            <a:off x="3356466" y="3230867"/>
            <a:ext cx="4708982" cy="906157"/>
            <a:chOff x="3356466" y="5143500"/>
            <a:chExt cx="4708982" cy="906157"/>
          </a:xfrm>
        </p:grpSpPr>
        <p:sp>
          <p:nvSpPr>
            <p:cNvPr id="31" name="Rectangle: Rounded Corners 30">
              <a:extLst>
                <a:ext uri="{FF2B5EF4-FFF2-40B4-BE49-F238E27FC236}">
                  <a16:creationId xmlns:a16="http://schemas.microsoft.com/office/drawing/2014/main" id="{494BDAF0-BB2D-9A5E-D83D-2316FA19A0AD}"/>
                </a:ext>
              </a:extLst>
            </p:cNvPr>
            <p:cNvSpPr/>
            <p:nvPr/>
          </p:nvSpPr>
          <p:spPr>
            <a:xfrm>
              <a:off x="3356466" y="5143500"/>
              <a:ext cx="4708982" cy="906157"/>
            </a:xfrm>
            <a:prstGeom prst="roundRect">
              <a:avLst>
                <a:gd name="adj" fmla="val 30102"/>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TextBox 31">
              <a:extLst>
                <a:ext uri="{FF2B5EF4-FFF2-40B4-BE49-F238E27FC236}">
                  <a16:creationId xmlns:a16="http://schemas.microsoft.com/office/drawing/2014/main" id="{7E8E8C21-266A-C872-6E2D-069F3B947B2F}"/>
                </a:ext>
              </a:extLst>
            </p:cNvPr>
            <p:cNvSpPr txBox="1"/>
            <p:nvPr/>
          </p:nvSpPr>
          <p:spPr>
            <a:xfrm>
              <a:off x="3603722" y="5296130"/>
              <a:ext cx="4222047" cy="511078"/>
            </a:xfrm>
            <a:prstGeom prst="rect">
              <a:avLst/>
            </a:prstGeom>
          </p:spPr>
          <p:txBody>
            <a:bodyPr lIns="50800" tIns="50800" rIns="50800" bIns="50800" rtlCol="0" anchor="ctr"/>
            <a:lstStyle/>
            <a:p>
              <a:pPr algn="ctr">
                <a:lnSpc>
                  <a:spcPts val="4339"/>
                </a:lnSpc>
              </a:pPr>
              <a:r>
                <a:rPr lang="en-US" sz="2500" b="1" dirty="0">
                  <a:solidFill>
                    <a:srgbClr val="FFFFFF"/>
                  </a:solidFill>
                  <a:latin typeface="Roboto" panose="02000000000000000000" pitchFamily="2" charset="0"/>
                  <a:ea typeface="Roboto" panose="02000000000000000000" pitchFamily="2" charset="0"/>
                </a:rPr>
                <a:t>Logistic Regression</a:t>
              </a:r>
            </a:p>
          </p:txBody>
        </p:sp>
      </p:grpSp>
      <p:sp>
        <p:nvSpPr>
          <p:cNvPr id="8" name="TextBox 7">
            <a:extLst>
              <a:ext uri="{FF2B5EF4-FFF2-40B4-BE49-F238E27FC236}">
                <a16:creationId xmlns:a16="http://schemas.microsoft.com/office/drawing/2014/main" id="{32F3D54F-FD56-0587-9D68-3614720F0C8E}"/>
              </a:ext>
            </a:extLst>
          </p:cNvPr>
          <p:cNvSpPr txBox="1"/>
          <p:nvPr/>
        </p:nvSpPr>
        <p:spPr>
          <a:xfrm>
            <a:off x="6546188" y="9529391"/>
            <a:ext cx="5195624"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a:t>
            </a:r>
            <a:r>
              <a:rPr lang="en-US" dirty="0">
                <a:latin typeface="Roboto" panose="02000000000000000000" pitchFamily="2" charset="0"/>
                <a:ea typeface="Roboto" panose="02000000000000000000" pitchFamily="2" charset="0"/>
              </a:rPr>
              <a:t>Guangli</a:t>
            </a:r>
            <a:r>
              <a:rPr lang="en-US" sz="1800" b="1" i="1"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el</a:t>
            </a:r>
            <a:r>
              <a:rPr lang="en-US" sz="1800" dirty="0">
                <a:latin typeface="Roboto" panose="02000000000000000000" pitchFamily="2" charset="0"/>
                <a:ea typeface="Roboto" panose="02000000000000000000" pitchFamily="2" charset="0"/>
              </a:rPr>
              <a:t> al., 2011) | (Kristof and Dirk, 2008)</a:t>
            </a:r>
            <a:endParaRPr lang="en-MY" b="1" i="1" dirty="0"/>
          </a:p>
        </p:txBody>
      </p:sp>
      <p:sp>
        <p:nvSpPr>
          <p:cNvPr id="14" name="Slide Number Placeholder 13">
            <a:extLst>
              <a:ext uri="{FF2B5EF4-FFF2-40B4-BE49-F238E27FC236}">
                <a16:creationId xmlns:a16="http://schemas.microsoft.com/office/drawing/2014/main" id="{02C9FDE9-9A30-EB58-F8C1-1E5AE1A1604B}"/>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51481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A8FC5E02-2BC5-A8BE-BF96-AC679DACB484}"/>
              </a:ext>
            </a:extLst>
          </p:cNvPr>
          <p:cNvSpPr/>
          <p:nvPr/>
        </p:nvSpPr>
        <p:spPr>
          <a:xfrm>
            <a:off x="-1519532" y="3262833"/>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3">
            <a:extLst>
              <a:ext uri="{FF2B5EF4-FFF2-40B4-BE49-F238E27FC236}">
                <a16:creationId xmlns:a16="http://schemas.microsoft.com/office/drawing/2014/main" id="{EE04AF67-B2DF-860A-082F-4B48C248A6E8}"/>
              </a:ext>
            </a:extLst>
          </p:cNvPr>
          <p:cNvSpPr/>
          <p:nvPr/>
        </p:nvSpPr>
        <p:spPr>
          <a:xfrm>
            <a:off x="11327916" y="-385208"/>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Experiment Design</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6" name="TextBox 11">
            <a:extLst>
              <a:ext uri="{FF2B5EF4-FFF2-40B4-BE49-F238E27FC236}">
                <a16:creationId xmlns:a16="http://schemas.microsoft.com/office/drawing/2014/main" id="{E8C25072-2474-8455-FBA1-5EC70D97986E}"/>
              </a:ext>
            </a:extLst>
          </p:cNvPr>
          <p:cNvSpPr txBox="1"/>
          <p:nvPr/>
        </p:nvSpPr>
        <p:spPr>
          <a:xfrm>
            <a:off x="2453384" y="3593672"/>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3</a:t>
            </a:r>
            <a:endParaRPr lang="en-US" sz="3795" b="1" dirty="0">
              <a:solidFill>
                <a:srgbClr val="FF9405"/>
              </a:solidFill>
              <a:latin typeface="Roboto" panose="02000000000000000000" pitchFamily="2" charset="0"/>
              <a:ea typeface="Roboto" panose="02000000000000000000" pitchFamily="2" charset="0"/>
            </a:endParaRPr>
          </a:p>
        </p:txBody>
      </p:sp>
      <mc:AlternateContent xmlns:mc="http://schemas.openxmlformats.org/markup-compatibility/2006" xmlns:a14="http://schemas.microsoft.com/office/drawing/2010/main">
        <mc:Choice Requires="a14">
          <p:sp>
            <p:nvSpPr>
              <p:cNvPr id="24" name="TextBox 17">
                <a:extLst>
                  <a:ext uri="{FF2B5EF4-FFF2-40B4-BE49-F238E27FC236}">
                    <a16:creationId xmlns:a16="http://schemas.microsoft.com/office/drawing/2014/main" id="{FEC9452A-E3F6-3B1B-E44A-A7ED7C433FF6}"/>
                  </a:ext>
                </a:extLst>
              </p:cNvPr>
              <p:cNvSpPr txBox="1"/>
              <p:nvPr/>
            </p:nvSpPr>
            <p:spPr>
              <a:xfrm>
                <a:off x="8910766" y="2752926"/>
                <a:ext cx="7154501" cy="1800686"/>
              </a:xfrm>
              <a:prstGeom prst="rect">
                <a:avLst/>
              </a:prstGeom>
            </p:spPr>
            <p:txBody>
              <a:bodyPr wrap="square" lIns="0" tIns="0" rIns="0" bIns="0" rtlCol="0" anchor="t">
                <a:spAutoFit/>
              </a:bodyPr>
              <a:lstStyle/>
              <a:p>
                <a:pPr algn="just">
                  <a:lnSpc>
                    <a:spcPct val="150000"/>
                  </a:lnSpc>
                </a:pPr>
                <a:r>
                  <a:rPr lang="en-US" sz="2000" b="1" dirty="0">
                    <a:latin typeface="Roboto" panose="02000000000000000000" pitchFamily="2" charset="0"/>
                    <a:ea typeface="Roboto" panose="02000000000000000000" pitchFamily="2" charset="0"/>
                  </a:rPr>
                  <a:t>n</a:t>
                </a:r>
                <a:r>
                  <a:rPr lang="en-US" sz="2000" b="1" dirty="0" err="1">
                    <a:latin typeface="Roboto" panose="02000000000000000000" pitchFamily="2" charset="0"/>
                    <a:ea typeface="Roboto" panose="02000000000000000000" pitchFamily="2" charset="0"/>
                  </a:rPr>
                  <a:t>_estimators</a:t>
                </a:r>
                <a:r>
                  <a:rPr lang="en-US" sz="2000" dirty="0">
                    <a:latin typeface="Roboto" panose="02000000000000000000" pitchFamily="2" charset="0"/>
                    <a:ea typeface="Roboto" panose="02000000000000000000" pitchFamily="2" charset="0"/>
                  </a:rPr>
                  <a:t>: </a:t>
                </a:r>
                <a14:m>
                  <m:oMath xmlns:m="http://schemas.openxmlformats.org/officeDocument/2006/math">
                    <m:r>
                      <a:rPr lang="en-US" sz="2000" i="1">
                        <a:latin typeface="Cambria Math" panose="02040503050406030204" pitchFamily="18" charset="0"/>
                        <a:ea typeface="Roboto" panose="02000000000000000000" pitchFamily="2" charset="0"/>
                      </a:rPr>
                      <m:t>8</m:t>
                    </m:r>
                    <m:r>
                      <a:rPr lang="en-US" sz="2000" b="0" i="1" smtClean="0">
                        <a:latin typeface="Cambria Math" panose="02040503050406030204" pitchFamily="18" charset="0"/>
                        <a:ea typeface="Roboto" panose="02000000000000000000" pitchFamily="2" charset="0"/>
                      </a:rPr>
                      <m:t>0, 100, 150, 200, 250, 500 </m:t>
                    </m:r>
                  </m:oMath>
                </a14:m>
                <a:endParaRPr lang="en-US" sz="2000" dirty="0">
                  <a:latin typeface="Roboto" panose="02000000000000000000" pitchFamily="2" charset="0"/>
                  <a:ea typeface="Roboto" panose="02000000000000000000" pitchFamily="2" charset="0"/>
                </a:endParaRPr>
              </a:p>
              <a:p>
                <a:pPr algn="just">
                  <a:lnSpc>
                    <a:spcPct val="150000"/>
                  </a:lnSpc>
                </a:pPr>
                <a:r>
                  <a:rPr lang="en-US" sz="2000" b="1" dirty="0">
                    <a:latin typeface="Roboto" panose="02000000000000000000" pitchFamily="2" charset="0"/>
                    <a:ea typeface="Roboto" panose="02000000000000000000" pitchFamily="2" charset="0"/>
                  </a:rPr>
                  <a:t>criterion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gini</a:t>
                </a:r>
                <a:r>
                  <a:rPr lang="en-US" sz="2000" dirty="0">
                    <a:latin typeface="Roboto" panose="02000000000000000000" pitchFamily="2" charset="0"/>
                    <a:ea typeface="Roboto" panose="02000000000000000000" pitchFamily="2" charset="0"/>
                  </a:rPr>
                  <a:t>, entropy, </a:t>
                </a:r>
                <a:r>
                  <a:rPr lang="en-US" sz="2000" dirty="0" err="1">
                    <a:latin typeface="Roboto" panose="02000000000000000000" pitchFamily="2" charset="0"/>
                    <a:ea typeface="Roboto" panose="02000000000000000000" pitchFamily="2" charset="0"/>
                  </a:rPr>
                  <a:t>log_loss</a:t>
                </a:r>
                <a:endParaRPr lang="en-US" sz="2000" b="0" dirty="0">
                  <a:latin typeface="Roboto" panose="02000000000000000000" pitchFamily="2" charset="0"/>
                  <a:ea typeface="Roboto" panose="02000000000000000000" pitchFamily="2"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Roboto" panose="02000000000000000000" pitchFamily="2" charset="0"/>
                    <a:ea typeface="Roboto" panose="02000000000000000000" pitchFamily="2" charset="0"/>
                    <a:cs typeface="+mn-cs"/>
                  </a:rPr>
                  <a:t>max_depth</a:t>
                </a: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Roboto" panose="02000000000000000000" pitchFamily="2" charset="0"/>
                        <a:cs typeface="+mn-cs"/>
                      </a:rPr>
                      <m:t>3, 4, 5, 7, 10, 15, 20</m:t>
                    </m:r>
                  </m:oMath>
                </a14:m>
                <a:endParaRPr lang="en-US" sz="2000" dirty="0">
                  <a:solidFill>
                    <a:prstClr val="black"/>
                  </a:solidFill>
                  <a:latin typeface="Roboto" panose="02000000000000000000" pitchFamily="2" charset="0"/>
                  <a:ea typeface="Roboto" panose="02000000000000000000" pitchFamily="2"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err="1">
                    <a:solidFill>
                      <a:prstClr val="black"/>
                    </a:solidFill>
                    <a:latin typeface="Roboto" panose="02000000000000000000" pitchFamily="2" charset="0"/>
                    <a:ea typeface="Roboto" panose="02000000000000000000" pitchFamily="2" charset="0"/>
                  </a:rPr>
                  <a:t>min_samples_split</a:t>
                </a:r>
                <a:r>
                  <a:rPr kumimoji="0" lang="en-US" sz="200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Roboto" panose="02000000000000000000" pitchFamily="2" charset="0"/>
                        <a:cs typeface="+mn-cs"/>
                      </a:rPr>
                      <m:t>2, 3, 5, 7, 11, 17, 26, 40</m:t>
                    </m:r>
                  </m:oMath>
                </a14:m>
                <a:endPar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mc:Choice>
        <mc:Fallback xmlns="">
          <p:sp>
            <p:nvSpPr>
              <p:cNvPr id="24" name="TextBox 17">
                <a:extLst>
                  <a:ext uri="{FF2B5EF4-FFF2-40B4-BE49-F238E27FC236}">
                    <a16:creationId xmlns:a16="http://schemas.microsoft.com/office/drawing/2014/main" id="{FEC9452A-E3F6-3B1B-E44A-A7ED7C433FF6}"/>
                  </a:ext>
                </a:extLst>
              </p:cNvPr>
              <p:cNvSpPr txBox="1">
                <a:spLocks noRot="1" noChangeAspect="1" noMove="1" noResize="1" noEditPoints="1" noAdjustHandles="1" noChangeArrowheads="1" noChangeShapeType="1" noTextEdit="1"/>
              </p:cNvSpPr>
              <p:nvPr/>
            </p:nvSpPr>
            <p:spPr>
              <a:xfrm>
                <a:off x="8910766" y="2752926"/>
                <a:ext cx="7154501" cy="1800686"/>
              </a:xfrm>
              <a:prstGeom prst="rect">
                <a:avLst/>
              </a:prstGeom>
              <a:blipFill>
                <a:blip r:embed="rId12"/>
                <a:stretch>
                  <a:fillRect l="-2217" b="-7458"/>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26" name="TextBox 17">
                <a:extLst>
                  <a:ext uri="{FF2B5EF4-FFF2-40B4-BE49-F238E27FC236}">
                    <a16:creationId xmlns:a16="http://schemas.microsoft.com/office/drawing/2014/main" id="{796126EC-8017-EF7E-E35A-CFC85718137D}"/>
                  </a:ext>
                </a:extLst>
              </p:cNvPr>
              <p:cNvSpPr txBox="1"/>
              <p:nvPr/>
            </p:nvSpPr>
            <p:spPr>
              <a:xfrm>
                <a:off x="8916348" y="5542376"/>
                <a:ext cx="7154501" cy="2724015"/>
              </a:xfrm>
              <a:prstGeom prst="rect">
                <a:avLst/>
              </a:prstGeom>
            </p:spPr>
            <p:txBody>
              <a:bodyPr wrap="square" lIns="0" tIns="0" rIns="0" bIns="0" rtlCol="0" anchor="t">
                <a:spAutoFit/>
              </a:bodyPr>
              <a:lstStyle/>
              <a:p>
                <a:pPr algn="just">
                  <a:lnSpc>
                    <a:spcPct val="150000"/>
                  </a:lnSpc>
                </a:pPr>
                <a:r>
                  <a:rPr lang="en-US" sz="2000" b="1" dirty="0">
                    <a:latin typeface="Roboto" panose="02000000000000000000" pitchFamily="2" charset="0"/>
                    <a:ea typeface="Roboto" panose="02000000000000000000" pitchFamily="2" charset="0"/>
                  </a:rPr>
                  <a:t>l</a:t>
                </a:r>
                <a:r>
                  <a:rPr lang="en-US" sz="2000" b="1" dirty="0" err="1">
                    <a:latin typeface="Roboto" panose="02000000000000000000" pitchFamily="2" charset="0"/>
                    <a:ea typeface="Roboto" panose="02000000000000000000" pitchFamily="2" charset="0"/>
                  </a:rPr>
                  <a:t>earning_rate</a:t>
                </a:r>
                <a:r>
                  <a:rPr lang="en-US" sz="2000" dirty="0">
                    <a:latin typeface="Roboto" panose="02000000000000000000" pitchFamily="2" charset="0"/>
                    <a:ea typeface="Roboto" panose="02000000000000000000" pitchFamily="2" charset="0"/>
                  </a:rPr>
                  <a:t>: </a:t>
                </a:r>
                <a14:m>
                  <m:oMath xmlns:m="http://schemas.openxmlformats.org/officeDocument/2006/math">
                    <m:r>
                      <a:rPr lang="en-US" sz="2000" b="0" i="1" smtClean="0">
                        <a:latin typeface="Cambria Math" panose="02040503050406030204" pitchFamily="18" charset="0"/>
                        <a:ea typeface="Roboto" panose="02000000000000000000" pitchFamily="2" charset="0"/>
                      </a:rPr>
                      <m:t>0.001, 0.00215443, 0.00464159, 0.01, 0.02154435, 0.04641589,</m:t>
                    </m:r>
                  </m:oMath>
                </a14:m>
                <a:endParaRPr lang="en-US" sz="2000" b="0" dirty="0">
                  <a:latin typeface="Roboto" panose="02000000000000000000" pitchFamily="2" charset="0"/>
                  <a:ea typeface="Roboto" panose="02000000000000000000" pitchFamily="2" charset="0"/>
                </a:endParaRPr>
              </a:p>
              <a:p>
                <a:pPr algn="just">
                  <a:lnSpc>
                    <a:spcPct val="150000"/>
                  </a:lnSpc>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ea typeface="Roboto" panose="02000000000000000000" pitchFamily="2" charset="0"/>
                        </a:rPr>
                        <m:t>0.1, 0.21544347</m:t>
                      </m:r>
                      <m:r>
                        <a:rPr lang="en-US" sz="2000" b="0" i="1" smtClean="0">
                          <a:latin typeface="Cambria Math" panose="02040503050406030204" pitchFamily="18" charset="0"/>
                          <a:ea typeface="Roboto" panose="02000000000000000000" pitchFamily="2" charset="0"/>
                        </a:rPr>
                        <m:t>, 0.46415888, 1</m:t>
                      </m:r>
                    </m:oMath>
                  </m:oMathPara>
                </a14:m>
                <a:endParaRPr lang="en-US" sz="2000" dirty="0">
                  <a:latin typeface="Roboto" panose="02000000000000000000" pitchFamily="2" charset="0"/>
                  <a:ea typeface="Roboto" panose="02000000000000000000" pitchFamily="2" charset="0"/>
                </a:endParaRPr>
              </a:p>
              <a:p>
                <a:pPr algn="just">
                  <a:lnSpc>
                    <a:spcPct val="150000"/>
                  </a:lnSpc>
                </a:pPr>
                <a:r>
                  <a:rPr lang="en-US" sz="2000" b="1" dirty="0" err="1">
                    <a:latin typeface="Roboto" panose="02000000000000000000" pitchFamily="2" charset="0"/>
                    <a:ea typeface="Roboto" panose="02000000000000000000" pitchFamily="2" charset="0"/>
                  </a:rPr>
                  <a:t>n_estimators</a:t>
                </a:r>
                <a:r>
                  <a:rPr lang="en-US" sz="2000" dirty="0">
                    <a:latin typeface="Roboto" panose="02000000000000000000" pitchFamily="2" charset="0"/>
                    <a:ea typeface="Roboto" panose="02000000000000000000" pitchFamily="2" charset="0"/>
                  </a:rPr>
                  <a:t>: </a:t>
                </a:r>
                <a14:m>
                  <m:oMath xmlns:m="http://schemas.openxmlformats.org/officeDocument/2006/math">
                    <m:r>
                      <a:rPr lang="en-US" sz="2000" b="0" i="1" smtClean="0">
                        <a:latin typeface="Cambria Math" panose="02040503050406030204" pitchFamily="18" charset="0"/>
                        <a:ea typeface="Roboto" panose="02000000000000000000" pitchFamily="2" charset="0"/>
                      </a:rPr>
                      <m:t>80, 100, 150, 150, 200, 250, 500</m:t>
                    </m:r>
                  </m:oMath>
                </a14:m>
                <a:endParaRPr lang="en-US" sz="2000" b="0" dirty="0">
                  <a:latin typeface="Roboto" panose="02000000000000000000" pitchFamily="2" charset="0"/>
                  <a:ea typeface="Roboto" panose="02000000000000000000" pitchFamily="2"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subsample</a:t>
                </a: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Roboto" panose="02000000000000000000" pitchFamily="2" charset="0"/>
                        <a:cs typeface="+mn-cs"/>
                      </a:rPr>
                      <m:t>0.5, 0.6, 0.7, 0.8, 0.9, 1</m:t>
                    </m:r>
                  </m:oMath>
                </a14:m>
                <a:endParaRPr lang="en-US" sz="2000" dirty="0">
                  <a:solidFill>
                    <a:prstClr val="black"/>
                  </a:solidFill>
                  <a:latin typeface="Roboto" panose="02000000000000000000" pitchFamily="2" charset="0"/>
                  <a:ea typeface="Roboto" panose="02000000000000000000" pitchFamily="2"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a:solidFill>
                      <a:prstClr val="black"/>
                    </a:solidFill>
                    <a:latin typeface="Roboto" panose="02000000000000000000" pitchFamily="2" charset="0"/>
                    <a:ea typeface="Roboto" panose="02000000000000000000" pitchFamily="2" charset="0"/>
                  </a:rPr>
                  <a:t>m</a:t>
                </a:r>
                <a:r>
                  <a:rPr kumimoji="0" lang="en-US" sz="2000" b="1" i="0" u="none" strike="noStrike" kern="1200" cap="none" spc="0" normalizeH="0" baseline="0" noProof="0" dirty="0" err="1">
                    <a:ln>
                      <a:noFill/>
                    </a:ln>
                    <a:solidFill>
                      <a:prstClr val="black"/>
                    </a:solidFill>
                    <a:effectLst/>
                    <a:uLnTx/>
                    <a:uFillTx/>
                    <a:latin typeface="Roboto" panose="02000000000000000000" pitchFamily="2" charset="0"/>
                    <a:ea typeface="Roboto" panose="02000000000000000000" pitchFamily="2" charset="0"/>
                    <a:cs typeface="+mn-cs"/>
                  </a:rPr>
                  <a:t>ax_depth</a:t>
                </a:r>
                <a:r>
                  <a:rPr kumimoji="0" lang="en-US" sz="200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a:t>
                </a:r>
                <a:r>
                  <a:rPr kumimoji="0" lang="en-US" sz="2000" i="0" u="none" strike="noStrike" kern="1200" cap="none" spc="0" normalizeH="0" noProof="0" dirty="0">
                    <a:ln>
                      <a:noFill/>
                    </a:ln>
                    <a:solidFill>
                      <a:prstClr val="black"/>
                    </a:solidFill>
                    <a:effectLst/>
                    <a:uLnTx/>
                    <a:uFillTx/>
                    <a:latin typeface="Roboto" panose="02000000000000000000" pitchFamily="2" charset="0"/>
                    <a:ea typeface="Roboto" panose="02000000000000000000" pitchFamily="2" charset="0"/>
                    <a:cs typeface="+mn-cs"/>
                  </a:rPr>
                  <a:t> </a:t>
                </a:r>
                <a14:m>
                  <m:oMath xmlns:m="http://schemas.openxmlformats.org/officeDocument/2006/math">
                    <m:r>
                      <a:rPr kumimoji="0" lang="en-US" sz="2000" b="0" i="1" u="none" strike="noStrike" kern="1200" cap="none" spc="0" normalizeH="0" noProof="0" smtClean="0">
                        <a:ln>
                          <a:noFill/>
                        </a:ln>
                        <a:solidFill>
                          <a:prstClr val="black"/>
                        </a:solidFill>
                        <a:effectLst/>
                        <a:uLnTx/>
                        <a:uFillTx/>
                        <a:latin typeface="Cambria Math" panose="02040503050406030204" pitchFamily="18" charset="0"/>
                        <a:ea typeface="Roboto" panose="02000000000000000000" pitchFamily="2" charset="0"/>
                        <a:cs typeface="+mn-cs"/>
                      </a:rPr>
                      <m:t>3, 4, 5, 7, 10, 15, 20</m:t>
                    </m:r>
                  </m:oMath>
                </a14:m>
                <a:endPar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mc:Choice>
        <mc:Fallback xmlns="">
          <p:sp>
            <p:nvSpPr>
              <p:cNvPr id="26" name="TextBox 17">
                <a:extLst>
                  <a:ext uri="{FF2B5EF4-FFF2-40B4-BE49-F238E27FC236}">
                    <a16:creationId xmlns:a16="http://schemas.microsoft.com/office/drawing/2014/main" id="{796126EC-8017-EF7E-E35A-CFC85718137D}"/>
                  </a:ext>
                </a:extLst>
              </p:cNvPr>
              <p:cNvSpPr txBox="1">
                <a:spLocks noRot="1" noChangeAspect="1" noMove="1" noResize="1" noEditPoints="1" noAdjustHandles="1" noChangeArrowheads="1" noChangeShapeType="1" noTextEdit="1"/>
              </p:cNvSpPr>
              <p:nvPr/>
            </p:nvSpPr>
            <p:spPr>
              <a:xfrm>
                <a:off x="8916348" y="5542376"/>
                <a:ext cx="7154501" cy="2724015"/>
              </a:xfrm>
              <a:prstGeom prst="rect">
                <a:avLst/>
              </a:prstGeom>
              <a:blipFill>
                <a:blip r:embed="rId13"/>
                <a:stretch>
                  <a:fillRect l="-2217" b="-4698"/>
                </a:stretch>
              </a:blipFill>
            </p:spPr>
            <p:txBody>
              <a:bodyPr/>
              <a:lstStyle/>
              <a:p>
                <a:r>
                  <a:rPr lang="en-MY">
                    <a:noFill/>
                  </a:rPr>
                  <a:t> </a:t>
                </a:r>
              </a:p>
            </p:txBody>
          </p:sp>
        </mc:Fallback>
      </mc:AlternateContent>
      <p:sp>
        <p:nvSpPr>
          <p:cNvPr id="30" name="TextBox 11">
            <a:extLst>
              <a:ext uri="{FF2B5EF4-FFF2-40B4-BE49-F238E27FC236}">
                <a16:creationId xmlns:a16="http://schemas.microsoft.com/office/drawing/2014/main" id="{D8EF36B8-C258-49A5-DA9A-86C5673E821B}"/>
              </a:ext>
            </a:extLst>
          </p:cNvPr>
          <p:cNvSpPr txBox="1"/>
          <p:nvPr/>
        </p:nvSpPr>
        <p:spPr>
          <a:xfrm>
            <a:off x="2449051" y="6848655"/>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4</a:t>
            </a:r>
            <a:endParaRPr lang="en-US" sz="3795" b="1" dirty="0">
              <a:solidFill>
                <a:srgbClr val="FF9405"/>
              </a:solidFill>
              <a:latin typeface="Roboto" panose="02000000000000000000" pitchFamily="2" charset="0"/>
              <a:ea typeface="Roboto" panose="02000000000000000000" pitchFamily="2" charset="0"/>
            </a:endParaRPr>
          </a:p>
        </p:txBody>
      </p:sp>
      <p:sp>
        <p:nvSpPr>
          <p:cNvPr id="33" name="TextBox 17">
            <a:extLst>
              <a:ext uri="{FF2B5EF4-FFF2-40B4-BE49-F238E27FC236}">
                <a16:creationId xmlns:a16="http://schemas.microsoft.com/office/drawing/2014/main" id="{E3DADA05-7B7B-DEAD-E6FF-219E15991AA1}"/>
              </a:ext>
            </a:extLst>
          </p:cNvPr>
          <p:cNvSpPr txBox="1"/>
          <p:nvPr/>
        </p:nvSpPr>
        <p:spPr>
          <a:xfrm>
            <a:off x="4280405" y="7477256"/>
            <a:ext cx="2861104" cy="410369"/>
          </a:xfrm>
          <a:prstGeom prst="rect">
            <a:avLst/>
          </a:prstGeom>
        </p:spPr>
        <p:txBody>
          <a:bodyPr wrap="square" lIns="0" tIns="0" rIns="0" bIns="0" rtlCol="0" anchor="t">
            <a:spAutoFit/>
          </a:bodyPr>
          <a:lstStyle/>
          <a:p>
            <a:pPr algn="just">
              <a:lnSpc>
                <a:spcPct val="150000"/>
              </a:lnSpc>
            </a:pPr>
            <a:r>
              <a:rPr lang="en-US" sz="2000" b="1" dirty="0">
                <a:latin typeface="Roboto" panose="02000000000000000000" pitchFamily="2" charset="0"/>
                <a:ea typeface="Roboto" panose="02000000000000000000" pitchFamily="2" charset="0"/>
              </a:rPr>
              <a:t>Total Combinations: </a:t>
            </a:r>
            <a:r>
              <a:rPr lang="en-US" sz="2000" b="1" dirty="0">
                <a:solidFill>
                  <a:srgbClr val="3AB6A4"/>
                </a:solidFill>
                <a:latin typeface="Roboto" panose="02000000000000000000" pitchFamily="2" charset="0"/>
                <a:ea typeface="Roboto" panose="02000000000000000000" pitchFamily="2" charset="0"/>
              </a:rPr>
              <a:t>2520</a:t>
            </a:r>
            <a:endParaRPr kumimoji="0" lang="en-US" sz="2000" b="0" i="0" u="none" strike="noStrike" kern="1200" cap="none" spc="0" normalizeH="0" baseline="0" noProof="0" dirty="0">
              <a:ln>
                <a:noFill/>
              </a:ln>
              <a:solidFill>
                <a:srgbClr val="3AB6A4"/>
              </a:solidFill>
              <a:effectLst/>
              <a:uLnTx/>
              <a:uFillTx/>
              <a:latin typeface="Roboto" panose="02000000000000000000" pitchFamily="2" charset="0"/>
              <a:ea typeface="Roboto" panose="02000000000000000000" pitchFamily="2" charset="0"/>
              <a:cs typeface="+mn-cs"/>
            </a:endParaRPr>
          </a:p>
        </p:txBody>
      </p:sp>
      <p:sp>
        <p:nvSpPr>
          <p:cNvPr id="34" name="TextBox 17">
            <a:extLst>
              <a:ext uri="{FF2B5EF4-FFF2-40B4-BE49-F238E27FC236}">
                <a16:creationId xmlns:a16="http://schemas.microsoft.com/office/drawing/2014/main" id="{88B3F0C2-1DB7-BDFF-6D10-E85338599E55}"/>
              </a:ext>
            </a:extLst>
          </p:cNvPr>
          <p:cNvSpPr txBox="1"/>
          <p:nvPr/>
        </p:nvSpPr>
        <p:spPr>
          <a:xfrm>
            <a:off x="4203474" y="4226142"/>
            <a:ext cx="3022541" cy="410369"/>
          </a:xfrm>
          <a:prstGeom prst="rect">
            <a:avLst/>
          </a:prstGeom>
        </p:spPr>
        <p:txBody>
          <a:bodyPr wrap="square" lIns="0" tIns="0" rIns="0" bIns="0" rtlCol="0" anchor="t">
            <a:spAutoFit/>
          </a:bodyPr>
          <a:lstStyle/>
          <a:p>
            <a:pPr algn="just">
              <a:lnSpc>
                <a:spcPct val="150000"/>
              </a:lnSpc>
            </a:pPr>
            <a:r>
              <a:rPr lang="en-US" sz="2000" b="1" dirty="0">
                <a:latin typeface="Roboto" panose="02000000000000000000" pitchFamily="2" charset="0"/>
                <a:ea typeface="Roboto" panose="02000000000000000000" pitchFamily="2" charset="0"/>
              </a:rPr>
              <a:t>Total Combinations: </a:t>
            </a:r>
            <a:r>
              <a:rPr lang="en-US" sz="2000" b="1" dirty="0">
                <a:solidFill>
                  <a:srgbClr val="3AB6A4"/>
                </a:solidFill>
                <a:latin typeface="Roboto" panose="02000000000000000000" pitchFamily="2" charset="0"/>
                <a:ea typeface="Roboto" panose="02000000000000000000" pitchFamily="2" charset="0"/>
              </a:rPr>
              <a:t>1008</a:t>
            </a:r>
            <a:endParaRPr kumimoji="0" lang="en-US" sz="2000" b="0" i="0" u="none" strike="noStrike" kern="1200" cap="none" spc="0" normalizeH="0" baseline="0" noProof="0" dirty="0">
              <a:ln>
                <a:noFill/>
              </a:ln>
              <a:solidFill>
                <a:srgbClr val="3AB6A4"/>
              </a:solidFill>
              <a:effectLst/>
              <a:uLnTx/>
              <a:uFillTx/>
              <a:latin typeface="Roboto" panose="02000000000000000000" pitchFamily="2" charset="0"/>
              <a:ea typeface="Roboto" panose="02000000000000000000" pitchFamily="2" charset="0"/>
              <a:cs typeface="+mn-cs"/>
            </a:endParaRPr>
          </a:p>
        </p:txBody>
      </p:sp>
      <p:grpSp>
        <p:nvGrpSpPr>
          <p:cNvPr id="13" name="Group 12">
            <a:extLst>
              <a:ext uri="{FF2B5EF4-FFF2-40B4-BE49-F238E27FC236}">
                <a16:creationId xmlns:a16="http://schemas.microsoft.com/office/drawing/2014/main" id="{F56F3206-CD8B-0C37-A783-C16A654BD914}"/>
              </a:ext>
            </a:extLst>
          </p:cNvPr>
          <p:cNvGrpSpPr/>
          <p:nvPr/>
        </p:nvGrpSpPr>
        <p:grpSpPr>
          <a:xfrm>
            <a:off x="3356466" y="6451304"/>
            <a:ext cx="4708982" cy="906157"/>
            <a:chOff x="3356466" y="5143500"/>
            <a:chExt cx="4708982" cy="906157"/>
          </a:xfrm>
        </p:grpSpPr>
        <p:sp>
          <p:nvSpPr>
            <p:cNvPr id="10" name="Rectangle: Rounded Corners 9">
              <a:extLst>
                <a:ext uri="{FF2B5EF4-FFF2-40B4-BE49-F238E27FC236}">
                  <a16:creationId xmlns:a16="http://schemas.microsoft.com/office/drawing/2014/main" id="{A907807B-7DF1-92E2-99E6-6692210556B8}"/>
                </a:ext>
              </a:extLst>
            </p:cNvPr>
            <p:cNvSpPr/>
            <p:nvPr/>
          </p:nvSpPr>
          <p:spPr>
            <a:xfrm>
              <a:off x="3356466" y="5143500"/>
              <a:ext cx="4708982" cy="906157"/>
            </a:xfrm>
            <a:prstGeom prst="roundRect">
              <a:avLst>
                <a:gd name="adj" fmla="val 30102"/>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a:extLst>
                <a:ext uri="{FF2B5EF4-FFF2-40B4-BE49-F238E27FC236}">
                  <a16:creationId xmlns:a16="http://schemas.microsoft.com/office/drawing/2014/main" id="{2C4F0660-7A2D-34EF-A3A2-52395C64ED9F}"/>
                </a:ext>
              </a:extLst>
            </p:cNvPr>
            <p:cNvSpPr txBox="1"/>
            <p:nvPr/>
          </p:nvSpPr>
          <p:spPr>
            <a:xfrm>
              <a:off x="3603722" y="5296130"/>
              <a:ext cx="4222047" cy="511078"/>
            </a:xfrm>
            <a:prstGeom prst="rect">
              <a:avLst/>
            </a:prstGeom>
          </p:spPr>
          <p:txBody>
            <a:bodyPr lIns="50800" tIns="50800" rIns="50800" bIns="50800" rtlCol="0" anchor="ctr"/>
            <a:lstStyle/>
            <a:p>
              <a:pPr algn="ctr">
                <a:lnSpc>
                  <a:spcPts val="4339"/>
                </a:lnSpc>
              </a:pPr>
              <a:r>
                <a:rPr lang="en-US" sz="2500" b="1" dirty="0">
                  <a:solidFill>
                    <a:srgbClr val="FFFFFF"/>
                  </a:solidFill>
                  <a:latin typeface="Roboto" panose="02000000000000000000" pitchFamily="2" charset="0"/>
                  <a:ea typeface="Roboto" panose="02000000000000000000" pitchFamily="2" charset="0"/>
                </a:rPr>
                <a:t>Gradient Boosting Classifier</a:t>
              </a:r>
            </a:p>
          </p:txBody>
        </p:sp>
      </p:grpSp>
      <p:grpSp>
        <p:nvGrpSpPr>
          <p:cNvPr id="22" name="Group 21">
            <a:extLst>
              <a:ext uri="{FF2B5EF4-FFF2-40B4-BE49-F238E27FC236}">
                <a16:creationId xmlns:a16="http://schemas.microsoft.com/office/drawing/2014/main" id="{060BEE31-8298-7FBC-2E1A-45506677E9BC}"/>
              </a:ext>
            </a:extLst>
          </p:cNvPr>
          <p:cNvGrpSpPr/>
          <p:nvPr/>
        </p:nvGrpSpPr>
        <p:grpSpPr>
          <a:xfrm>
            <a:off x="3351071" y="3246743"/>
            <a:ext cx="4708982" cy="906157"/>
            <a:chOff x="3356466" y="5143500"/>
            <a:chExt cx="4708982" cy="906157"/>
          </a:xfrm>
        </p:grpSpPr>
        <p:sp>
          <p:nvSpPr>
            <p:cNvPr id="31" name="Rectangle: Rounded Corners 30">
              <a:extLst>
                <a:ext uri="{FF2B5EF4-FFF2-40B4-BE49-F238E27FC236}">
                  <a16:creationId xmlns:a16="http://schemas.microsoft.com/office/drawing/2014/main" id="{DBC3C9D0-2AF8-8AF1-952A-505B55EF3D98}"/>
                </a:ext>
              </a:extLst>
            </p:cNvPr>
            <p:cNvSpPr/>
            <p:nvPr/>
          </p:nvSpPr>
          <p:spPr>
            <a:xfrm>
              <a:off x="3356466" y="5143500"/>
              <a:ext cx="4708982" cy="906157"/>
            </a:xfrm>
            <a:prstGeom prst="roundRect">
              <a:avLst>
                <a:gd name="adj" fmla="val 30102"/>
              </a:avLst>
            </a:prstGeom>
            <a:solidFill>
              <a:srgbClr val="17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TextBox 31">
              <a:extLst>
                <a:ext uri="{FF2B5EF4-FFF2-40B4-BE49-F238E27FC236}">
                  <a16:creationId xmlns:a16="http://schemas.microsoft.com/office/drawing/2014/main" id="{1A068D9A-8521-0E9A-573C-B644A05DF83B}"/>
                </a:ext>
              </a:extLst>
            </p:cNvPr>
            <p:cNvSpPr txBox="1"/>
            <p:nvPr/>
          </p:nvSpPr>
          <p:spPr>
            <a:xfrm>
              <a:off x="3603722" y="5296130"/>
              <a:ext cx="4222047" cy="511078"/>
            </a:xfrm>
            <a:prstGeom prst="rect">
              <a:avLst/>
            </a:prstGeom>
          </p:spPr>
          <p:txBody>
            <a:bodyPr lIns="50800" tIns="50800" rIns="50800" bIns="50800" rtlCol="0" anchor="ctr"/>
            <a:lstStyle/>
            <a:p>
              <a:pPr algn="ctr">
                <a:lnSpc>
                  <a:spcPts val="4339"/>
                </a:lnSpc>
              </a:pPr>
              <a:r>
                <a:rPr lang="en-US" sz="2500" b="1" dirty="0">
                  <a:solidFill>
                    <a:srgbClr val="FFFFFF"/>
                  </a:solidFill>
                  <a:latin typeface="Roboto" panose="02000000000000000000" pitchFamily="2" charset="0"/>
                  <a:ea typeface="Roboto" panose="02000000000000000000" pitchFamily="2" charset="0"/>
                </a:rPr>
                <a:t>Random Forest Classifier</a:t>
              </a:r>
            </a:p>
          </p:txBody>
        </p:sp>
      </p:grpSp>
      <p:sp>
        <p:nvSpPr>
          <p:cNvPr id="3" name="TextBox 2">
            <a:extLst>
              <a:ext uri="{FF2B5EF4-FFF2-40B4-BE49-F238E27FC236}">
                <a16:creationId xmlns:a16="http://schemas.microsoft.com/office/drawing/2014/main" id="{92F01B1C-8E11-BA93-03A1-26052FBCBFCE}"/>
              </a:ext>
            </a:extLst>
          </p:cNvPr>
          <p:cNvSpPr txBox="1"/>
          <p:nvPr/>
        </p:nvSpPr>
        <p:spPr>
          <a:xfrm>
            <a:off x="6767776" y="9529391"/>
            <a:ext cx="4752447"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a:t>
            </a:r>
            <a:r>
              <a:rPr lang="en-US" dirty="0">
                <a:latin typeface="Roboto" panose="02000000000000000000" pitchFamily="2" charset="0"/>
                <a:ea typeface="Roboto" panose="02000000000000000000" pitchFamily="2" charset="0"/>
              </a:rPr>
              <a:t>Ibrahim</a:t>
            </a:r>
            <a:r>
              <a:rPr lang="en-US" sz="1800" b="1" i="1"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el</a:t>
            </a:r>
            <a:r>
              <a:rPr lang="en-US" sz="1800" dirty="0">
                <a:latin typeface="Roboto" panose="02000000000000000000" pitchFamily="2" charset="0"/>
                <a:ea typeface="Roboto" panose="02000000000000000000" pitchFamily="2" charset="0"/>
              </a:rPr>
              <a:t> al., 20</a:t>
            </a:r>
            <a:r>
              <a:rPr lang="en-US" dirty="0">
                <a:latin typeface="Roboto" panose="02000000000000000000" pitchFamily="2" charset="0"/>
                <a:ea typeface="Roboto" panose="02000000000000000000" pitchFamily="2" charset="0"/>
              </a:rPr>
              <a:t>23</a:t>
            </a:r>
            <a:r>
              <a:rPr lang="en-US" sz="1800" dirty="0">
                <a:latin typeface="Roboto" panose="02000000000000000000" pitchFamily="2" charset="0"/>
                <a:ea typeface="Roboto" panose="02000000000000000000" pitchFamily="2" charset="0"/>
              </a:rPr>
              <a:t>)</a:t>
            </a:r>
            <a:endParaRPr lang="en-MY" b="1" i="1" dirty="0"/>
          </a:p>
        </p:txBody>
      </p:sp>
      <p:sp>
        <p:nvSpPr>
          <p:cNvPr id="27" name="Slide Number Placeholder 26">
            <a:extLst>
              <a:ext uri="{FF2B5EF4-FFF2-40B4-BE49-F238E27FC236}">
                <a16:creationId xmlns:a16="http://schemas.microsoft.com/office/drawing/2014/main" id="{19FC5FAC-D5D1-429A-1B76-B526D181C206}"/>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32407612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Baseline Model</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22" name="TextBox 21">
            <a:extLst>
              <a:ext uri="{FF2B5EF4-FFF2-40B4-BE49-F238E27FC236}">
                <a16:creationId xmlns:a16="http://schemas.microsoft.com/office/drawing/2014/main" id="{29A55B70-6FFE-DA7F-94E0-113C2AE91EE0}"/>
              </a:ext>
            </a:extLst>
          </p:cNvPr>
          <p:cNvSpPr txBox="1"/>
          <p:nvPr/>
        </p:nvSpPr>
        <p:spPr>
          <a:xfrm>
            <a:off x="3142607" y="7781882"/>
            <a:ext cx="12002783" cy="861774"/>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Random Forest Classifier </a:t>
            </a:r>
            <a:r>
              <a:rPr lang="en-US" sz="2000" dirty="0">
                <a:latin typeface="Roboto" panose="02000000000000000000" pitchFamily="2" charset="0"/>
                <a:ea typeface="Roboto" panose="02000000000000000000" pitchFamily="2" charset="0"/>
              </a:rPr>
              <a:t>(lead slightly) </a:t>
            </a:r>
            <a:r>
              <a:rPr lang="en-US" sz="2500" dirty="0">
                <a:latin typeface="Roboto" panose="02000000000000000000" pitchFamily="2" charset="0"/>
                <a:ea typeface="Roboto" panose="02000000000000000000" pitchFamily="2" charset="0"/>
              </a:rPr>
              <a:t>and </a:t>
            </a:r>
            <a:r>
              <a:rPr lang="en-US" sz="2500" b="1" dirty="0">
                <a:latin typeface="Roboto" panose="02000000000000000000" pitchFamily="2" charset="0"/>
                <a:ea typeface="Roboto" panose="02000000000000000000" pitchFamily="2" charset="0"/>
              </a:rPr>
              <a:t>Gradient Boosting Classifier </a:t>
            </a:r>
            <a:r>
              <a:rPr lang="en-US" sz="2500" dirty="0">
                <a:latin typeface="Roboto" panose="02000000000000000000" pitchFamily="2" charset="0"/>
                <a:ea typeface="Roboto" panose="02000000000000000000" pitchFamily="2" charset="0"/>
              </a:rPr>
              <a:t>shows </a:t>
            </a:r>
            <a:r>
              <a:rPr lang="en-US" sz="2500" b="1" dirty="0">
                <a:solidFill>
                  <a:srgbClr val="17A994"/>
                </a:solidFill>
                <a:latin typeface="Roboto" panose="02000000000000000000" pitchFamily="2" charset="0"/>
                <a:ea typeface="Roboto" panose="02000000000000000000" pitchFamily="2" charset="0"/>
              </a:rPr>
              <a:t>similar performance</a:t>
            </a:r>
            <a:r>
              <a:rPr lang="en-US" sz="2500" dirty="0">
                <a:latin typeface="Roboto" panose="02000000000000000000" pitchFamily="2" charset="0"/>
                <a:ea typeface="Roboto" panose="02000000000000000000" pitchFamily="2" charset="0"/>
              </a:rPr>
              <a:t>, whereas </a:t>
            </a:r>
            <a:r>
              <a:rPr lang="en-US" sz="2500" b="1" dirty="0">
                <a:latin typeface="Roboto" panose="02000000000000000000" pitchFamily="2" charset="0"/>
                <a:ea typeface="Roboto" panose="02000000000000000000" pitchFamily="2" charset="0"/>
              </a:rPr>
              <a:t>Logistic Regression</a:t>
            </a:r>
            <a:r>
              <a:rPr lang="en-US" sz="2500" dirty="0">
                <a:latin typeface="Roboto" panose="02000000000000000000" pitchFamily="2" charset="0"/>
                <a:ea typeface="Roboto" panose="02000000000000000000" pitchFamily="2" charset="0"/>
              </a:rPr>
              <a:t> has the </a:t>
            </a:r>
            <a:r>
              <a:rPr lang="en-US" sz="2500" b="1" dirty="0">
                <a:solidFill>
                  <a:srgbClr val="FF0000"/>
                </a:solidFill>
                <a:latin typeface="Roboto" panose="02000000000000000000" pitchFamily="2" charset="0"/>
                <a:ea typeface="Roboto" panose="02000000000000000000" pitchFamily="2" charset="0"/>
              </a:rPr>
              <a:t>poorest</a:t>
            </a:r>
            <a:r>
              <a:rPr lang="en-US" sz="2500" dirty="0">
                <a:latin typeface="Roboto" panose="02000000000000000000" pitchFamily="2" charset="0"/>
                <a:ea typeface="Roboto" panose="02000000000000000000" pitchFamily="2" charset="0"/>
              </a:rPr>
              <a:t> score across all metrics</a:t>
            </a:r>
            <a:endParaRPr lang="en-MY" sz="2500" dirty="0"/>
          </a:p>
        </p:txBody>
      </p:sp>
      <p:pic>
        <p:nvPicPr>
          <p:cNvPr id="7" name="Picture 6" descr="A screenshot of a computer&#10;&#10;Description automatically generated">
            <a:extLst>
              <a:ext uri="{FF2B5EF4-FFF2-40B4-BE49-F238E27FC236}">
                <a16:creationId xmlns:a16="http://schemas.microsoft.com/office/drawing/2014/main" id="{02735912-2046-617E-EE88-1A62777815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0647" y="2455396"/>
            <a:ext cx="14546705" cy="4648849"/>
          </a:xfrm>
          <a:prstGeom prst="rect">
            <a:avLst/>
          </a:prstGeom>
        </p:spPr>
      </p:pic>
      <p:sp>
        <p:nvSpPr>
          <p:cNvPr id="10" name="Slide Number Placeholder 9">
            <a:extLst>
              <a:ext uri="{FF2B5EF4-FFF2-40B4-BE49-F238E27FC236}">
                <a16:creationId xmlns:a16="http://schemas.microsoft.com/office/drawing/2014/main" id="{85240346-896F-F165-9022-EC381299F231}"/>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40478809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3" name="TextBox 17">
            <a:extLst>
              <a:ext uri="{FF2B5EF4-FFF2-40B4-BE49-F238E27FC236}">
                <a16:creationId xmlns:a16="http://schemas.microsoft.com/office/drawing/2014/main" id="{D8FBB5FD-AC5C-E5CC-E13F-8FD0E54E0844}"/>
              </a:ext>
            </a:extLst>
          </p:cNvPr>
          <p:cNvSpPr txBox="1"/>
          <p:nvPr/>
        </p:nvSpPr>
        <p:spPr>
          <a:xfrm>
            <a:off x="10990033" y="1862714"/>
            <a:ext cx="5393229" cy="307777"/>
          </a:xfrm>
          <a:prstGeom prst="rect">
            <a:avLst/>
          </a:prstGeom>
        </p:spPr>
        <p:txBody>
          <a:bodyPr wrap="square" lIns="0" tIns="0" rIns="0" bIns="0" rtlCol="0" anchor="t">
            <a:spAutoFit/>
          </a:bodyPr>
          <a:lstStyle/>
          <a:p>
            <a:r>
              <a:rPr lang="en-US" sz="2000" dirty="0">
                <a:solidFill>
                  <a:sysClr val="windowText" lastClr="000000"/>
                </a:solidFill>
                <a:latin typeface="Roboto" panose="02000000000000000000" pitchFamily="2" charset="0"/>
                <a:ea typeface="Roboto" panose="02000000000000000000" pitchFamily="2" charset="0"/>
              </a:rPr>
              <a:t>To </a:t>
            </a:r>
            <a:r>
              <a:rPr lang="en-US" sz="2000" b="1" dirty="0">
                <a:solidFill>
                  <a:srgbClr val="3AB6A4"/>
                </a:solidFill>
                <a:latin typeface="Roboto" panose="02000000000000000000" pitchFamily="2" charset="0"/>
                <a:ea typeface="Roboto" panose="02000000000000000000" pitchFamily="2" charset="0"/>
              </a:rPr>
              <a:t>measure</a:t>
            </a:r>
            <a:r>
              <a:rPr lang="en-US" sz="2000" dirty="0">
                <a:latin typeface="Roboto" panose="02000000000000000000" pitchFamily="2" charset="0"/>
                <a:ea typeface="Roboto" panose="02000000000000000000" pitchFamily="2" charset="0"/>
              </a:rPr>
              <a:t> and </a:t>
            </a:r>
            <a:r>
              <a:rPr lang="en-US" sz="2000" b="1" dirty="0">
                <a:solidFill>
                  <a:srgbClr val="3AB6A4"/>
                </a:solidFill>
                <a:latin typeface="Roboto" panose="02000000000000000000" pitchFamily="2" charset="0"/>
                <a:ea typeface="Roboto" panose="02000000000000000000" pitchFamily="2" charset="0"/>
              </a:rPr>
              <a:t>compare</a:t>
            </a:r>
            <a:r>
              <a:rPr lang="en-US" sz="2000" dirty="0">
                <a:latin typeface="Roboto" panose="02000000000000000000" pitchFamily="2" charset="0"/>
                <a:ea typeface="Roboto" panose="02000000000000000000" pitchFamily="2" charset="0"/>
              </a:rPr>
              <a:t> average computation</a:t>
            </a:r>
          </a:p>
        </p:txBody>
      </p:sp>
      <p:sp>
        <p:nvSpPr>
          <p:cNvPr id="7" name="TextBox 11">
            <a:extLst>
              <a:ext uri="{FF2B5EF4-FFF2-40B4-BE49-F238E27FC236}">
                <a16:creationId xmlns:a16="http://schemas.microsoft.com/office/drawing/2014/main" id="{DDC6C116-D556-7422-E5D6-0566D3D845C4}"/>
              </a:ext>
            </a:extLst>
          </p:cNvPr>
          <p:cNvSpPr txBox="1"/>
          <p:nvPr/>
        </p:nvSpPr>
        <p:spPr>
          <a:xfrm>
            <a:off x="10295879"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1</a:t>
            </a:r>
            <a:endParaRPr lang="en-US" sz="1400" b="1" dirty="0">
              <a:solidFill>
                <a:srgbClr val="FF9405"/>
              </a:solidFill>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29A55B70-6FFE-DA7F-94E0-113C2AE91EE0}"/>
              </a:ext>
            </a:extLst>
          </p:cNvPr>
          <p:cNvSpPr txBox="1"/>
          <p:nvPr/>
        </p:nvSpPr>
        <p:spPr>
          <a:xfrm>
            <a:off x="5102836" y="7508345"/>
            <a:ext cx="8078910" cy="861774"/>
          </a:xfrm>
          <a:prstGeom prst="rect">
            <a:avLst/>
          </a:prstGeom>
          <a:solidFill>
            <a:srgbClr val="FFFFFF"/>
          </a:solidFill>
          <a:ln w="3175">
            <a:solidFill>
              <a:schemeClr val="tx1"/>
            </a:solidFill>
          </a:ln>
        </p:spPr>
        <p:txBody>
          <a:bodyPr wrap="square">
            <a:spAutoFit/>
          </a:bodyPr>
          <a:lstStyle/>
          <a:p>
            <a:pPr algn="ctr"/>
            <a:r>
              <a:rPr lang="en-US" sz="2500" dirty="0">
                <a:latin typeface="Roboto" panose="02000000000000000000" pitchFamily="2" charset="0"/>
                <a:ea typeface="Roboto" panose="02000000000000000000" pitchFamily="2" charset="0"/>
              </a:rPr>
              <a:t>Grid Search took the </a:t>
            </a:r>
            <a:r>
              <a:rPr lang="en-US" sz="2500" b="1" dirty="0">
                <a:solidFill>
                  <a:srgbClr val="FF0000"/>
                </a:solidFill>
                <a:latin typeface="Roboto" panose="02000000000000000000" pitchFamily="2" charset="0"/>
                <a:ea typeface="Roboto" panose="02000000000000000000" pitchFamily="2" charset="0"/>
              </a:rPr>
              <a:t>longest</a:t>
            </a:r>
            <a:r>
              <a:rPr lang="en-US" sz="2500" dirty="0">
                <a:latin typeface="Roboto" panose="02000000000000000000" pitchFamily="2" charset="0"/>
                <a:ea typeface="Roboto" panose="02000000000000000000" pitchFamily="2" charset="0"/>
              </a:rPr>
              <a:t> time to complete, while Genetic Algorithm used the </a:t>
            </a:r>
            <a:r>
              <a:rPr lang="en-US" sz="2500" b="1" dirty="0">
                <a:solidFill>
                  <a:srgbClr val="00B050"/>
                </a:solidFill>
                <a:latin typeface="Roboto" panose="02000000000000000000" pitchFamily="2" charset="0"/>
                <a:ea typeface="Roboto" panose="02000000000000000000" pitchFamily="2" charset="0"/>
              </a:rPr>
              <a:t>least</a:t>
            </a:r>
            <a:r>
              <a:rPr lang="en-US" sz="2500" dirty="0">
                <a:latin typeface="Roboto" panose="02000000000000000000" pitchFamily="2" charset="0"/>
                <a:ea typeface="Roboto" panose="02000000000000000000" pitchFamily="2" charset="0"/>
              </a:rPr>
              <a:t> amount of time</a:t>
            </a:r>
            <a:endParaRPr lang="en-MY" sz="2500" dirty="0"/>
          </a:p>
        </p:txBody>
      </p:sp>
      <p:pic>
        <p:nvPicPr>
          <p:cNvPr id="9" name="Picture 8" descr="A blue and white bar graph&#10;&#10;Description automatically generated">
            <a:extLst>
              <a:ext uri="{FF2B5EF4-FFF2-40B4-BE49-F238E27FC236}">
                <a16:creationId xmlns:a16="http://schemas.microsoft.com/office/drawing/2014/main" id="{27DB3435-97D9-21E8-DE9E-A789D4A18C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3701" y="2885417"/>
            <a:ext cx="14537179" cy="4086795"/>
          </a:xfrm>
          <a:prstGeom prst="rect">
            <a:avLst/>
          </a:prstGeom>
        </p:spPr>
      </p:pic>
      <p:sp>
        <p:nvSpPr>
          <p:cNvPr id="13" name="Slide Number Placeholder 12">
            <a:extLst>
              <a:ext uri="{FF2B5EF4-FFF2-40B4-BE49-F238E27FC236}">
                <a16:creationId xmlns:a16="http://schemas.microsoft.com/office/drawing/2014/main" id="{688245D1-4049-A68F-856F-E33578343358}"/>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866368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16" name="Freeform 3">
            <a:extLst>
              <a:ext uri="{FF2B5EF4-FFF2-40B4-BE49-F238E27FC236}">
                <a16:creationId xmlns:a16="http://schemas.microsoft.com/office/drawing/2014/main" id="{2BA4A0E0-3C96-36F1-3BFF-878D25D25CBB}"/>
              </a:ext>
            </a:extLst>
          </p:cNvPr>
          <p:cNvSpPr/>
          <p:nvPr/>
        </p:nvSpPr>
        <p:spPr>
          <a:xfrm>
            <a:off x="440825" y="535594"/>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2" name="Freeform 4">
            <a:extLst>
              <a:ext uri="{FF2B5EF4-FFF2-40B4-BE49-F238E27FC236}">
                <a16:creationId xmlns:a16="http://schemas.microsoft.com/office/drawing/2014/main" id="{50CF4973-729E-E61C-50BB-D294531F82F7}"/>
              </a:ext>
            </a:extLst>
          </p:cNvPr>
          <p:cNvSpPr/>
          <p:nvPr/>
        </p:nvSpPr>
        <p:spPr>
          <a:xfrm>
            <a:off x="8931865" y="1470753"/>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28194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67" name="Freeform 2">
            <a:extLst>
              <a:ext uri="{FF2B5EF4-FFF2-40B4-BE49-F238E27FC236}">
                <a16:creationId xmlns:a16="http://schemas.microsoft.com/office/drawing/2014/main" id="{94DDE4A0-594B-50A4-AF45-8CAEDBFE98F2}"/>
              </a:ext>
            </a:extLst>
          </p:cNvPr>
          <p:cNvSpPr/>
          <p:nvPr/>
        </p:nvSpPr>
        <p:spPr>
          <a:xfrm>
            <a:off x="-17897521" y="7500781"/>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8" name="Freeform 3">
            <a:extLst>
              <a:ext uri="{FF2B5EF4-FFF2-40B4-BE49-F238E27FC236}">
                <a16:creationId xmlns:a16="http://schemas.microsoft.com/office/drawing/2014/main" id="{FDFA69B3-B3A7-A884-56E2-40784CDD7A7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25" name="Group 24">
            <a:extLst>
              <a:ext uri="{FF2B5EF4-FFF2-40B4-BE49-F238E27FC236}">
                <a16:creationId xmlns:a16="http://schemas.microsoft.com/office/drawing/2014/main" id="{A8385BED-9F20-B59E-CB86-6CD729F883B5}"/>
              </a:ext>
            </a:extLst>
          </p:cNvPr>
          <p:cNvGrpSpPr/>
          <p:nvPr/>
        </p:nvGrpSpPr>
        <p:grpSpPr>
          <a:xfrm>
            <a:off x="1066799" y="977057"/>
            <a:ext cx="16154400" cy="8238304"/>
            <a:chOff x="4134869" y="4152900"/>
            <a:chExt cx="10018260" cy="1981200"/>
          </a:xfrm>
        </p:grpSpPr>
        <p:grpSp>
          <p:nvGrpSpPr>
            <p:cNvPr id="3" name="Group 8">
              <a:extLst>
                <a:ext uri="{FF2B5EF4-FFF2-40B4-BE49-F238E27FC236}">
                  <a16:creationId xmlns:a16="http://schemas.microsoft.com/office/drawing/2014/main" id="{15236252-0FC5-F8DE-D502-7A67D44DFE80}"/>
                </a:ext>
              </a:extLst>
            </p:cNvPr>
            <p:cNvGrpSpPr/>
            <p:nvPr/>
          </p:nvGrpSpPr>
          <p:grpSpPr>
            <a:xfrm>
              <a:off x="4134869" y="4152900"/>
              <a:ext cx="10018260" cy="1981200"/>
              <a:chOff x="0" y="0"/>
              <a:chExt cx="2638554" cy="1630376"/>
            </a:xfrm>
          </p:grpSpPr>
          <p:sp>
            <p:nvSpPr>
              <p:cNvPr id="7" name="Freeform 9">
                <a:extLst>
                  <a:ext uri="{FF2B5EF4-FFF2-40B4-BE49-F238E27FC236}">
                    <a16:creationId xmlns:a16="http://schemas.microsoft.com/office/drawing/2014/main" id="{CCE2CFFE-3FBE-21EC-627F-7BEC2F19362B}"/>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2" name="TextBox 10">
                <a:extLst>
                  <a:ext uri="{FF2B5EF4-FFF2-40B4-BE49-F238E27FC236}">
                    <a16:creationId xmlns:a16="http://schemas.microsoft.com/office/drawing/2014/main" id="{87974663-7652-89CA-EB38-0A88EE2D9BA2}"/>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5" name="TextBox 11">
            <a:extLst>
              <a:ext uri="{FF2B5EF4-FFF2-40B4-BE49-F238E27FC236}">
                <a16:creationId xmlns:a16="http://schemas.microsoft.com/office/drawing/2014/main" id="{67505376-B2E8-D496-8D99-AD680EBC5719}"/>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Introduction</a:t>
            </a:r>
          </a:p>
        </p:txBody>
      </p:sp>
      <p:sp>
        <p:nvSpPr>
          <p:cNvPr id="15" name="TextBox 14">
            <a:extLst>
              <a:ext uri="{FF2B5EF4-FFF2-40B4-BE49-F238E27FC236}">
                <a16:creationId xmlns:a16="http://schemas.microsoft.com/office/drawing/2014/main" id="{07908BBE-D720-C06A-6F61-5381E0250F74}"/>
              </a:ext>
            </a:extLst>
          </p:cNvPr>
          <p:cNvSpPr txBox="1"/>
          <p:nvPr/>
        </p:nvSpPr>
        <p:spPr>
          <a:xfrm>
            <a:off x="12314143" y="1605165"/>
            <a:ext cx="4013420" cy="646331"/>
          </a:xfrm>
          <a:prstGeom prst="rect">
            <a:avLst/>
          </a:prstGeom>
          <a:noFill/>
        </p:spPr>
        <p:txBody>
          <a:bodyPr wrap="square">
            <a:spAutoFit/>
          </a:bodyPr>
          <a:lstStyle/>
          <a:p>
            <a:r>
              <a:rPr lang="en-US" sz="1800" b="1" i="1" dirty="0">
                <a:latin typeface="Roboto" panose="02000000000000000000" pitchFamily="2" charset="0"/>
                <a:ea typeface="Roboto" panose="02000000000000000000" pitchFamily="2" charset="0"/>
              </a:rPr>
              <a:t>M</a:t>
            </a:r>
            <a:r>
              <a:rPr lang="en-US" sz="1800" i="1" dirty="0">
                <a:latin typeface="Roboto" panose="02000000000000000000" pitchFamily="2" charset="0"/>
                <a:ea typeface="Roboto" panose="02000000000000000000" pitchFamily="2" charset="0"/>
              </a:rPr>
              <a:t>achine</a:t>
            </a:r>
            <a:r>
              <a:rPr lang="en-US" sz="1800" b="1" i="1" dirty="0">
                <a:latin typeface="Roboto" panose="02000000000000000000" pitchFamily="2" charset="0"/>
                <a:ea typeface="Roboto" panose="02000000000000000000" pitchFamily="2" charset="0"/>
              </a:rPr>
              <a:t> L</a:t>
            </a:r>
            <a:r>
              <a:rPr lang="en-US" sz="1800" i="1" dirty="0">
                <a:latin typeface="Roboto" panose="02000000000000000000" pitchFamily="2" charset="0"/>
                <a:ea typeface="Roboto" panose="02000000000000000000" pitchFamily="2" charset="0"/>
              </a:rPr>
              <a:t>earning -&gt; </a:t>
            </a:r>
            <a:r>
              <a:rPr lang="en-US" sz="1800" b="1" i="1" dirty="0">
                <a:latin typeface="Roboto" panose="02000000000000000000" pitchFamily="2" charset="0"/>
                <a:ea typeface="Roboto" panose="02000000000000000000" pitchFamily="2" charset="0"/>
              </a:rPr>
              <a:t>ML</a:t>
            </a:r>
          </a:p>
          <a:p>
            <a:r>
              <a:rPr lang="en-US" sz="1800" b="1" i="1" dirty="0">
                <a:latin typeface="Roboto" panose="02000000000000000000" pitchFamily="2" charset="0"/>
                <a:ea typeface="Roboto" panose="02000000000000000000" pitchFamily="2" charset="0"/>
              </a:rPr>
              <a:t>H</a:t>
            </a:r>
            <a:r>
              <a:rPr lang="en-US" sz="1800" i="1" dirty="0">
                <a:latin typeface="Roboto" panose="02000000000000000000" pitchFamily="2" charset="0"/>
                <a:ea typeface="Roboto" panose="02000000000000000000" pitchFamily="2" charset="0"/>
              </a:rPr>
              <a:t>yper</a:t>
            </a:r>
            <a:r>
              <a:rPr lang="en-US" sz="1800" b="1" i="1" dirty="0">
                <a:latin typeface="Roboto" panose="02000000000000000000" pitchFamily="2" charset="0"/>
                <a:ea typeface="Roboto" panose="02000000000000000000" pitchFamily="2" charset="0"/>
              </a:rPr>
              <a:t>p</a:t>
            </a:r>
            <a:r>
              <a:rPr lang="en-US" sz="1800" i="1" dirty="0">
                <a:latin typeface="Roboto" panose="02000000000000000000" pitchFamily="2" charset="0"/>
                <a:ea typeface="Roboto" panose="02000000000000000000" pitchFamily="2" charset="0"/>
              </a:rPr>
              <a:t>arameter </a:t>
            </a:r>
            <a:r>
              <a:rPr lang="en-US" sz="1800" b="1" i="1" dirty="0">
                <a:latin typeface="Roboto" panose="02000000000000000000" pitchFamily="2" charset="0"/>
                <a:ea typeface="Roboto" panose="02000000000000000000" pitchFamily="2" charset="0"/>
              </a:rPr>
              <a:t>O</a:t>
            </a:r>
            <a:r>
              <a:rPr lang="en-US" sz="1800" i="1" dirty="0">
                <a:latin typeface="Roboto" panose="02000000000000000000" pitchFamily="2" charset="0"/>
                <a:ea typeface="Roboto" panose="02000000000000000000" pitchFamily="2" charset="0"/>
              </a:rPr>
              <a:t>ptimization -&gt; </a:t>
            </a:r>
            <a:r>
              <a:rPr lang="en-US" sz="1800" b="1" i="1" dirty="0">
                <a:latin typeface="Roboto" panose="02000000000000000000" pitchFamily="2" charset="0"/>
                <a:ea typeface="Roboto" panose="02000000000000000000" pitchFamily="2" charset="0"/>
              </a:rPr>
              <a:t>HPO</a:t>
            </a:r>
            <a:endParaRPr lang="en-MY" b="1" i="1" dirty="0"/>
          </a:p>
        </p:txBody>
      </p:sp>
      <p:sp>
        <p:nvSpPr>
          <p:cNvPr id="20" name="TextBox 17">
            <a:extLst>
              <a:ext uri="{FF2B5EF4-FFF2-40B4-BE49-F238E27FC236}">
                <a16:creationId xmlns:a16="http://schemas.microsoft.com/office/drawing/2014/main" id="{ACD84482-1633-AD5F-C85F-D939A88DBC66}"/>
              </a:ext>
            </a:extLst>
          </p:cNvPr>
          <p:cNvSpPr txBox="1"/>
          <p:nvPr/>
        </p:nvSpPr>
        <p:spPr>
          <a:xfrm>
            <a:off x="2434128" y="3038759"/>
            <a:ext cx="13608784" cy="769441"/>
          </a:xfrm>
          <a:prstGeom prst="rect">
            <a:avLst/>
          </a:prstGeom>
        </p:spPr>
        <p:txBody>
          <a:bodyPr wrap="square" lIns="0" tIns="0" rIns="0" bIns="0" rtlCol="0" anchor="t">
            <a:spAutoFit/>
          </a:bodyPr>
          <a:lstStyle/>
          <a:p>
            <a:pPr algn="just"/>
            <a:r>
              <a:rPr lang="en-US" sz="2500" dirty="0">
                <a:latin typeface="Roboto" panose="02000000000000000000" pitchFamily="2" charset="0"/>
                <a:ea typeface="Roboto" panose="02000000000000000000" pitchFamily="2" charset="0"/>
              </a:rPr>
              <a:t>Hyperparameters are a set of settings that are used for configuring ML model and minimizing loss function. </a:t>
            </a:r>
            <a:r>
              <a:rPr lang="en-US" sz="2000" dirty="0">
                <a:latin typeface="Roboto" panose="02000000000000000000" pitchFamily="2" charset="0"/>
                <a:ea typeface="Roboto" panose="02000000000000000000" pitchFamily="2" charset="0"/>
              </a:rPr>
              <a:t>(Yang and </a:t>
            </a:r>
            <a:r>
              <a:rPr lang="en-US" sz="2000" dirty="0" err="1">
                <a:latin typeface="Roboto" panose="02000000000000000000" pitchFamily="2" charset="0"/>
                <a:ea typeface="Roboto" panose="02000000000000000000" pitchFamily="2" charset="0"/>
              </a:rPr>
              <a:t>Shami</a:t>
            </a:r>
            <a:r>
              <a:rPr lang="en-US" sz="2000" dirty="0">
                <a:latin typeface="Roboto" panose="02000000000000000000" pitchFamily="2" charset="0"/>
                <a:ea typeface="Roboto" panose="02000000000000000000" pitchFamily="2" charset="0"/>
              </a:rPr>
              <a:t>, 2020) </a:t>
            </a:r>
          </a:p>
        </p:txBody>
      </p:sp>
      <p:sp>
        <p:nvSpPr>
          <p:cNvPr id="19" name="TextBox 17">
            <a:extLst>
              <a:ext uri="{FF2B5EF4-FFF2-40B4-BE49-F238E27FC236}">
                <a16:creationId xmlns:a16="http://schemas.microsoft.com/office/drawing/2014/main" id="{871BE4D9-2F78-229A-7B60-208515570D89}"/>
              </a:ext>
            </a:extLst>
          </p:cNvPr>
          <p:cNvSpPr txBox="1"/>
          <p:nvPr/>
        </p:nvSpPr>
        <p:spPr>
          <a:xfrm>
            <a:off x="2434128" y="4487144"/>
            <a:ext cx="13608784" cy="769441"/>
          </a:xfrm>
          <a:prstGeom prst="rect">
            <a:avLst/>
          </a:prstGeom>
        </p:spPr>
        <p:txBody>
          <a:bodyPr wrap="square" lIns="0" tIns="0" rIns="0" bIns="0" rtlCol="0" anchor="t">
            <a:spAutoFit/>
          </a:bodyPr>
          <a:lstStyle/>
          <a:p>
            <a:pPr algn="just"/>
            <a:r>
              <a:rPr lang="en-US" sz="2500" dirty="0">
                <a:latin typeface="Roboto" panose="02000000000000000000" pitchFamily="2" charset="0"/>
                <a:ea typeface="Roboto" panose="02000000000000000000" pitchFamily="2" charset="0"/>
              </a:rPr>
              <a:t>Modern ML models like tree-based and deep neural networks have </a:t>
            </a:r>
            <a:r>
              <a:rPr lang="en-US" sz="2500" b="1" dirty="0">
                <a:solidFill>
                  <a:srgbClr val="FEAC0A"/>
                </a:solidFill>
                <a:latin typeface="Roboto" panose="02000000000000000000" pitchFamily="2" charset="0"/>
                <a:ea typeface="Roboto" panose="02000000000000000000" pitchFamily="2" charset="0"/>
              </a:rPr>
              <a:t>many</a:t>
            </a:r>
            <a:r>
              <a:rPr lang="en-US" sz="2500" dirty="0">
                <a:latin typeface="Roboto" panose="02000000000000000000" pitchFamily="2" charset="0"/>
                <a:ea typeface="Roboto" panose="02000000000000000000" pitchFamily="2" charset="0"/>
              </a:rPr>
              <a:t> hyperparameters to tune. </a:t>
            </a:r>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Hutter</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el</a:t>
            </a:r>
            <a:r>
              <a:rPr lang="en-US" sz="2000" dirty="0">
                <a:latin typeface="Roboto" panose="02000000000000000000" pitchFamily="2" charset="0"/>
                <a:ea typeface="Roboto" panose="02000000000000000000" pitchFamily="2" charset="0"/>
              </a:rPr>
              <a:t> al, 2019)</a:t>
            </a:r>
            <a:endParaRPr lang="en-US" sz="2500" dirty="0">
              <a:latin typeface="Roboto" panose="02000000000000000000" pitchFamily="2" charset="0"/>
              <a:ea typeface="Roboto" panose="02000000000000000000" pitchFamily="2" charset="0"/>
            </a:endParaRPr>
          </a:p>
        </p:txBody>
      </p:sp>
      <p:sp>
        <p:nvSpPr>
          <p:cNvPr id="13" name="TextBox 17">
            <a:extLst>
              <a:ext uri="{FF2B5EF4-FFF2-40B4-BE49-F238E27FC236}">
                <a16:creationId xmlns:a16="http://schemas.microsoft.com/office/drawing/2014/main" id="{B1D26E08-A54C-B5B6-5D40-42E4AC6E1873}"/>
              </a:ext>
            </a:extLst>
          </p:cNvPr>
          <p:cNvSpPr txBox="1"/>
          <p:nvPr/>
        </p:nvSpPr>
        <p:spPr>
          <a:xfrm>
            <a:off x="2434128" y="5936621"/>
            <a:ext cx="13608784" cy="769441"/>
          </a:xfrm>
          <a:prstGeom prst="rect">
            <a:avLst/>
          </a:prstGeom>
        </p:spPr>
        <p:txBody>
          <a:bodyPr wrap="square" lIns="0" tIns="0" rIns="0" bIns="0" rtlCol="0" anchor="t">
            <a:spAutoFit/>
          </a:bodyPr>
          <a:lstStyle/>
          <a:p>
            <a:pPr algn="just"/>
            <a:r>
              <a:rPr lang="en-US" sz="2500" b="1" dirty="0">
                <a:solidFill>
                  <a:srgbClr val="17A994"/>
                </a:solidFill>
                <a:latin typeface="Roboto" panose="02000000000000000000" pitchFamily="2" charset="0"/>
                <a:ea typeface="Roboto" panose="02000000000000000000" pitchFamily="2" charset="0"/>
              </a:rPr>
              <a:t>Vast HPO search spaces </a:t>
            </a:r>
            <a:r>
              <a:rPr lang="en-US" sz="2500" dirty="0">
                <a:latin typeface="Roboto" panose="02000000000000000000" pitchFamily="2" charset="0"/>
                <a:ea typeface="Roboto" panose="02000000000000000000" pitchFamily="2" charset="0"/>
              </a:rPr>
              <a:t>and </a:t>
            </a:r>
            <a:r>
              <a:rPr lang="en-US" sz="2500" b="1" dirty="0">
                <a:solidFill>
                  <a:srgbClr val="17A994"/>
                </a:solidFill>
                <a:latin typeface="Roboto" panose="02000000000000000000" pitchFamily="2" charset="0"/>
                <a:ea typeface="Roboto" panose="02000000000000000000" pitchFamily="2" charset="0"/>
              </a:rPr>
              <a:t>curse of dimensionality </a:t>
            </a:r>
            <a:r>
              <a:rPr lang="en-US" sz="2500" dirty="0">
                <a:latin typeface="Roboto" panose="02000000000000000000" pitchFamily="2" charset="0"/>
                <a:ea typeface="Roboto" panose="02000000000000000000" pitchFamily="2" charset="0"/>
              </a:rPr>
              <a:t>challenge traditional Grid Search approaches as such method is exhaustive and inefficient. </a:t>
            </a:r>
            <a:r>
              <a:rPr lang="en-US" sz="2000" dirty="0">
                <a:latin typeface="Roboto" panose="02000000000000000000" pitchFamily="2" charset="0"/>
                <a:ea typeface="Roboto" panose="02000000000000000000" pitchFamily="2" charset="0"/>
              </a:rPr>
              <a:t>(Cooper </a:t>
            </a:r>
            <a:r>
              <a:rPr lang="en-US" sz="2000" dirty="0" err="1">
                <a:latin typeface="Roboto" panose="02000000000000000000" pitchFamily="2" charset="0"/>
                <a:ea typeface="Roboto" panose="02000000000000000000" pitchFamily="2" charset="0"/>
              </a:rPr>
              <a:t>el</a:t>
            </a:r>
            <a:r>
              <a:rPr lang="en-US" sz="2000" dirty="0">
                <a:latin typeface="Roboto" panose="02000000000000000000" pitchFamily="2" charset="0"/>
                <a:ea typeface="Roboto" panose="02000000000000000000" pitchFamily="2" charset="0"/>
              </a:rPr>
              <a:t> al., 2021)</a:t>
            </a:r>
            <a:endParaRPr lang="en-US" sz="2500" dirty="0">
              <a:latin typeface="Roboto" panose="02000000000000000000" pitchFamily="2" charset="0"/>
              <a:ea typeface="Roboto" panose="02000000000000000000" pitchFamily="2" charset="0"/>
            </a:endParaRPr>
          </a:p>
        </p:txBody>
      </p:sp>
      <p:sp>
        <p:nvSpPr>
          <p:cNvPr id="27" name="TextBox 17">
            <a:extLst>
              <a:ext uri="{FF2B5EF4-FFF2-40B4-BE49-F238E27FC236}">
                <a16:creationId xmlns:a16="http://schemas.microsoft.com/office/drawing/2014/main" id="{6D3999F1-EF45-84E9-A89F-81573B9EACB4}"/>
              </a:ext>
            </a:extLst>
          </p:cNvPr>
          <p:cNvSpPr txBox="1"/>
          <p:nvPr/>
        </p:nvSpPr>
        <p:spPr>
          <a:xfrm>
            <a:off x="2434128" y="7425252"/>
            <a:ext cx="13612406" cy="769441"/>
          </a:xfrm>
          <a:prstGeom prst="rect">
            <a:avLst/>
          </a:prstGeom>
        </p:spPr>
        <p:txBody>
          <a:bodyPr wrap="square" lIns="0" tIns="0" rIns="0" bIns="0" rtlCol="0" anchor="t">
            <a:spAutoFit/>
          </a:bodyPr>
          <a:lstStyle/>
          <a:p>
            <a:pPr algn="just"/>
            <a:r>
              <a:rPr lang="en-US" sz="2500" dirty="0">
                <a:latin typeface="Roboto" panose="02000000000000000000" pitchFamily="2" charset="0"/>
                <a:ea typeface="Roboto" panose="02000000000000000000" pitchFamily="2" charset="0"/>
              </a:rPr>
              <a:t>Advanced algorithmic strategies like </a:t>
            </a:r>
            <a:r>
              <a:rPr lang="en-US" sz="2500" b="1" dirty="0">
                <a:latin typeface="Roboto" panose="02000000000000000000" pitchFamily="2" charset="0"/>
                <a:ea typeface="Roboto" panose="02000000000000000000" pitchFamily="2" charset="0"/>
              </a:rPr>
              <a:t>Half Grid Search</a:t>
            </a:r>
            <a:r>
              <a:rPr lang="en-US" sz="2500" dirty="0">
                <a:latin typeface="Roboto" panose="02000000000000000000" pitchFamily="2" charset="0"/>
                <a:ea typeface="Roboto" panose="02000000000000000000" pitchFamily="2" charset="0"/>
              </a:rPr>
              <a:t>, </a:t>
            </a:r>
            <a:r>
              <a:rPr lang="en-US" sz="2500" b="1" dirty="0">
                <a:latin typeface="Roboto" panose="02000000000000000000" pitchFamily="2" charset="0"/>
                <a:ea typeface="Roboto" panose="02000000000000000000" pitchFamily="2" charset="0"/>
              </a:rPr>
              <a:t>Genetic Algorithm</a:t>
            </a:r>
            <a:r>
              <a:rPr lang="en-US" sz="2500" dirty="0">
                <a:latin typeface="Roboto" panose="02000000000000000000" pitchFamily="2" charset="0"/>
                <a:ea typeface="Roboto" panose="02000000000000000000" pitchFamily="2" charset="0"/>
              </a:rPr>
              <a:t>, and </a:t>
            </a:r>
            <a:r>
              <a:rPr lang="en-US" sz="2500" b="1" dirty="0">
                <a:latin typeface="Roboto" panose="02000000000000000000" pitchFamily="2" charset="0"/>
                <a:ea typeface="Roboto" panose="02000000000000000000" pitchFamily="2" charset="0"/>
              </a:rPr>
              <a:t>Simulated Annealing </a:t>
            </a:r>
            <a:r>
              <a:rPr lang="en-US" sz="2500" dirty="0">
                <a:latin typeface="Roboto" panose="02000000000000000000" pitchFamily="2" charset="0"/>
                <a:ea typeface="Roboto" panose="02000000000000000000" pitchFamily="2" charset="0"/>
              </a:rPr>
              <a:t>offer sophisticated solutions to HPO complexities. </a:t>
            </a:r>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Bischl</a:t>
            </a:r>
            <a:r>
              <a:rPr lang="en-US" sz="2000" dirty="0">
                <a:latin typeface="Roboto" panose="02000000000000000000" pitchFamily="2" charset="0"/>
                <a:ea typeface="Roboto" panose="02000000000000000000" pitchFamily="2" charset="0"/>
              </a:rPr>
              <a:t> et al., 2023)</a:t>
            </a:r>
            <a:endParaRPr lang="en-US" sz="2500" dirty="0">
              <a:latin typeface="Roboto" panose="02000000000000000000" pitchFamily="2" charset="0"/>
              <a:ea typeface="Roboto" panose="02000000000000000000" pitchFamily="2" charset="0"/>
            </a:endParaRPr>
          </a:p>
        </p:txBody>
      </p:sp>
      <p:sp>
        <p:nvSpPr>
          <p:cNvPr id="2" name="TextBox 15">
            <a:extLst>
              <a:ext uri="{FF2B5EF4-FFF2-40B4-BE49-F238E27FC236}">
                <a16:creationId xmlns:a16="http://schemas.microsoft.com/office/drawing/2014/main" id="{1C611667-D700-06C3-D887-0ADA2A35C856}"/>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Introduction</a:t>
            </a:r>
          </a:p>
        </p:txBody>
      </p:sp>
      <p:sp>
        <p:nvSpPr>
          <p:cNvPr id="9" name="Slide Number Placeholder 8">
            <a:extLst>
              <a:ext uri="{FF2B5EF4-FFF2-40B4-BE49-F238E27FC236}">
                <a16:creationId xmlns:a16="http://schemas.microsoft.com/office/drawing/2014/main" id="{330DCC64-D6C5-C673-EBCD-FC669D6B44F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965070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pic>
        <p:nvPicPr>
          <p:cNvPr id="9" name="Picture 8" descr="A screenshot of a computer&#10;&#10;Description automatically generated">
            <a:extLst>
              <a:ext uri="{FF2B5EF4-FFF2-40B4-BE49-F238E27FC236}">
                <a16:creationId xmlns:a16="http://schemas.microsoft.com/office/drawing/2014/main" id="{8996D71A-3C71-8C50-F1C1-31CE401B06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0648" y="2332545"/>
            <a:ext cx="12533558" cy="6697697"/>
          </a:xfrm>
          <a:prstGeom prst="rect">
            <a:avLst/>
          </a:prstGeom>
        </p:spPr>
      </p:pic>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26" name="TextBox 25">
            <a:extLst>
              <a:ext uri="{FF2B5EF4-FFF2-40B4-BE49-F238E27FC236}">
                <a16:creationId xmlns:a16="http://schemas.microsoft.com/office/drawing/2014/main" id="{4F003ED4-5948-7F65-19C6-4DDDA2835966}"/>
              </a:ext>
            </a:extLst>
          </p:cNvPr>
          <p:cNvSpPr txBox="1"/>
          <p:nvPr/>
        </p:nvSpPr>
        <p:spPr>
          <a:xfrm>
            <a:off x="12822239" y="4571643"/>
            <a:ext cx="3812564" cy="2400657"/>
          </a:xfrm>
          <a:prstGeom prst="rect">
            <a:avLst/>
          </a:prstGeom>
          <a:solidFill>
            <a:srgbClr val="FFFFFF"/>
          </a:solidFill>
          <a:ln w="3175">
            <a:solidFill>
              <a:schemeClr val="tx1"/>
            </a:solidFill>
          </a:ln>
        </p:spPr>
        <p:txBody>
          <a:bodyPr wrap="square">
            <a:spAutoFit/>
          </a:bodyPr>
          <a:lstStyle/>
          <a:p>
            <a:r>
              <a:rPr lang="en-US" sz="2500" b="1" dirty="0">
                <a:latin typeface="Roboto" panose="02000000000000000000" pitchFamily="2" charset="0"/>
                <a:ea typeface="Roboto" panose="02000000000000000000" pitchFamily="2" charset="0"/>
              </a:rPr>
              <a:t>Completion Time Rank</a:t>
            </a:r>
          </a:p>
          <a:p>
            <a:endParaRPr lang="en-US" sz="2500" dirty="0">
              <a:latin typeface="Roboto" panose="02000000000000000000" pitchFamily="2" charset="0"/>
              <a:ea typeface="Roboto" panose="02000000000000000000" pitchFamily="2" charset="0"/>
            </a:endParaRPr>
          </a:p>
          <a:p>
            <a:pPr marL="457200" indent="-457200">
              <a:buAutoNum type="arabicPeriod"/>
            </a:pPr>
            <a:r>
              <a:rPr lang="en-US" sz="2500" dirty="0">
                <a:solidFill>
                  <a:srgbClr val="00B050"/>
                </a:solidFill>
                <a:latin typeface="Roboto" panose="02000000000000000000" pitchFamily="2" charset="0"/>
                <a:ea typeface="Roboto" panose="02000000000000000000" pitchFamily="2" charset="0"/>
              </a:rPr>
              <a:t>Genetic Algorithm</a:t>
            </a:r>
          </a:p>
          <a:p>
            <a:pPr marL="457200" indent="-457200">
              <a:buAutoNum type="arabicPeriod"/>
            </a:pPr>
            <a:r>
              <a:rPr lang="en-US" sz="2500" dirty="0">
                <a:latin typeface="Roboto" panose="02000000000000000000" pitchFamily="2" charset="0"/>
                <a:ea typeface="Roboto" panose="02000000000000000000" pitchFamily="2" charset="0"/>
              </a:rPr>
              <a:t>Simulated Annealing</a:t>
            </a:r>
          </a:p>
          <a:p>
            <a:pPr marL="457200" indent="-457200">
              <a:buAutoNum type="arabicPeriod"/>
            </a:pPr>
            <a:r>
              <a:rPr lang="en-US" sz="2500" dirty="0">
                <a:latin typeface="Roboto" panose="02000000000000000000" pitchFamily="2" charset="0"/>
                <a:ea typeface="Roboto" panose="02000000000000000000" pitchFamily="2" charset="0"/>
              </a:rPr>
              <a:t>Half Grid Search</a:t>
            </a:r>
          </a:p>
          <a:p>
            <a:pPr marL="457200" indent="-457200">
              <a:buAutoNum type="arabicPeriod"/>
            </a:pPr>
            <a:r>
              <a:rPr lang="en-US" sz="2500" dirty="0">
                <a:solidFill>
                  <a:srgbClr val="FF0000"/>
                </a:solidFill>
                <a:latin typeface="Roboto" panose="02000000000000000000" pitchFamily="2" charset="0"/>
                <a:ea typeface="Roboto" panose="02000000000000000000" pitchFamily="2" charset="0"/>
              </a:rPr>
              <a:t>Grid Search</a:t>
            </a:r>
            <a:endParaRPr lang="en-MY" sz="2500" dirty="0">
              <a:solidFill>
                <a:srgbClr val="FF0000"/>
              </a:solidFill>
            </a:endParaRPr>
          </a:p>
        </p:txBody>
      </p:sp>
      <p:sp>
        <p:nvSpPr>
          <p:cNvPr id="3" name="TextBox 17">
            <a:extLst>
              <a:ext uri="{FF2B5EF4-FFF2-40B4-BE49-F238E27FC236}">
                <a16:creationId xmlns:a16="http://schemas.microsoft.com/office/drawing/2014/main" id="{46458022-1D8F-9BB3-2FE0-B155D48BB623}"/>
              </a:ext>
            </a:extLst>
          </p:cNvPr>
          <p:cNvSpPr txBox="1"/>
          <p:nvPr/>
        </p:nvSpPr>
        <p:spPr>
          <a:xfrm>
            <a:off x="10990033" y="1862714"/>
            <a:ext cx="5393229" cy="307777"/>
          </a:xfrm>
          <a:prstGeom prst="rect">
            <a:avLst/>
          </a:prstGeom>
        </p:spPr>
        <p:txBody>
          <a:bodyPr wrap="square" lIns="0" tIns="0" rIns="0" bIns="0" rtlCol="0" anchor="t">
            <a:spAutoFit/>
          </a:bodyPr>
          <a:lstStyle/>
          <a:p>
            <a:r>
              <a:rPr lang="en-US" sz="2000" dirty="0">
                <a:solidFill>
                  <a:sysClr val="windowText" lastClr="000000"/>
                </a:solidFill>
                <a:latin typeface="Roboto" panose="02000000000000000000" pitchFamily="2" charset="0"/>
                <a:ea typeface="Roboto" panose="02000000000000000000" pitchFamily="2" charset="0"/>
              </a:rPr>
              <a:t>To </a:t>
            </a:r>
            <a:r>
              <a:rPr lang="en-US" sz="2000" b="1" dirty="0">
                <a:solidFill>
                  <a:srgbClr val="3AB6A4"/>
                </a:solidFill>
                <a:latin typeface="Roboto" panose="02000000000000000000" pitchFamily="2" charset="0"/>
                <a:ea typeface="Roboto" panose="02000000000000000000" pitchFamily="2" charset="0"/>
              </a:rPr>
              <a:t>measure</a:t>
            </a:r>
            <a:r>
              <a:rPr lang="en-US" sz="2000" dirty="0">
                <a:latin typeface="Roboto" panose="02000000000000000000" pitchFamily="2" charset="0"/>
                <a:ea typeface="Roboto" panose="02000000000000000000" pitchFamily="2" charset="0"/>
              </a:rPr>
              <a:t> and </a:t>
            </a:r>
            <a:r>
              <a:rPr lang="en-US" sz="2000" b="1" dirty="0">
                <a:solidFill>
                  <a:srgbClr val="3AB6A4"/>
                </a:solidFill>
                <a:latin typeface="Roboto" panose="02000000000000000000" pitchFamily="2" charset="0"/>
                <a:ea typeface="Roboto" panose="02000000000000000000" pitchFamily="2" charset="0"/>
              </a:rPr>
              <a:t>compare</a:t>
            </a:r>
            <a:r>
              <a:rPr lang="en-US" sz="2000" dirty="0">
                <a:latin typeface="Roboto" panose="02000000000000000000" pitchFamily="2" charset="0"/>
                <a:ea typeface="Roboto" panose="02000000000000000000" pitchFamily="2" charset="0"/>
              </a:rPr>
              <a:t> average computation</a:t>
            </a:r>
          </a:p>
        </p:txBody>
      </p:sp>
      <p:sp>
        <p:nvSpPr>
          <p:cNvPr id="7" name="TextBox 11">
            <a:extLst>
              <a:ext uri="{FF2B5EF4-FFF2-40B4-BE49-F238E27FC236}">
                <a16:creationId xmlns:a16="http://schemas.microsoft.com/office/drawing/2014/main" id="{D7553E24-A77C-5620-4D49-202212BC2916}"/>
              </a:ext>
            </a:extLst>
          </p:cNvPr>
          <p:cNvSpPr txBox="1"/>
          <p:nvPr/>
        </p:nvSpPr>
        <p:spPr>
          <a:xfrm>
            <a:off x="10295879"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1</a:t>
            </a:r>
            <a:endParaRPr lang="en-US" sz="1400" b="1" dirty="0">
              <a:solidFill>
                <a:srgbClr val="FF9405"/>
              </a:solidFill>
              <a:latin typeface="Roboto" panose="02000000000000000000" pitchFamily="2" charset="0"/>
              <a:ea typeface="Roboto" panose="02000000000000000000" pitchFamily="2" charset="0"/>
            </a:endParaRPr>
          </a:p>
        </p:txBody>
      </p:sp>
      <p:sp>
        <p:nvSpPr>
          <p:cNvPr id="13" name="Slide Number Placeholder 12">
            <a:extLst>
              <a:ext uri="{FF2B5EF4-FFF2-40B4-BE49-F238E27FC236}">
                <a16:creationId xmlns:a16="http://schemas.microsoft.com/office/drawing/2014/main" id="{1EA03204-8B5C-B33B-A1FB-FA048FA8CE18}"/>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8874000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grpSp>
        <p:nvGrpSpPr>
          <p:cNvPr id="27" name="Group 26">
            <a:extLst>
              <a:ext uri="{FF2B5EF4-FFF2-40B4-BE49-F238E27FC236}">
                <a16:creationId xmlns:a16="http://schemas.microsoft.com/office/drawing/2014/main" id="{2D760684-798D-9458-A31A-B28E9EBA704E}"/>
              </a:ext>
            </a:extLst>
          </p:cNvPr>
          <p:cNvGrpSpPr/>
          <p:nvPr/>
        </p:nvGrpSpPr>
        <p:grpSpPr>
          <a:xfrm>
            <a:off x="1066800" y="1028700"/>
            <a:ext cx="16154400" cy="8189677"/>
            <a:chOff x="0" y="0"/>
            <a:chExt cx="2638554" cy="1630376"/>
          </a:xfrm>
        </p:grpSpPr>
        <p:sp>
          <p:nvSpPr>
            <p:cNvPr id="28" name="Freeform 9">
              <a:extLst>
                <a:ext uri="{FF2B5EF4-FFF2-40B4-BE49-F238E27FC236}">
                  <a16:creationId xmlns:a16="http://schemas.microsoft.com/office/drawing/2014/main" id="{E0D7DA26-FD9E-5AB3-C5EC-345671F48EFA}"/>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29" name="TextBox 10">
              <a:extLst>
                <a:ext uri="{FF2B5EF4-FFF2-40B4-BE49-F238E27FC236}">
                  <a16:creationId xmlns:a16="http://schemas.microsoft.com/office/drawing/2014/main" id="{3BACF78C-538D-6306-7E8C-913D3A800DCD}"/>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TextBox 17">
            <a:extLst>
              <a:ext uri="{FF2B5EF4-FFF2-40B4-BE49-F238E27FC236}">
                <a16:creationId xmlns:a16="http://schemas.microsoft.com/office/drawing/2014/main" id="{9D64CC77-D0E5-C83B-CF42-AD6CADA40B76}"/>
              </a:ext>
            </a:extLst>
          </p:cNvPr>
          <p:cNvSpPr txBox="1"/>
          <p:nvPr/>
        </p:nvSpPr>
        <p:spPr>
          <a:xfrm>
            <a:off x="11277862" y="1862714"/>
            <a:ext cx="5105400" cy="307777"/>
          </a:xfrm>
          <a:prstGeom prst="rect">
            <a:avLst/>
          </a:prstGeom>
        </p:spPr>
        <p:txBody>
          <a:bodyPr wrap="square" lIns="0" tIns="0" rIns="0" bIns="0" rtlCol="0" anchor="t">
            <a:spAutoFit/>
          </a:bodyPr>
          <a:lstStyle/>
          <a:p>
            <a:pPr algn="just"/>
            <a:r>
              <a:rPr lang="en-US" sz="2000" dirty="0">
                <a:solidFill>
                  <a:sysClr val="windowText" lastClr="000000"/>
                </a:solidFill>
                <a:latin typeface="Roboto" panose="02000000000000000000" pitchFamily="2" charset="0"/>
                <a:ea typeface="Roboto" panose="02000000000000000000" pitchFamily="2" charset="0"/>
              </a:rPr>
              <a:t>To</a:t>
            </a:r>
            <a:r>
              <a:rPr lang="en-US" sz="2000" b="1" dirty="0">
                <a:solidFill>
                  <a:srgbClr val="3AB6A4"/>
                </a:solidFill>
                <a:latin typeface="Roboto" panose="02000000000000000000" pitchFamily="2" charset="0"/>
                <a:ea typeface="Roboto" panose="02000000000000000000" pitchFamily="2" charset="0"/>
              </a:rPr>
              <a:t> assess</a:t>
            </a:r>
            <a:r>
              <a:rPr lang="en-US" sz="2000" dirty="0">
                <a:latin typeface="Roboto" panose="02000000000000000000" pitchFamily="2" charset="0"/>
                <a:ea typeface="Roboto" panose="02000000000000000000" pitchFamily="2" charset="0"/>
              </a:rPr>
              <a:t> quality of hyperparameter found</a:t>
            </a:r>
          </a:p>
        </p:txBody>
      </p:sp>
      <p:sp>
        <p:nvSpPr>
          <p:cNvPr id="11" name="TextBox 11">
            <a:extLst>
              <a:ext uri="{FF2B5EF4-FFF2-40B4-BE49-F238E27FC236}">
                <a16:creationId xmlns:a16="http://schemas.microsoft.com/office/drawing/2014/main" id="{DCA95175-21F7-F9FD-7EAD-9E9CFFBBE5E4}"/>
              </a:ext>
            </a:extLst>
          </p:cNvPr>
          <p:cNvSpPr txBox="1"/>
          <p:nvPr/>
        </p:nvSpPr>
        <p:spPr>
          <a:xfrm>
            <a:off x="10628410"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2</a:t>
            </a:r>
            <a:endParaRPr lang="en-US" sz="1400" b="1" dirty="0">
              <a:solidFill>
                <a:srgbClr val="FF9405"/>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F003ED4-5948-7F65-19C6-4DDDA2835966}"/>
              </a:ext>
            </a:extLst>
          </p:cNvPr>
          <p:cNvSpPr txBox="1"/>
          <p:nvPr/>
        </p:nvSpPr>
        <p:spPr>
          <a:xfrm>
            <a:off x="4748096" y="7932328"/>
            <a:ext cx="8791808" cy="477054"/>
          </a:xfrm>
          <a:prstGeom prst="rect">
            <a:avLst/>
          </a:prstGeom>
          <a:solidFill>
            <a:srgbClr val="FFFFFF"/>
          </a:solidFill>
          <a:ln w="3175">
            <a:solidFill>
              <a:schemeClr val="tx1"/>
            </a:solidFill>
          </a:ln>
        </p:spPr>
        <p:txBody>
          <a:bodyPr wrap="square">
            <a:spAutoFit/>
          </a:bodyPr>
          <a:lstStyle/>
          <a:p>
            <a:pPr algn="ctr"/>
            <a:r>
              <a:rPr lang="en-US" sz="2500" dirty="0">
                <a:latin typeface="Roboto" panose="02000000000000000000" pitchFamily="2" charset="0"/>
                <a:ea typeface="Roboto" panose="02000000000000000000" pitchFamily="2" charset="0"/>
              </a:rPr>
              <a:t>ROC AUC score is used due to </a:t>
            </a:r>
            <a:r>
              <a:rPr lang="en-US" sz="2500" b="1" dirty="0">
                <a:latin typeface="Roboto" panose="02000000000000000000" pitchFamily="2" charset="0"/>
                <a:ea typeface="Roboto" panose="02000000000000000000" pitchFamily="2" charset="0"/>
              </a:rPr>
              <a:t>imbalanced</a:t>
            </a:r>
            <a:r>
              <a:rPr lang="en-US" sz="2500" dirty="0">
                <a:latin typeface="Roboto" panose="02000000000000000000" pitchFamily="2" charset="0"/>
                <a:ea typeface="Roboto" panose="02000000000000000000" pitchFamily="2" charset="0"/>
              </a:rPr>
              <a:t> testing set</a:t>
            </a:r>
            <a:endParaRPr lang="en-MY" sz="2500" dirty="0">
              <a:solidFill>
                <a:srgbClr val="FF0000"/>
              </a:solidFill>
            </a:endParaRPr>
          </a:p>
        </p:txBody>
      </p:sp>
      <p:sp>
        <p:nvSpPr>
          <p:cNvPr id="8" name="TextBox 7">
            <a:extLst>
              <a:ext uri="{FF2B5EF4-FFF2-40B4-BE49-F238E27FC236}">
                <a16:creationId xmlns:a16="http://schemas.microsoft.com/office/drawing/2014/main" id="{376BFD29-1553-1022-6B2A-B1D834D5C36A}"/>
              </a:ext>
            </a:extLst>
          </p:cNvPr>
          <p:cNvSpPr txBox="1"/>
          <p:nvPr/>
        </p:nvSpPr>
        <p:spPr>
          <a:xfrm>
            <a:off x="18791317" y="7579667"/>
            <a:ext cx="8311495"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Baseline</a:t>
            </a:r>
            <a:r>
              <a:rPr lang="en-US" sz="2500" dirty="0">
                <a:latin typeface="Roboto" panose="02000000000000000000" pitchFamily="2" charset="0"/>
                <a:ea typeface="Roboto" panose="02000000000000000000" pitchFamily="2" charset="0"/>
              </a:rPr>
              <a:t>: Effective for </a:t>
            </a:r>
            <a:r>
              <a:rPr lang="en-US" sz="2500" b="1" dirty="0">
                <a:solidFill>
                  <a:srgbClr val="17A994"/>
                </a:solidFill>
                <a:latin typeface="Roboto" panose="02000000000000000000" pitchFamily="2" charset="0"/>
                <a:ea typeface="Roboto" panose="02000000000000000000" pitchFamily="2" charset="0"/>
              </a:rPr>
              <a:t>simple</a:t>
            </a:r>
            <a:r>
              <a:rPr lang="en-US" sz="2500" dirty="0">
                <a:latin typeface="Roboto" panose="02000000000000000000" pitchFamily="2" charset="0"/>
                <a:ea typeface="Roboto" panose="02000000000000000000" pitchFamily="2" charset="0"/>
              </a:rPr>
              <a:t> models </a:t>
            </a:r>
          </a:p>
          <a:p>
            <a:pPr>
              <a:lnSpc>
                <a:spcPct val="150000"/>
              </a:lnSpc>
            </a:pPr>
            <a:r>
              <a:rPr lang="en-US" sz="2500" b="1" dirty="0">
                <a:latin typeface="Roboto" panose="02000000000000000000" pitchFamily="2" charset="0"/>
                <a:ea typeface="Roboto" panose="02000000000000000000" pitchFamily="2" charset="0"/>
              </a:rPr>
              <a:t>Genetic Algorithm</a:t>
            </a:r>
            <a:r>
              <a:rPr lang="en-US" sz="2500" dirty="0">
                <a:latin typeface="Roboto" panose="02000000000000000000" pitchFamily="2" charset="0"/>
                <a:ea typeface="Roboto" panose="02000000000000000000" pitchFamily="2" charset="0"/>
              </a:rPr>
              <a:t>: Highly effective for </a:t>
            </a:r>
            <a:r>
              <a:rPr lang="en-US" sz="2500" b="1" dirty="0">
                <a:solidFill>
                  <a:srgbClr val="17A994"/>
                </a:solidFill>
                <a:latin typeface="Roboto" panose="02000000000000000000" pitchFamily="2" charset="0"/>
                <a:ea typeface="Roboto" panose="02000000000000000000" pitchFamily="2" charset="0"/>
              </a:rPr>
              <a:t>complex</a:t>
            </a:r>
            <a:r>
              <a:rPr lang="en-US" sz="2500" dirty="0">
                <a:latin typeface="Roboto" panose="02000000000000000000" pitchFamily="2" charset="0"/>
                <a:ea typeface="Roboto" panose="02000000000000000000" pitchFamily="2" charset="0"/>
              </a:rPr>
              <a:t> models</a:t>
            </a:r>
          </a:p>
        </p:txBody>
      </p:sp>
      <p:sp>
        <p:nvSpPr>
          <p:cNvPr id="16" name="TextBox 15">
            <a:extLst>
              <a:ext uri="{FF2B5EF4-FFF2-40B4-BE49-F238E27FC236}">
                <a16:creationId xmlns:a16="http://schemas.microsoft.com/office/drawing/2014/main" id="{CA22A774-5270-91C0-E799-681CEF6E4801}"/>
              </a:ext>
            </a:extLst>
          </p:cNvPr>
          <p:cNvSpPr txBox="1"/>
          <p:nvPr/>
        </p:nvSpPr>
        <p:spPr>
          <a:xfrm>
            <a:off x="27508200" y="7693052"/>
            <a:ext cx="11489826"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Grid Search</a:t>
            </a:r>
            <a:r>
              <a:rPr lang="en-US" sz="2500" dirty="0">
                <a:latin typeface="Roboto" panose="02000000000000000000" pitchFamily="2" charset="0"/>
                <a:ea typeface="Roboto" panose="02000000000000000000" pitchFamily="2" charset="0"/>
              </a:rPr>
              <a:t>: Performs </a:t>
            </a:r>
            <a:r>
              <a:rPr lang="en-US" sz="2500" b="1" dirty="0">
                <a:solidFill>
                  <a:srgbClr val="FF0000"/>
                </a:solidFill>
                <a:latin typeface="Roboto" panose="02000000000000000000" pitchFamily="2" charset="0"/>
                <a:ea typeface="Roboto" panose="02000000000000000000" pitchFamily="2" charset="0"/>
              </a:rPr>
              <a:t>averagely</a:t>
            </a:r>
            <a:r>
              <a:rPr lang="en-US" sz="2500" dirty="0">
                <a:latin typeface="Roboto" panose="02000000000000000000" pitchFamily="2" charset="0"/>
                <a:ea typeface="Roboto" panose="02000000000000000000" pitchFamily="2" charset="0"/>
              </a:rPr>
              <a:t> across all cases</a:t>
            </a:r>
            <a:endParaRPr lang="en-US" sz="2500" b="1" dirty="0">
              <a:latin typeface="Roboto" panose="02000000000000000000" pitchFamily="2" charset="0"/>
              <a:ea typeface="Roboto" panose="02000000000000000000" pitchFamily="2" charset="0"/>
            </a:endParaRPr>
          </a:p>
          <a:p>
            <a:pPr>
              <a:lnSpc>
                <a:spcPct val="150000"/>
              </a:lnSpc>
            </a:pPr>
            <a:r>
              <a:rPr lang="en-US" sz="2500" b="1" dirty="0">
                <a:latin typeface="Roboto" panose="02000000000000000000" pitchFamily="2" charset="0"/>
                <a:ea typeface="Roboto" panose="02000000000000000000" pitchFamily="2" charset="0"/>
              </a:rPr>
              <a:t>Half Grid Search</a:t>
            </a:r>
            <a:r>
              <a:rPr lang="en-US" sz="2500" dirty="0">
                <a:latin typeface="Roboto" panose="02000000000000000000" pitchFamily="2" charset="0"/>
                <a:ea typeface="Roboto" panose="02000000000000000000" pitchFamily="2" charset="0"/>
              </a:rPr>
              <a:t>: Shows improved effectiveness as model </a:t>
            </a:r>
            <a:r>
              <a:rPr lang="en-US" sz="2500" b="1" dirty="0">
                <a:solidFill>
                  <a:srgbClr val="FEAC0A"/>
                </a:solidFill>
                <a:latin typeface="Roboto" panose="02000000000000000000" pitchFamily="2" charset="0"/>
                <a:ea typeface="Roboto" panose="02000000000000000000" pitchFamily="2" charset="0"/>
              </a:rPr>
              <a:t>complexity increases</a:t>
            </a:r>
          </a:p>
        </p:txBody>
      </p:sp>
      <p:sp>
        <p:nvSpPr>
          <p:cNvPr id="22" name="TextBox 21">
            <a:extLst>
              <a:ext uri="{FF2B5EF4-FFF2-40B4-BE49-F238E27FC236}">
                <a16:creationId xmlns:a16="http://schemas.microsoft.com/office/drawing/2014/main" id="{CD004C84-B848-8582-E268-7AC4B20D6D4B}"/>
              </a:ext>
            </a:extLst>
          </p:cNvPr>
          <p:cNvSpPr txBox="1"/>
          <p:nvPr/>
        </p:nvSpPr>
        <p:spPr>
          <a:xfrm>
            <a:off x="39547800" y="7981592"/>
            <a:ext cx="10210800" cy="605294"/>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Simulated Annealing</a:t>
            </a:r>
            <a:r>
              <a:rPr lang="en-US" sz="2500" dirty="0">
                <a:latin typeface="Roboto" panose="02000000000000000000" pitchFamily="2" charset="0"/>
                <a:ea typeface="Roboto" panose="02000000000000000000" pitchFamily="2" charset="0"/>
              </a:rPr>
              <a:t>: Well-suited for models of </a:t>
            </a:r>
            <a:r>
              <a:rPr lang="en-US" sz="2500" b="1" dirty="0">
                <a:solidFill>
                  <a:srgbClr val="FEAC0A"/>
                </a:solidFill>
                <a:latin typeface="Roboto" panose="02000000000000000000" pitchFamily="2" charset="0"/>
                <a:ea typeface="Roboto" panose="02000000000000000000" pitchFamily="2" charset="0"/>
              </a:rPr>
              <a:t>moderate</a:t>
            </a:r>
            <a:r>
              <a:rPr lang="en-US" sz="2500" dirty="0">
                <a:latin typeface="Roboto" panose="02000000000000000000" pitchFamily="2" charset="0"/>
                <a:ea typeface="Roboto" panose="02000000000000000000" pitchFamily="2" charset="0"/>
              </a:rPr>
              <a:t> complexity</a:t>
            </a:r>
          </a:p>
        </p:txBody>
      </p:sp>
      <p:pic>
        <p:nvPicPr>
          <p:cNvPr id="7" name="Picture 6" descr="A screenshot of a computer&#10;&#10;Description automatically generated">
            <a:extLst>
              <a:ext uri="{FF2B5EF4-FFF2-40B4-BE49-F238E27FC236}">
                <a16:creationId xmlns:a16="http://schemas.microsoft.com/office/drawing/2014/main" id="{44A3B102-5FAE-61CA-A1CA-D08C0E457B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0647" y="3095339"/>
            <a:ext cx="14546705" cy="4096322"/>
          </a:xfrm>
          <a:prstGeom prst="rect">
            <a:avLst/>
          </a:prstGeom>
        </p:spPr>
      </p:pic>
      <p:sp>
        <p:nvSpPr>
          <p:cNvPr id="14" name="Slide Number Placeholder 13">
            <a:extLst>
              <a:ext uri="{FF2B5EF4-FFF2-40B4-BE49-F238E27FC236}">
                <a16:creationId xmlns:a16="http://schemas.microsoft.com/office/drawing/2014/main" id="{68D833DA-B2B1-0A70-DF8D-368AEEC11E19}"/>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0053102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3" name="Group 2">
            <a:extLst>
              <a:ext uri="{FF2B5EF4-FFF2-40B4-BE49-F238E27FC236}">
                <a16:creationId xmlns:a16="http://schemas.microsoft.com/office/drawing/2014/main" id="{8BCF7062-B117-C14E-D387-51A79810313A}"/>
              </a:ext>
            </a:extLst>
          </p:cNvPr>
          <p:cNvGrpSpPr/>
          <p:nvPr/>
        </p:nvGrpSpPr>
        <p:grpSpPr>
          <a:xfrm>
            <a:off x="1066800" y="1028700"/>
            <a:ext cx="16154400" cy="8189677"/>
            <a:chOff x="0" y="0"/>
            <a:chExt cx="2638554" cy="1630376"/>
          </a:xfrm>
        </p:grpSpPr>
        <p:sp>
          <p:nvSpPr>
            <p:cNvPr id="7" name="Freeform 9">
              <a:extLst>
                <a:ext uri="{FF2B5EF4-FFF2-40B4-BE49-F238E27FC236}">
                  <a16:creationId xmlns:a16="http://schemas.microsoft.com/office/drawing/2014/main" id="{93C5FFEA-7BBA-A840-8F88-775AAC344130}"/>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9" name="TextBox 10">
              <a:extLst>
                <a:ext uri="{FF2B5EF4-FFF2-40B4-BE49-F238E27FC236}">
                  <a16:creationId xmlns:a16="http://schemas.microsoft.com/office/drawing/2014/main" id="{8781B6EB-9393-4E25-E9DE-8BFE59CB2B56}"/>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TextBox 17">
            <a:extLst>
              <a:ext uri="{FF2B5EF4-FFF2-40B4-BE49-F238E27FC236}">
                <a16:creationId xmlns:a16="http://schemas.microsoft.com/office/drawing/2014/main" id="{9D64CC77-D0E5-C83B-CF42-AD6CADA40B76}"/>
              </a:ext>
            </a:extLst>
          </p:cNvPr>
          <p:cNvSpPr txBox="1"/>
          <p:nvPr/>
        </p:nvSpPr>
        <p:spPr>
          <a:xfrm>
            <a:off x="11277862" y="1862714"/>
            <a:ext cx="5105400" cy="307777"/>
          </a:xfrm>
          <a:prstGeom prst="rect">
            <a:avLst/>
          </a:prstGeom>
        </p:spPr>
        <p:txBody>
          <a:bodyPr wrap="square" lIns="0" tIns="0" rIns="0" bIns="0" rtlCol="0" anchor="t">
            <a:spAutoFit/>
          </a:bodyPr>
          <a:lstStyle/>
          <a:p>
            <a:pPr algn="just"/>
            <a:r>
              <a:rPr lang="en-US" sz="2000" dirty="0">
                <a:solidFill>
                  <a:sysClr val="windowText" lastClr="000000"/>
                </a:solidFill>
                <a:latin typeface="Roboto" panose="02000000000000000000" pitchFamily="2" charset="0"/>
                <a:ea typeface="Roboto" panose="02000000000000000000" pitchFamily="2" charset="0"/>
              </a:rPr>
              <a:t>To</a:t>
            </a:r>
            <a:r>
              <a:rPr lang="en-US" sz="2000" b="1" dirty="0">
                <a:solidFill>
                  <a:srgbClr val="3AB6A4"/>
                </a:solidFill>
                <a:latin typeface="Roboto" panose="02000000000000000000" pitchFamily="2" charset="0"/>
                <a:ea typeface="Roboto" panose="02000000000000000000" pitchFamily="2" charset="0"/>
              </a:rPr>
              <a:t> assess</a:t>
            </a:r>
            <a:r>
              <a:rPr lang="en-US" sz="2000" dirty="0">
                <a:latin typeface="Roboto" panose="02000000000000000000" pitchFamily="2" charset="0"/>
                <a:ea typeface="Roboto" panose="02000000000000000000" pitchFamily="2" charset="0"/>
              </a:rPr>
              <a:t> quality of hyperparameter found</a:t>
            </a:r>
          </a:p>
        </p:txBody>
      </p:sp>
      <p:sp>
        <p:nvSpPr>
          <p:cNvPr id="11" name="TextBox 11">
            <a:extLst>
              <a:ext uri="{FF2B5EF4-FFF2-40B4-BE49-F238E27FC236}">
                <a16:creationId xmlns:a16="http://schemas.microsoft.com/office/drawing/2014/main" id="{DCA95175-21F7-F9FD-7EAD-9E9CFFBBE5E4}"/>
              </a:ext>
            </a:extLst>
          </p:cNvPr>
          <p:cNvSpPr txBox="1"/>
          <p:nvPr/>
        </p:nvSpPr>
        <p:spPr>
          <a:xfrm>
            <a:off x="10628410"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2</a:t>
            </a:r>
            <a:endParaRPr lang="en-US" sz="1400" b="1" dirty="0">
              <a:solidFill>
                <a:srgbClr val="FF9405"/>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F003ED4-5948-7F65-19C6-4DDDA2835966}"/>
              </a:ext>
            </a:extLst>
          </p:cNvPr>
          <p:cNvSpPr txBox="1"/>
          <p:nvPr/>
        </p:nvSpPr>
        <p:spPr>
          <a:xfrm>
            <a:off x="-9917927" y="7981592"/>
            <a:ext cx="8791808" cy="477054"/>
          </a:xfrm>
          <a:prstGeom prst="rect">
            <a:avLst/>
          </a:prstGeom>
          <a:solidFill>
            <a:srgbClr val="FFFFFF"/>
          </a:solidFill>
          <a:ln w="3175">
            <a:solidFill>
              <a:schemeClr val="tx1"/>
            </a:solidFill>
          </a:ln>
        </p:spPr>
        <p:txBody>
          <a:bodyPr wrap="square">
            <a:spAutoFit/>
          </a:bodyPr>
          <a:lstStyle/>
          <a:p>
            <a:pPr algn="ctr"/>
            <a:r>
              <a:rPr lang="en-US" sz="2500" dirty="0">
                <a:latin typeface="Roboto" panose="02000000000000000000" pitchFamily="2" charset="0"/>
                <a:ea typeface="Roboto" panose="02000000000000000000" pitchFamily="2" charset="0"/>
              </a:rPr>
              <a:t>ROC AUC score is used due to </a:t>
            </a:r>
            <a:r>
              <a:rPr lang="en-US" sz="2500" b="1" dirty="0">
                <a:latin typeface="Roboto" panose="02000000000000000000" pitchFamily="2" charset="0"/>
                <a:ea typeface="Roboto" panose="02000000000000000000" pitchFamily="2" charset="0"/>
              </a:rPr>
              <a:t>imbalanced</a:t>
            </a:r>
            <a:r>
              <a:rPr lang="en-US" sz="2500" dirty="0">
                <a:latin typeface="Roboto" panose="02000000000000000000" pitchFamily="2" charset="0"/>
                <a:ea typeface="Roboto" panose="02000000000000000000" pitchFamily="2" charset="0"/>
              </a:rPr>
              <a:t> testing set</a:t>
            </a:r>
            <a:endParaRPr lang="en-MY" sz="2500" dirty="0">
              <a:solidFill>
                <a:srgbClr val="FF0000"/>
              </a:solidFill>
            </a:endParaRPr>
          </a:p>
        </p:txBody>
      </p:sp>
      <p:sp>
        <p:nvSpPr>
          <p:cNvPr id="8" name="TextBox 7">
            <a:extLst>
              <a:ext uri="{FF2B5EF4-FFF2-40B4-BE49-F238E27FC236}">
                <a16:creationId xmlns:a16="http://schemas.microsoft.com/office/drawing/2014/main" id="{376BFD29-1553-1022-6B2A-B1D834D5C36A}"/>
              </a:ext>
            </a:extLst>
          </p:cNvPr>
          <p:cNvSpPr txBox="1"/>
          <p:nvPr/>
        </p:nvSpPr>
        <p:spPr>
          <a:xfrm>
            <a:off x="5089192" y="7569791"/>
            <a:ext cx="8311495"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Baseline</a:t>
            </a:r>
            <a:r>
              <a:rPr lang="en-US" sz="2500" dirty="0">
                <a:latin typeface="Roboto" panose="02000000000000000000" pitchFamily="2" charset="0"/>
                <a:ea typeface="Roboto" panose="02000000000000000000" pitchFamily="2" charset="0"/>
              </a:rPr>
              <a:t>: Effective for </a:t>
            </a:r>
            <a:r>
              <a:rPr lang="en-US" sz="2500" b="1" dirty="0">
                <a:solidFill>
                  <a:srgbClr val="17A994"/>
                </a:solidFill>
                <a:latin typeface="Roboto" panose="02000000000000000000" pitchFamily="2" charset="0"/>
                <a:ea typeface="Roboto" panose="02000000000000000000" pitchFamily="2" charset="0"/>
              </a:rPr>
              <a:t>simple</a:t>
            </a:r>
            <a:r>
              <a:rPr lang="en-US" sz="2500" dirty="0">
                <a:latin typeface="Roboto" panose="02000000000000000000" pitchFamily="2" charset="0"/>
                <a:ea typeface="Roboto" panose="02000000000000000000" pitchFamily="2" charset="0"/>
              </a:rPr>
              <a:t> models </a:t>
            </a:r>
          </a:p>
          <a:p>
            <a:pPr>
              <a:lnSpc>
                <a:spcPct val="150000"/>
              </a:lnSpc>
            </a:pPr>
            <a:r>
              <a:rPr lang="en-US" sz="2500" b="1" dirty="0">
                <a:latin typeface="Roboto" panose="02000000000000000000" pitchFamily="2" charset="0"/>
                <a:ea typeface="Roboto" panose="02000000000000000000" pitchFamily="2" charset="0"/>
              </a:rPr>
              <a:t>Genetic Algorithm</a:t>
            </a:r>
            <a:r>
              <a:rPr lang="en-US" sz="2500" dirty="0">
                <a:latin typeface="Roboto" panose="02000000000000000000" pitchFamily="2" charset="0"/>
                <a:ea typeface="Roboto" panose="02000000000000000000" pitchFamily="2" charset="0"/>
              </a:rPr>
              <a:t>: Highly effective for </a:t>
            </a:r>
            <a:r>
              <a:rPr lang="en-US" sz="2500" b="1" dirty="0">
                <a:solidFill>
                  <a:srgbClr val="17A994"/>
                </a:solidFill>
                <a:latin typeface="Roboto" panose="02000000000000000000" pitchFamily="2" charset="0"/>
                <a:ea typeface="Roboto" panose="02000000000000000000" pitchFamily="2" charset="0"/>
              </a:rPr>
              <a:t>complex</a:t>
            </a:r>
            <a:r>
              <a:rPr lang="en-US" sz="2500" dirty="0">
                <a:latin typeface="Roboto" panose="02000000000000000000" pitchFamily="2" charset="0"/>
                <a:ea typeface="Roboto" panose="02000000000000000000" pitchFamily="2" charset="0"/>
              </a:rPr>
              <a:t> models</a:t>
            </a:r>
          </a:p>
        </p:txBody>
      </p:sp>
      <p:sp>
        <p:nvSpPr>
          <p:cNvPr id="16" name="TextBox 15">
            <a:extLst>
              <a:ext uri="{FF2B5EF4-FFF2-40B4-BE49-F238E27FC236}">
                <a16:creationId xmlns:a16="http://schemas.microsoft.com/office/drawing/2014/main" id="{CA22A774-5270-91C0-E799-681CEF6E4801}"/>
              </a:ext>
            </a:extLst>
          </p:cNvPr>
          <p:cNvSpPr txBox="1"/>
          <p:nvPr/>
        </p:nvSpPr>
        <p:spPr>
          <a:xfrm>
            <a:off x="19172487" y="7569790"/>
            <a:ext cx="11489826"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Grid Search</a:t>
            </a:r>
            <a:r>
              <a:rPr lang="en-US" sz="2500" dirty="0">
                <a:latin typeface="Roboto" panose="02000000000000000000" pitchFamily="2" charset="0"/>
                <a:ea typeface="Roboto" panose="02000000000000000000" pitchFamily="2" charset="0"/>
              </a:rPr>
              <a:t>: Performs </a:t>
            </a:r>
            <a:r>
              <a:rPr lang="en-US" sz="2500" b="1" dirty="0">
                <a:solidFill>
                  <a:srgbClr val="FF0000"/>
                </a:solidFill>
                <a:latin typeface="Roboto" panose="02000000000000000000" pitchFamily="2" charset="0"/>
                <a:ea typeface="Roboto" panose="02000000000000000000" pitchFamily="2" charset="0"/>
              </a:rPr>
              <a:t>averagely</a:t>
            </a:r>
            <a:r>
              <a:rPr lang="en-US" sz="2500" dirty="0">
                <a:latin typeface="Roboto" panose="02000000000000000000" pitchFamily="2" charset="0"/>
                <a:ea typeface="Roboto" panose="02000000000000000000" pitchFamily="2" charset="0"/>
              </a:rPr>
              <a:t> across all cases</a:t>
            </a:r>
            <a:endParaRPr lang="en-US" sz="2500" b="1" dirty="0">
              <a:latin typeface="Roboto" panose="02000000000000000000" pitchFamily="2" charset="0"/>
              <a:ea typeface="Roboto" panose="02000000000000000000" pitchFamily="2" charset="0"/>
            </a:endParaRPr>
          </a:p>
          <a:p>
            <a:pPr>
              <a:lnSpc>
                <a:spcPct val="150000"/>
              </a:lnSpc>
            </a:pPr>
            <a:r>
              <a:rPr lang="en-US" sz="2500" b="1" dirty="0">
                <a:latin typeface="Roboto" panose="02000000000000000000" pitchFamily="2" charset="0"/>
                <a:ea typeface="Roboto" panose="02000000000000000000" pitchFamily="2" charset="0"/>
              </a:rPr>
              <a:t>Half Grid Search</a:t>
            </a:r>
            <a:r>
              <a:rPr lang="en-US" sz="2500" dirty="0">
                <a:latin typeface="Roboto" panose="02000000000000000000" pitchFamily="2" charset="0"/>
                <a:ea typeface="Roboto" panose="02000000000000000000" pitchFamily="2" charset="0"/>
              </a:rPr>
              <a:t>: Shows improved effectiveness as model </a:t>
            </a:r>
            <a:r>
              <a:rPr lang="en-US" sz="2500" b="1" dirty="0">
                <a:solidFill>
                  <a:srgbClr val="FEAC0A"/>
                </a:solidFill>
                <a:latin typeface="Roboto" panose="02000000000000000000" pitchFamily="2" charset="0"/>
                <a:ea typeface="Roboto" panose="02000000000000000000" pitchFamily="2" charset="0"/>
              </a:rPr>
              <a:t>complexity increases</a:t>
            </a:r>
          </a:p>
        </p:txBody>
      </p:sp>
      <p:sp>
        <p:nvSpPr>
          <p:cNvPr id="22" name="TextBox 21">
            <a:extLst>
              <a:ext uri="{FF2B5EF4-FFF2-40B4-BE49-F238E27FC236}">
                <a16:creationId xmlns:a16="http://schemas.microsoft.com/office/drawing/2014/main" id="{CD004C84-B848-8582-E268-7AC4B20D6D4B}"/>
              </a:ext>
            </a:extLst>
          </p:cNvPr>
          <p:cNvSpPr txBox="1"/>
          <p:nvPr/>
        </p:nvSpPr>
        <p:spPr>
          <a:xfrm>
            <a:off x="31303670" y="7981592"/>
            <a:ext cx="10210800" cy="605294"/>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Simulated Annealing</a:t>
            </a:r>
            <a:r>
              <a:rPr lang="en-US" sz="2500" dirty="0">
                <a:latin typeface="Roboto" panose="02000000000000000000" pitchFamily="2" charset="0"/>
                <a:ea typeface="Roboto" panose="02000000000000000000" pitchFamily="2" charset="0"/>
              </a:rPr>
              <a:t>: Well-suited for models of </a:t>
            </a:r>
            <a:r>
              <a:rPr lang="en-US" sz="2500" b="1" dirty="0">
                <a:solidFill>
                  <a:srgbClr val="FEAC0A"/>
                </a:solidFill>
                <a:latin typeface="Roboto" panose="02000000000000000000" pitchFamily="2" charset="0"/>
                <a:ea typeface="Roboto" panose="02000000000000000000" pitchFamily="2" charset="0"/>
              </a:rPr>
              <a:t>moderate</a:t>
            </a:r>
            <a:r>
              <a:rPr lang="en-US" sz="2500" dirty="0">
                <a:latin typeface="Roboto" panose="02000000000000000000" pitchFamily="2" charset="0"/>
                <a:ea typeface="Roboto" panose="02000000000000000000" pitchFamily="2" charset="0"/>
              </a:rPr>
              <a:t> complexity</a:t>
            </a:r>
          </a:p>
        </p:txBody>
      </p:sp>
      <p:pic>
        <p:nvPicPr>
          <p:cNvPr id="15" name="Picture 14" descr="A screenshot of a computer&#10;&#10;Description automatically generated">
            <a:extLst>
              <a:ext uri="{FF2B5EF4-FFF2-40B4-BE49-F238E27FC236}">
                <a16:creationId xmlns:a16="http://schemas.microsoft.com/office/drawing/2014/main" id="{A4298425-912A-643F-0B1C-525BE39D95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0647" y="3095339"/>
            <a:ext cx="14546705" cy="4096322"/>
          </a:xfrm>
          <a:prstGeom prst="rect">
            <a:avLst/>
          </a:prstGeom>
        </p:spPr>
      </p:pic>
      <p:sp>
        <p:nvSpPr>
          <p:cNvPr id="24" name="Slide Number Placeholder 23">
            <a:extLst>
              <a:ext uri="{FF2B5EF4-FFF2-40B4-BE49-F238E27FC236}">
                <a16:creationId xmlns:a16="http://schemas.microsoft.com/office/drawing/2014/main" id="{D617107F-3347-14BF-D6C4-449ABA205979}"/>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780835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3" name="Group 2">
            <a:extLst>
              <a:ext uri="{FF2B5EF4-FFF2-40B4-BE49-F238E27FC236}">
                <a16:creationId xmlns:a16="http://schemas.microsoft.com/office/drawing/2014/main" id="{278DE72C-97C9-0A3D-6B39-1EABFEE703CE}"/>
              </a:ext>
            </a:extLst>
          </p:cNvPr>
          <p:cNvGrpSpPr/>
          <p:nvPr/>
        </p:nvGrpSpPr>
        <p:grpSpPr>
          <a:xfrm>
            <a:off x="1066800" y="1028700"/>
            <a:ext cx="16154400" cy="8189677"/>
            <a:chOff x="0" y="0"/>
            <a:chExt cx="2638554" cy="1630376"/>
          </a:xfrm>
        </p:grpSpPr>
        <p:sp>
          <p:nvSpPr>
            <p:cNvPr id="7" name="Freeform 9">
              <a:extLst>
                <a:ext uri="{FF2B5EF4-FFF2-40B4-BE49-F238E27FC236}">
                  <a16:creationId xmlns:a16="http://schemas.microsoft.com/office/drawing/2014/main" id="{C50A37D8-F948-3ECE-BB3D-AABB25E77AE2}"/>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9" name="TextBox 10">
              <a:extLst>
                <a:ext uri="{FF2B5EF4-FFF2-40B4-BE49-F238E27FC236}">
                  <a16:creationId xmlns:a16="http://schemas.microsoft.com/office/drawing/2014/main" id="{AC2EF712-033C-F5DC-FCA6-A4B75F0A87A6}"/>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TextBox 17">
            <a:extLst>
              <a:ext uri="{FF2B5EF4-FFF2-40B4-BE49-F238E27FC236}">
                <a16:creationId xmlns:a16="http://schemas.microsoft.com/office/drawing/2014/main" id="{9D64CC77-D0E5-C83B-CF42-AD6CADA40B76}"/>
              </a:ext>
            </a:extLst>
          </p:cNvPr>
          <p:cNvSpPr txBox="1"/>
          <p:nvPr/>
        </p:nvSpPr>
        <p:spPr>
          <a:xfrm>
            <a:off x="11277862" y="1862714"/>
            <a:ext cx="5105400" cy="307777"/>
          </a:xfrm>
          <a:prstGeom prst="rect">
            <a:avLst/>
          </a:prstGeom>
        </p:spPr>
        <p:txBody>
          <a:bodyPr wrap="square" lIns="0" tIns="0" rIns="0" bIns="0" rtlCol="0" anchor="t">
            <a:spAutoFit/>
          </a:bodyPr>
          <a:lstStyle/>
          <a:p>
            <a:pPr algn="just"/>
            <a:r>
              <a:rPr lang="en-US" sz="2000" dirty="0">
                <a:solidFill>
                  <a:sysClr val="windowText" lastClr="000000"/>
                </a:solidFill>
                <a:latin typeface="Roboto" panose="02000000000000000000" pitchFamily="2" charset="0"/>
                <a:ea typeface="Roboto" panose="02000000000000000000" pitchFamily="2" charset="0"/>
              </a:rPr>
              <a:t>To</a:t>
            </a:r>
            <a:r>
              <a:rPr lang="en-US" sz="2000" b="1" dirty="0">
                <a:solidFill>
                  <a:srgbClr val="3AB6A4"/>
                </a:solidFill>
                <a:latin typeface="Roboto" panose="02000000000000000000" pitchFamily="2" charset="0"/>
                <a:ea typeface="Roboto" panose="02000000000000000000" pitchFamily="2" charset="0"/>
              </a:rPr>
              <a:t> assess</a:t>
            </a:r>
            <a:r>
              <a:rPr lang="en-US" sz="2000" dirty="0">
                <a:latin typeface="Roboto" panose="02000000000000000000" pitchFamily="2" charset="0"/>
                <a:ea typeface="Roboto" panose="02000000000000000000" pitchFamily="2" charset="0"/>
              </a:rPr>
              <a:t> quality of hyperparameter found</a:t>
            </a:r>
          </a:p>
        </p:txBody>
      </p:sp>
      <p:sp>
        <p:nvSpPr>
          <p:cNvPr id="11" name="TextBox 11">
            <a:extLst>
              <a:ext uri="{FF2B5EF4-FFF2-40B4-BE49-F238E27FC236}">
                <a16:creationId xmlns:a16="http://schemas.microsoft.com/office/drawing/2014/main" id="{DCA95175-21F7-F9FD-7EAD-9E9CFFBBE5E4}"/>
              </a:ext>
            </a:extLst>
          </p:cNvPr>
          <p:cNvSpPr txBox="1"/>
          <p:nvPr/>
        </p:nvSpPr>
        <p:spPr>
          <a:xfrm>
            <a:off x="10628410"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2</a:t>
            </a:r>
            <a:endParaRPr lang="en-US" sz="1400" b="1" dirty="0">
              <a:solidFill>
                <a:srgbClr val="FF9405"/>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F003ED4-5948-7F65-19C6-4DDDA2835966}"/>
              </a:ext>
            </a:extLst>
          </p:cNvPr>
          <p:cNvSpPr txBox="1"/>
          <p:nvPr/>
        </p:nvSpPr>
        <p:spPr>
          <a:xfrm>
            <a:off x="-9917927" y="8045713"/>
            <a:ext cx="8791808" cy="477054"/>
          </a:xfrm>
          <a:prstGeom prst="rect">
            <a:avLst/>
          </a:prstGeom>
          <a:solidFill>
            <a:srgbClr val="FFFFFF"/>
          </a:solidFill>
          <a:ln w="3175">
            <a:solidFill>
              <a:schemeClr val="tx1"/>
            </a:solidFill>
          </a:ln>
        </p:spPr>
        <p:txBody>
          <a:bodyPr wrap="square">
            <a:spAutoFit/>
          </a:bodyPr>
          <a:lstStyle/>
          <a:p>
            <a:pPr algn="ctr"/>
            <a:r>
              <a:rPr lang="en-US" sz="2500" dirty="0">
                <a:latin typeface="Roboto" panose="02000000000000000000" pitchFamily="2" charset="0"/>
                <a:ea typeface="Roboto" panose="02000000000000000000" pitchFamily="2" charset="0"/>
              </a:rPr>
              <a:t>AUC ROC score is used due to </a:t>
            </a:r>
            <a:r>
              <a:rPr lang="en-US" sz="2500" b="1" dirty="0">
                <a:latin typeface="Roboto" panose="02000000000000000000" pitchFamily="2" charset="0"/>
                <a:ea typeface="Roboto" panose="02000000000000000000" pitchFamily="2" charset="0"/>
              </a:rPr>
              <a:t>imbalanced</a:t>
            </a:r>
            <a:r>
              <a:rPr lang="en-US" sz="2500" dirty="0">
                <a:latin typeface="Roboto" panose="02000000000000000000" pitchFamily="2" charset="0"/>
                <a:ea typeface="Roboto" panose="02000000000000000000" pitchFamily="2" charset="0"/>
              </a:rPr>
              <a:t> testing set</a:t>
            </a:r>
            <a:endParaRPr lang="en-MY" sz="2500" dirty="0">
              <a:solidFill>
                <a:srgbClr val="FF0000"/>
              </a:solidFill>
            </a:endParaRPr>
          </a:p>
        </p:txBody>
      </p:sp>
      <p:sp>
        <p:nvSpPr>
          <p:cNvPr id="8" name="TextBox 7">
            <a:extLst>
              <a:ext uri="{FF2B5EF4-FFF2-40B4-BE49-F238E27FC236}">
                <a16:creationId xmlns:a16="http://schemas.microsoft.com/office/drawing/2014/main" id="{376BFD29-1553-1022-6B2A-B1D834D5C36A}"/>
              </a:ext>
            </a:extLst>
          </p:cNvPr>
          <p:cNvSpPr txBox="1"/>
          <p:nvPr/>
        </p:nvSpPr>
        <p:spPr>
          <a:xfrm>
            <a:off x="-9448617" y="7578388"/>
            <a:ext cx="8311495"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Baseline</a:t>
            </a:r>
            <a:r>
              <a:rPr lang="en-US" sz="2500" dirty="0">
                <a:latin typeface="Roboto" panose="02000000000000000000" pitchFamily="2" charset="0"/>
                <a:ea typeface="Roboto" panose="02000000000000000000" pitchFamily="2" charset="0"/>
              </a:rPr>
              <a:t>: Effective for </a:t>
            </a:r>
            <a:r>
              <a:rPr lang="en-US" sz="2500" b="1" dirty="0">
                <a:solidFill>
                  <a:srgbClr val="17A994"/>
                </a:solidFill>
                <a:latin typeface="Roboto" panose="02000000000000000000" pitchFamily="2" charset="0"/>
                <a:ea typeface="Roboto" panose="02000000000000000000" pitchFamily="2" charset="0"/>
              </a:rPr>
              <a:t>simple</a:t>
            </a:r>
            <a:r>
              <a:rPr lang="en-US" sz="2500" dirty="0">
                <a:latin typeface="Roboto" panose="02000000000000000000" pitchFamily="2" charset="0"/>
                <a:ea typeface="Roboto" panose="02000000000000000000" pitchFamily="2" charset="0"/>
              </a:rPr>
              <a:t> models </a:t>
            </a:r>
          </a:p>
          <a:p>
            <a:pPr>
              <a:lnSpc>
                <a:spcPct val="150000"/>
              </a:lnSpc>
            </a:pPr>
            <a:r>
              <a:rPr lang="en-US" sz="2500" b="1" dirty="0">
                <a:latin typeface="Roboto" panose="02000000000000000000" pitchFamily="2" charset="0"/>
                <a:ea typeface="Roboto" panose="02000000000000000000" pitchFamily="2" charset="0"/>
              </a:rPr>
              <a:t>Genetic Algorithm</a:t>
            </a:r>
            <a:r>
              <a:rPr lang="en-US" sz="2500" dirty="0">
                <a:latin typeface="Roboto" panose="02000000000000000000" pitchFamily="2" charset="0"/>
                <a:ea typeface="Roboto" panose="02000000000000000000" pitchFamily="2" charset="0"/>
              </a:rPr>
              <a:t>: Highly effective for </a:t>
            </a:r>
            <a:r>
              <a:rPr lang="en-US" sz="2500" b="1" dirty="0">
                <a:solidFill>
                  <a:srgbClr val="17A994"/>
                </a:solidFill>
                <a:latin typeface="Roboto" panose="02000000000000000000" pitchFamily="2" charset="0"/>
                <a:ea typeface="Roboto" panose="02000000000000000000" pitchFamily="2" charset="0"/>
              </a:rPr>
              <a:t>complex</a:t>
            </a:r>
            <a:r>
              <a:rPr lang="en-US" sz="2500" dirty="0">
                <a:latin typeface="Roboto" panose="02000000000000000000" pitchFamily="2" charset="0"/>
                <a:ea typeface="Roboto" panose="02000000000000000000" pitchFamily="2" charset="0"/>
              </a:rPr>
              <a:t> models</a:t>
            </a:r>
          </a:p>
        </p:txBody>
      </p:sp>
      <p:sp>
        <p:nvSpPr>
          <p:cNvPr id="16" name="TextBox 15">
            <a:extLst>
              <a:ext uri="{FF2B5EF4-FFF2-40B4-BE49-F238E27FC236}">
                <a16:creationId xmlns:a16="http://schemas.microsoft.com/office/drawing/2014/main" id="{CA22A774-5270-91C0-E799-681CEF6E4801}"/>
              </a:ext>
            </a:extLst>
          </p:cNvPr>
          <p:cNvSpPr txBox="1"/>
          <p:nvPr/>
        </p:nvSpPr>
        <p:spPr>
          <a:xfrm>
            <a:off x="3500027" y="7578388"/>
            <a:ext cx="11489826"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Grid Search</a:t>
            </a:r>
            <a:r>
              <a:rPr lang="en-US" sz="2500" dirty="0">
                <a:latin typeface="Roboto" panose="02000000000000000000" pitchFamily="2" charset="0"/>
                <a:ea typeface="Roboto" panose="02000000000000000000" pitchFamily="2" charset="0"/>
              </a:rPr>
              <a:t>: Perform </a:t>
            </a:r>
            <a:r>
              <a:rPr lang="en-US" sz="2500" b="1" dirty="0">
                <a:solidFill>
                  <a:srgbClr val="FF0000"/>
                </a:solidFill>
                <a:latin typeface="Roboto" panose="02000000000000000000" pitchFamily="2" charset="0"/>
                <a:ea typeface="Roboto" panose="02000000000000000000" pitchFamily="2" charset="0"/>
              </a:rPr>
              <a:t>averagely</a:t>
            </a:r>
            <a:r>
              <a:rPr lang="en-US" sz="2500" dirty="0">
                <a:latin typeface="Roboto" panose="02000000000000000000" pitchFamily="2" charset="0"/>
                <a:ea typeface="Roboto" panose="02000000000000000000" pitchFamily="2" charset="0"/>
              </a:rPr>
              <a:t> across all cases</a:t>
            </a:r>
            <a:endParaRPr lang="en-US" sz="2500" b="1" dirty="0">
              <a:latin typeface="Roboto" panose="02000000000000000000" pitchFamily="2" charset="0"/>
              <a:ea typeface="Roboto" panose="02000000000000000000" pitchFamily="2" charset="0"/>
            </a:endParaRPr>
          </a:p>
          <a:p>
            <a:pPr>
              <a:lnSpc>
                <a:spcPct val="150000"/>
              </a:lnSpc>
            </a:pPr>
            <a:r>
              <a:rPr lang="en-US" sz="2500" b="1" dirty="0">
                <a:latin typeface="Roboto" panose="02000000000000000000" pitchFamily="2" charset="0"/>
                <a:ea typeface="Roboto" panose="02000000000000000000" pitchFamily="2" charset="0"/>
              </a:rPr>
              <a:t>Half Grid Search</a:t>
            </a:r>
            <a:r>
              <a:rPr lang="en-US" sz="2500" dirty="0">
                <a:latin typeface="Roboto" panose="02000000000000000000" pitchFamily="2" charset="0"/>
                <a:ea typeface="Roboto" panose="02000000000000000000" pitchFamily="2" charset="0"/>
              </a:rPr>
              <a:t>: Show improved quality as model </a:t>
            </a:r>
            <a:r>
              <a:rPr lang="en-US" sz="2500" b="1" dirty="0">
                <a:solidFill>
                  <a:srgbClr val="FEAC0A"/>
                </a:solidFill>
                <a:latin typeface="Roboto" panose="02000000000000000000" pitchFamily="2" charset="0"/>
                <a:ea typeface="Roboto" panose="02000000000000000000" pitchFamily="2" charset="0"/>
              </a:rPr>
              <a:t>complexity increases</a:t>
            </a:r>
          </a:p>
        </p:txBody>
      </p:sp>
      <p:sp>
        <p:nvSpPr>
          <p:cNvPr id="22" name="TextBox 21">
            <a:extLst>
              <a:ext uri="{FF2B5EF4-FFF2-40B4-BE49-F238E27FC236}">
                <a16:creationId xmlns:a16="http://schemas.microsoft.com/office/drawing/2014/main" id="{CD004C84-B848-8582-E268-7AC4B20D6D4B}"/>
              </a:ext>
            </a:extLst>
          </p:cNvPr>
          <p:cNvSpPr txBox="1"/>
          <p:nvPr/>
        </p:nvSpPr>
        <p:spPr>
          <a:xfrm>
            <a:off x="18997822" y="7866928"/>
            <a:ext cx="10210800" cy="605294"/>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Simulated Annealing</a:t>
            </a:r>
            <a:r>
              <a:rPr lang="en-US" sz="2500" dirty="0">
                <a:latin typeface="Roboto" panose="02000000000000000000" pitchFamily="2" charset="0"/>
                <a:ea typeface="Roboto" panose="02000000000000000000" pitchFamily="2" charset="0"/>
              </a:rPr>
              <a:t>: Well-suited for models of </a:t>
            </a:r>
            <a:r>
              <a:rPr lang="en-US" sz="2500" b="1" dirty="0">
                <a:solidFill>
                  <a:srgbClr val="FEAC0A"/>
                </a:solidFill>
                <a:latin typeface="Roboto" panose="02000000000000000000" pitchFamily="2" charset="0"/>
                <a:ea typeface="Roboto" panose="02000000000000000000" pitchFamily="2" charset="0"/>
              </a:rPr>
              <a:t>moderate</a:t>
            </a:r>
            <a:r>
              <a:rPr lang="en-US" sz="2500" dirty="0">
                <a:latin typeface="Roboto" panose="02000000000000000000" pitchFamily="2" charset="0"/>
                <a:ea typeface="Roboto" panose="02000000000000000000" pitchFamily="2" charset="0"/>
              </a:rPr>
              <a:t> complexity</a:t>
            </a:r>
          </a:p>
        </p:txBody>
      </p:sp>
      <p:pic>
        <p:nvPicPr>
          <p:cNvPr id="15" name="Picture 14" descr="A screenshot of a computer&#10;&#10;Description automatically generated">
            <a:extLst>
              <a:ext uri="{FF2B5EF4-FFF2-40B4-BE49-F238E27FC236}">
                <a16:creationId xmlns:a16="http://schemas.microsoft.com/office/drawing/2014/main" id="{F78A3195-A71A-F022-E1DE-E5609CDCDE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0647" y="3095339"/>
            <a:ext cx="14546705" cy="4096322"/>
          </a:xfrm>
          <a:prstGeom prst="rect">
            <a:avLst/>
          </a:prstGeom>
        </p:spPr>
      </p:pic>
      <p:sp>
        <p:nvSpPr>
          <p:cNvPr id="24" name="Slide Number Placeholder 23">
            <a:extLst>
              <a:ext uri="{FF2B5EF4-FFF2-40B4-BE49-F238E27FC236}">
                <a16:creationId xmlns:a16="http://schemas.microsoft.com/office/drawing/2014/main" id="{D52A6832-CB73-38DF-6E5D-F376FC3EC2FC}"/>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40620165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3" name="Group 2">
            <a:extLst>
              <a:ext uri="{FF2B5EF4-FFF2-40B4-BE49-F238E27FC236}">
                <a16:creationId xmlns:a16="http://schemas.microsoft.com/office/drawing/2014/main" id="{0A9F1078-5D82-367F-F207-35070BBD3C52}"/>
              </a:ext>
            </a:extLst>
          </p:cNvPr>
          <p:cNvGrpSpPr/>
          <p:nvPr/>
        </p:nvGrpSpPr>
        <p:grpSpPr>
          <a:xfrm>
            <a:off x="1066800" y="1028700"/>
            <a:ext cx="16154400" cy="8189677"/>
            <a:chOff x="0" y="0"/>
            <a:chExt cx="2638554" cy="1630376"/>
          </a:xfrm>
        </p:grpSpPr>
        <p:sp>
          <p:nvSpPr>
            <p:cNvPr id="7" name="Freeform 9">
              <a:extLst>
                <a:ext uri="{FF2B5EF4-FFF2-40B4-BE49-F238E27FC236}">
                  <a16:creationId xmlns:a16="http://schemas.microsoft.com/office/drawing/2014/main" id="{28E0B87E-9CF9-7D04-16E9-561EE38ECFBE}"/>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9" name="TextBox 10">
              <a:extLst>
                <a:ext uri="{FF2B5EF4-FFF2-40B4-BE49-F238E27FC236}">
                  <a16:creationId xmlns:a16="http://schemas.microsoft.com/office/drawing/2014/main" id="{AAA1F002-F952-C4FC-9B23-40D0041A8B0D}"/>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TextBox 17">
            <a:extLst>
              <a:ext uri="{FF2B5EF4-FFF2-40B4-BE49-F238E27FC236}">
                <a16:creationId xmlns:a16="http://schemas.microsoft.com/office/drawing/2014/main" id="{9D64CC77-D0E5-C83B-CF42-AD6CADA40B76}"/>
              </a:ext>
            </a:extLst>
          </p:cNvPr>
          <p:cNvSpPr txBox="1"/>
          <p:nvPr/>
        </p:nvSpPr>
        <p:spPr>
          <a:xfrm>
            <a:off x="11277862" y="1862714"/>
            <a:ext cx="5105400" cy="307777"/>
          </a:xfrm>
          <a:prstGeom prst="rect">
            <a:avLst/>
          </a:prstGeom>
        </p:spPr>
        <p:txBody>
          <a:bodyPr wrap="square" lIns="0" tIns="0" rIns="0" bIns="0" rtlCol="0" anchor="t">
            <a:spAutoFit/>
          </a:bodyPr>
          <a:lstStyle/>
          <a:p>
            <a:pPr algn="just"/>
            <a:r>
              <a:rPr lang="en-US" sz="2000" dirty="0">
                <a:solidFill>
                  <a:sysClr val="windowText" lastClr="000000"/>
                </a:solidFill>
                <a:latin typeface="Roboto" panose="02000000000000000000" pitchFamily="2" charset="0"/>
                <a:ea typeface="Roboto" panose="02000000000000000000" pitchFamily="2" charset="0"/>
              </a:rPr>
              <a:t>To</a:t>
            </a:r>
            <a:r>
              <a:rPr lang="en-US" sz="2000" b="1" dirty="0">
                <a:solidFill>
                  <a:srgbClr val="3AB6A4"/>
                </a:solidFill>
                <a:latin typeface="Roboto" panose="02000000000000000000" pitchFamily="2" charset="0"/>
                <a:ea typeface="Roboto" panose="02000000000000000000" pitchFamily="2" charset="0"/>
              </a:rPr>
              <a:t> assess</a:t>
            </a:r>
            <a:r>
              <a:rPr lang="en-US" sz="2000" dirty="0">
                <a:latin typeface="Roboto" panose="02000000000000000000" pitchFamily="2" charset="0"/>
                <a:ea typeface="Roboto" panose="02000000000000000000" pitchFamily="2" charset="0"/>
              </a:rPr>
              <a:t> quality of hyperparameter found</a:t>
            </a:r>
          </a:p>
        </p:txBody>
      </p:sp>
      <p:sp>
        <p:nvSpPr>
          <p:cNvPr id="11" name="TextBox 11">
            <a:extLst>
              <a:ext uri="{FF2B5EF4-FFF2-40B4-BE49-F238E27FC236}">
                <a16:creationId xmlns:a16="http://schemas.microsoft.com/office/drawing/2014/main" id="{DCA95175-21F7-F9FD-7EAD-9E9CFFBBE5E4}"/>
              </a:ext>
            </a:extLst>
          </p:cNvPr>
          <p:cNvSpPr txBox="1"/>
          <p:nvPr/>
        </p:nvSpPr>
        <p:spPr>
          <a:xfrm>
            <a:off x="10628410"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2</a:t>
            </a:r>
            <a:endParaRPr lang="en-US" sz="1400" b="1" dirty="0">
              <a:solidFill>
                <a:srgbClr val="FF9405"/>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F003ED4-5948-7F65-19C6-4DDDA2835966}"/>
              </a:ext>
            </a:extLst>
          </p:cNvPr>
          <p:cNvSpPr txBox="1"/>
          <p:nvPr/>
        </p:nvSpPr>
        <p:spPr>
          <a:xfrm>
            <a:off x="-9917927" y="8045713"/>
            <a:ext cx="8791808" cy="477054"/>
          </a:xfrm>
          <a:prstGeom prst="rect">
            <a:avLst/>
          </a:prstGeom>
          <a:solidFill>
            <a:srgbClr val="FFFFFF"/>
          </a:solidFill>
          <a:ln w="3175">
            <a:solidFill>
              <a:schemeClr val="tx1"/>
            </a:solidFill>
          </a:ln>
        </p:spPr>
        <p:txBody>
          <a:bodyPr wrap="square">
            <a:spAutoFit/>
          </a:bodyPr>
          <a:lstStyle/>
          <a:p>
            <a:pPr algn="ctr"/>
            <a:r>
              <a:rPr lang="en-US" sz="2500" dirty="0">
                <a:latin typeface="Roboto" panose="02000000000000000000" pitchFamily="2" charset="0"/>
                <a:ea typeface="Roboto" panose="02000000000000000000" pitchFamily="2" charset="0"/>
              </a:rPr>
              <a:t>AUC ROC score is used due to </a:t>
            </a:r>
            <a:r>
              <a:rPr lang="en-US" sz="2500" b="1" dirty="0">
                <a:latin typeface="Roboto" panose="02000000000000000000" pitchFamily="2" charset="0"/>
                <a:ea typeface="Roboto" panose="02000000000000000000" pitchFamily="2" charset="0"/>
              </a:rPr>
              <a:t>imbalanced</a:t>
            </a:r>
            <a:r>
              <a:rPr lang="en-US" sz="2500" dirty="0">
                <a:latin typeface="Roboto" panose="02000000000000000000" pitchFamily="2" charset="0"/>
                <a:ea typeface="Roboto" panose="02000000000000000000" pitchFamily="2" charset="0"/>
              </a:rPr>
              <a:t> testing set</a:t>
            </a:r>
            <a:endParaRPr lang="en-MY" sz="2500" dirty="0">
              <a:solidFill>
                <a:srgbClr val="FF0000"/>
              </a:solidFill>
            </a:endParaRPr>
          </a:p>
        </p:txBody>
      </p:sp>
      <p:sp>
        <p:nvSpPr>
          <p:cNvPr id="8" name="TextBox 7">
            <a:extLst>
              <a:ext uri="{FF2B5EF4-FFF2-40B4-BE49-F238E27FC236}">
                <a16:creationId xmlns:a16="http://schemas.microsoft.com/office/drawing/2014/main" id="{376BFD29-1553-1022-6B2A-B1D834D5C36A}"/>
              </a:ext>
            </a:extLst>
          </p:cNvPr>
          <p:cNvSpPr txBox="1"/>
          <p:nvPr/>
        </p:nvSpPr>
        <p:spPr>
          <a:xfrm>
            <a:off x="-9448617" y="7693052"/>
            <a:ext cx="8311495"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Baseline</a:t>
            </a:r>
            <a:r>
              <a:rPr lang="en-US" sz="2500" dirty="0">
                <a:latin typeface="Roboto" panose="02000000000000000000" pitchFamily="2" charset="0"/>
                <a:ea typeface="Roboto" panose="02000000000000000000" pitchFamily="2" charset="0"/>
              </a:rPr>
              <a:t>: Effective for </a:t>
            </a:r>
            <a:r>
              <a:rPr lang="en-US" sz="2500" b="1" dirty="0">
                <a:solidFill>
                  <a:srgbClr val="17A994"/>
                </a:solidFill>
                <a:latin typeface="Roboto" panose="02000000000000000000" pitchFamily="2" charset="0"/>
                <a:ea typeface="Roboto" panose="02000000000000000000" pitchFamily="2" charset="0"/>
              </a:rPr>
              <a:t>simple</a:t>
            </a:r>
            <a:r>
              <a:rPr lang="en-US" sz="2500" dirty="0">
                <a:latin typeface="Roboto" panose="02000000000000000000" pitchFamily="2" charset="0"/>
                <a:ea typeface="Roboto" panose="02000000000000000000" pitchFamily="2" charset="0"/>
              </a:rPr>
              <a:t> models </a:t>
            </a:r>
          </a:p>
          <a:p>
            <a:pPr>
              <a:lnSpc>
                <a:spcPct val="150000"/>
              </a:lnSpc>
            </a:pPr>
            <a:r>
              <a:rPr lang="en-US" sz="2500" b="1" dirty="0">
                <a:latin typeface="Roboto" panose="02000000000000000000" pitchFamily="2" charset="0"/>
                <a:ea typeface="Roboto" panose="02000000000000000000" pitchFamily="2" charset="0"/>
              </a:rPr>
              <a:t>Genetic Algorithm</a:t>
            </a:r>
            <a:r>
              <a:rPr lang="en-US" sz="2500" dirty="0">
                <a:latin typeface="Roboto" panose="02000000000000000000" pitchFamily="2" charset="0"/>
                <a:ea typeface="Roboto" panose="02000000000000000000" pitchFamily="2" charset="0"/>
              </a:rPr>
              <a:t>: Highly effective for </a:t>
            </a:r>
            <a:r>
              <a:rPr lang="en-US" sz="2500" b="1" dirty="0">
                <a:solidFill>
                  <a:srgbClr val="17A994"/>
                </a:solidFill>
                <a:latin typeface="Roboto" panose="02000000000000000000" pitchFamily="2" charset="0"/>
                <a:ea typeface="Roboto" panose="02000000000000000000" pitchFamily="2" charset="0"/>
              </a:rPr>
              <a:t>complex</a:t>
            </a:r>
            <a:r>
              <a:rPr lang="en-US" sz="2500" dirty="0">
                <a:latin typeface="Roboto" panose="02000000000000000000" pitchFamily="2" charset="0"/>
                <a:ea typeface="Roboto" panose="02000000000000000000" pitchFamily="2" charset="0"/>
              </a:rPr>
              <a:t> models</a:t>
            </a:r>
          </a:p>
        </p:txBody>
      </p:sp>
      <p:sp>
        <p:nvSpPr>
          <p:cNvPr id="16" name="TextBox 15">
            <a:extLst>
              <a:ext uri="{FF2B5EF4-FFF2-40B4-BE49-F238E27FC236}">
                <a16:creationId xmlns:a16="http://schemas.microsoft.com/office/drawing/2014/main" id="{CA22A774-5270-91C0-E799-681CEF6E4801}"/>
              </a:ext>
            </a:extLst>
          </p:cNvPr>
          <p:cNvSpPr txBox="1"/>
          <p:nvPr/>
        </p:nvSpPr>
        <p:spPr>
          <a:xfrm>
            <a:off x="-12259751" y="7613831"/>
            <a:ext cx="11489826"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Grid Search</a:t>
            </a:r>
            <a:r>
              <a:rPr lang="en-US" sz="2500" dirty="0">
                <a:latin typeface="Roboto" panose="02000000000000000000" pitchFamily="2" charset="0"/>
                <a:ea typeface="Roboto" panose="02000000000000000000" pitchFamily="2" charset="0"/>
              </a:rPr>
              <a:t>: Performs </a:t>
            </a:r>
            <a:r>
              <a:rPr lang="en-US" sz="2500" b="1" dirty="0">
                <a:solidFill>
                  <a:srgbClr val="FF0000"/>
                </a:solidFill>
                <a:latin typeface="Roboto" panose="02000000000000000000" pitchFamily="2" charset="0"/>
                <a:ea typeface="Roboto" panose="02000000000000000000" pitchFamily="2" charset="0"/>
              </a:rPr>
              <a:t>averagely</a:t>
            </a:r>
            <a:r>
              <a:rPr lang="en-US" sz="2500" dirty="0">
                <a:latin typeface="Roboto" panose="02000000000000000000" pitchFamily="2" charset="0"/>
                <a:ea typeface="Roboto" panose="02000000000000000000" pitchFamily="2" charset="0"/>
              </a:rPr>
              <a:t> across all cases</a:t>
            </a:r>
            <a:endParaRPr lang="en-US" sz="2500" b="1" dirty="0">
              <a:latin typeface="Roboto" panose="02000000000000000000" pitchFamily="2" charset="0"/>
              <a:ea typeface="Roboto" panose="02000000000000000000" pitchFamily="2" charset="0"/>
            </a:endParaRPr>
          </a:p>
          <a:p>
            <a:pPr>
              <a:lnSpc>
                <a:spcPct val="150000"/>
              </a:lnSpc>
            </a:pPr>
            <a:r>
              <a:rPr lang="en-US" sz="2500" b="1" dirty="0">
                <a:latin typeface="Roboto" panose="02000000000000000000" pitchFamily="2" charset="0"/>
                <a:ea typeface="Roboto" panose="02000000000000000000" pitchFamily="2" charset="0"/>
              </a:rPr>
              <a:t>Half Grid Search</a:t>
            </a:r>
            <a:r>
              <a:rPr lang="en-US" sz="2500" dirty="0">
                <a:latin typeface="Roboto" panose="02000000000000000000" pitchFamily="2" charset="0"/>
                <a:ea typeface="Roboto" panose="02000000000000000000" pitchFamily="2" charset="0"/>
              </a:rPr>
              <a:t>: Shows improved effectiveness as model </a:t>
            </a:r>
            <a:r>
              <a:rPr lang="en-US" sz="2500" b="1" dirty="0">
                <a:solidFill>
                  <a:srgbClr val="FEAC0A"/>
                </a:solidFill>
                <a:latin typeface="Roboto" panose="02000000000000000000" pitchFamily="2" charset="0"/>
                <a:ea typeface="Roboto" panose="02000000000000000000" pitchFamily="2" charset="0"/>
              </a:rPr>
              <a:t>complexity increases</a:t>
            </a:r>
          </a:p>
        </p:txBody>
      </p:sp>
      <p:sp>
        <p:nvSpPr>
          <p:cNvPr id="22" name="TextBox 21">
            <a:extLst>
              <a:ext uri="{FF2B5EF4-FFF2-40B4-BE49-F238E27FC236}">
                <a16:creationId xmlns:a16="http://schemas.microsoft.com/office/drawing/2014/main" id="{CD004C84-B848-8582-E268-7AC4B20D6D4B}"/>
              </a:ext>
            </a:extLst>
          </p:cNvPr>
          <p:cNvSpPr txBox="1"/>
          <p:nvPr/>
        </p:nvSpPr>
        <p:spPr>
          <a:xfrm>
            <a:off x="4139540" y="7902372"/>
            <a:ext cx="10210800" cy="605294"/>
          </a:xfrm>
          <a:prstGeom prst="rect">
            <a:avLst/>
          </a:prstGeom>
          <a:solidFill>
            <a:srgbClr val="FFFFFF"/>
          </a:solidFill>
          <a:ln w="3175">
            <a:solidFill>
              <a:schemeClr val="tx1"/>
            </a:solidFill>
          </a:ln>
        </p:spPr>
        <p:txBody>
          <a:bodyPr wrap="square">
            <a:spAutoFit/>
          </a:bodyPr>
          <a:lstStyle/>
          <a:p>
            <a:pPr algn="ctr">
              <a:lnSpc>
                <a:spcPct val="150000"/>
              </a:lnSpc>
            </a:pPr>
            <a:r>
              <a:rPr lang="en-US" sz="2500" b="1" dirty="0">
                <a:latin typeface="Roboto" panose="02000000000000000000" pitchFamily="2" charset="0"/>
                <a:ea typeface="Roboto" panose="02000000000000000000" pitchFamily="2" charset="0"/>
              </a:rPr>
              <a:t>Simulated Annealing</a:t>
            </a:r>
            <a:r>
              <a:rPr lang="en-US" sz="2500" dirty="0">
                <a:latin typeface="Roboto" panose="02000000000000000000" pitchFamily="2" charset="0"/>
                <a:ea typeface="Roboto" panose="02000000000000000000" pitchFamily="2" charset="0"/>
              </a:rPr>
              <a:t>: Well-suited for models of </a:t>
            </a:r>
            <a:r>
              <a:rPr lang="en-US" sz="2500" b="1" dirty="0">
                <a:solidFill>
                  <a:srgbClr val="FEAC0A"/>
                </a:solidFill>
                <a:latin typeface="Roboto" panose="02000000000000000000" pitchFamily="2" charset="0"/>
                <a:ea typeface="Roboto" panose="02000000000000000000" pitchFamily="2" charset="0"/>
              </a:rPr>
              <a:t>moderate</a:t>
            </a:r>
            <a:r>
              <a:rPr lang="en-US" sz="2500" dirty="0">
                <a:latin typeface="Roboto" panose="02000000000000000000" pitchFamily="2" charset="0"/>
                <a:ea typeface="Roboto" panose="02000000000000000000" pitchFamily="2" charset="0"/>
              </a:rPr>
              <a:t> complexity</a:t>
            </a:r>
          </a:p>
        </p:txBody>
      </p:sp>
      <p:pic>
        <p:nvPicPr>
          <p:cNvPr id="15" name="Picture 14" descr="A screenshot of a computer&#10;&#10;Description automatically generated">
            <a:extLst>
              <a:ext uri="{FF2B5EF4-FFF2-40B4-BE49-F238E27FC236}">
                <a16:creationId xmlns:a16="http://schemas.microsoft.com/office/drawing/2014/main" id="{DA3DBB7F-1B96-0A15-BE8B-5947A1E7F4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0647" y="3095339"/>
            <a:ext cx="14546705" cy="4096322"/>
          </a:xfrm>
          <a:prstGeom prst="rect">
            <a:avLst/>
          </a:prstGeom>
        </p:spPr>
      </p:pic>
      <p:sp>
        <p:nvSpPr>
          <p:cNvPr id="13" name="TextBox 12">
            <a:extLst>
              <a:ext uri="{FF2B5EF4-FFF2-40B4-BE49-F238E27FC236}">
                <a16:creationId xmlns:a16="http://schemas.microsoft.com/office/drawing/2014/main" id="{8626D651-CDDE-5D2C-369B-210294D43A28}"/>
              </a:ext>
            </a:extLst>
          </p:cNvPr>
          <p:cNvSpPr txBox="1"/>
          <p:nvPr/>
        </p:nvSpPr>
        <p:spPr>
          <a:xfrm>
            <a:off x="19583550" y="7774938"/>
            <a:ext cx="13047207" cy="1182375"/>
          </a:xfrm>
          <a:prstGeom prst="rect">
            <a:avLst/>
          </a:prstGeom>
          <a:solidFill>
            <a:srgbClr val="FFFFFF"/>
          </a:solidFill>
          <a:ln w="3175">
            <a:solidFill>
              <a:schemeClr val="tx1"/>
            </a:solidFill>
          </a:ln>
        </p:spPr>
        <p:txBody>
          <a:bodyPr wrap="square">
            <a:spAutoFit/>
          </a:bodyPr>
          <a:lstStyle/>
          <a:p>
            <a:pPr algn="ctr">
              <a:lnSpc>
                <a:spcPct val="150000"/>
              </a:lnSpc>
            </a:pPr>
            <a:r>
              <a:rPr lang="en-US" sz="2500" b="1" dirty="0">
                <a:latin typeface="Roboto" panose="02000000000000000000" pitchFamily="2" charset="0"/>
                <a:ea typeface="Roboto" panose="02000000000000000000" pitchFamily="2" charset="0"/>
              </a:rPr>
              <a:t>Logistic Regression </a:t>
            </a:r>
            <a:r>
              <a:rPr lang="en-US" sz="2500" dirty="0">
                <a:latin typeface="Roboto" panose="02000000000000000000" pitchFamily="2" charset="0"/>
                <a:ea typeface="Roboto" panose="02000000000000000000" pitchFamily="2" charset="0"/>
              </a:rPr>
              <a:t>has the </a:t>
            </a:r>
            <a:r>
              <a:rPr lang="en-US" sz="2500" b="1" dirty="0">
                <a:solidFill>
                  <a:srgbClr val="FF0000"/>
                </a:solidFill>
                <a:latin typeface="Roboto" panose="02000000000000000000" pitchFamily="2" charset="0"/>
                <a:ea typeface="Roboto" panose="02000000000000000000" pitchFamily="2" charset="0"/>
              </a:rPr>
              <a:t>worst</a:t>
            </a:r>
            <a:r>
              <a:rPr lang="en-US" sz="2500" dirty="0">
                <a:latin typeface="Roboto" panose="02000000000000000000" pitchFamily="2" charset="0"/>
                <a:ea typeface="Roboto" panose="02000000000000000000" pitchFamily="2" charset="0"/>
              </a:rPr>
              <a:t> performance whereas </a:t>
            </a:r>
          </a:p>
          <a:p>
            <a:pPr algn="ctr">
              <a:lnSpc>
                <a:spcPct val="150000"/>
              </a:lnSpc>
            </a:pPr>
            <a:r>
              <a:rPr lang="en-US" sz="2500" b="1" dirty="0">
                <a:latin typeface="Roboto" panose="02000000000000000000" pitchFamily="2" charset="0"/>
                <a:ea typeface="Roboto" panose="02000000000000000000" pitchFamily="2" charset="0"/>
              </a:rPr>
              <a:t>Gradient Boosting Classifier </a:t>
            </a:r>
            <a:r>
              <a:rPr lang="en-US" sz="2500" dirty="0">
                <a:latin typeface="Roboto" panose="02000000000000000000" pitchFamily="2" charset="0"/>
                <a:ea typeface="Roboto" panose="02000000000000000000" pitchFamily="2" charset="0"/>
              </a:rPr>
              <a:t>has </a:t>
            </a:r>
            <a:r>
              <a:rPr lang="en-US" sz="2500" b="1" dirty="0">
                <a:solidFill>
                  <a:srgbClr val="17A994"/>
                </a:solidFill>
                <a:latin typeface="Roboto" panose="02000000000000000000" pitchFamily="2" charset="0"/>
                <a:ea typeface="Roboto" panose="02000000000000000000" pitchFamily="2" charset="0"/>
              </a:rPr>
              <a:t>outperformed</a:t>
            </a:r>
            <a:r>
              <a:rPr lang="en-US" sz="2500" dirty="0">
                <a:latin typeface="Roboto" panose="02000000000000000000" pitchFamily="2" charset="0"/>
                <a:ea typeface="Roboto" panose="02000000000000000000" pitchFamily="2" charset="0"/>
              </a:rPr>
              <a:t> </a:t>
            </a:r>
            <a:r>
              <a:rPr lang="en-US" sz="2500" b="1" dirty="0">
                <a:latin typeface="Roboto" panose="02000000000000000000" pitchFamily="2" charset="0"/>
                <a:ea typeface="Roboto" panose="02000000000000000000" pitchFamily="2" charset="0"/>
              </a:rPr>
              <a:t>Random Forest Classifier </a:t>
            </a:r>
            <a:r>
              <a:rPr lang="en-US" sz="2500" dirty="0">
                <a:latin typeface="Roboto" panose="02000000000000000000" pitchFamily="2" charset="0"/>
                <a:ea typeface="Roboto" panose="02000000000000000000" pitchFamily="2" charset="0"/>
              </a:rPr>
              <a:t>after optimization</a:t>
            </a:r>
          </a:p>
        </p:txBody>
      </p:sp>
      <p:sp>
        <p:nvSpPr>
          <p:cNvPr id="27" name="Slide Number Placeholder 26">
            <a:extLst>
              <a:ext uri="{FF2B5EF4-FFF2-40B4-BE49-F238E27FC236}">
                <a16:creationId xmlns:a16="http://schemas.microsoft.com/office/drawing/2014/main" id="{2CDBCF5B-DE54-ACD9-9863-EEB1BE50C84D}"/>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7494594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3" name="Group 2">
            <a:extLst>
              <a:ext uri="{FF2B5EF4-FFF2-40B4-BE49-F238E27FC236}">
                <a16:creationId xmlns:a16="http://schemas.microsoft.com/office/drawing/2014/main" id="{0A9F1078-5D82-367F-F207-35070BBD3C52}"/>
              </a:ext>
            </a:extLst>
          </p:cNvPr>
          <p:cNvGrpSpPr/>
          <p:nvPr/>
        </p:nvGrpSpPr>
        <p:grpSpPr>
          <a:xfrm>
            <a:off x="1066800" y="1028700"/>
            <a:ext cx="16154400" cy="8189677"/>
            <a:chOff x="0" y="0"/>
            <a:chExt cx="2638554" cy="1630376"/>
          </a:xfrm>
        </p:grpSpPr>
        <p:sp>
          <p:nvSpPr>
            <p:cNvPr id="7" name="Freeform 9">
              <a:extLst>
                <a:ext uri="{FF2B5EF4-FFF2-40B4-BE49-F238E27FC236}">
                  <a16:creationId xmlns:a16="http://schemas.microsoft.com/office/drawing/2014/main" id="{28E0B87E-9CF9-7D04-16E9-561EE38ECFBE}"/>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9" name="TextBox 10">
              <a:extLst>
                <a:ext uri="{FF2B5EF4-FFF2-40B4-BE49-F238E27FC236}">
                  <a16:creationId xmlns:a16="http://schemas.microsoft.com/office/drawing/2014/main" id="{AAA1F002-F952-C4FC-9B23-40D0041A8B0D}"/>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TextBox 17">
            <a:extLst>
              <a:ext uri="{FF2B5EF4-FFF2-40B4-BE49-F238E27FC236}">
                <a16:creationId xmlns:a16="http://schemas.microsoft.com/office/drawing/2014/main" id="{9D64CC77-D0E5-C83B-CF42-AD6CADA40B76}"/>
              </a:ext>
            </a:extLst>
          </p:cNvPr>
          <p:cNvSpPr txBox="1"/>
          <p:nvPr/>
        </p:nvSpPr>
        <p:spPr>
          <a:xfrm>
            <a:off x="11277862" y="1862714"/>
            <a:ext cx="5105400" cy="307777"/>
          </a:xfrm>
          <a:prstGeom prst="rect">
            <a:avLst/>
          </a:prstGeom>
        </p:spPr>
        <p:txBody>
          <a:bodyPr wrap="square" lIns="0" tIns="0" rIns="0" bIns="0" rtlCol="0" anchor="t">
            <a:spAutoFit/>
          </a:bodyPr>
          <a:lstStyle/>
          <a:p>
            <a:pPr algn="just"/>
            <a:r>
              <a:rPr lang="en-US" sz="2000" dirty="0">
                <a:solidFill>
                  <a:sysClr val="windowText" lastClr="000000"/>
                </a:solidFill>
                <a:latin typeface="Roboto" panose="02000000000000000000" pitchFamily="2" charset="0"/>
                <a:ea typeface="Roboto" panose="02000000000000000000" pitchFamily="2" charset="0"/>
              </a:rPr>
              <a:t>To</a:t>
            </a:r>
            <a:r>
              <a:rPr lang="en-US" sz="2000" b="1" dirty="0">
                <a:solidFill>
                  <a:srgbClr val="3AB6A4"/>
                </a:solidFill>
                <a:latin typeface="Roboto" panose="02000000000000000000" pitchFamily="2" charset="0"/>
                <a:ea typeface="Roboto" panose="02000000000000000000" pitchFamily="2" charset="0"/>
              </a:rPr>
              <a:t> assess</a:t>
            </a:r>
            <a:r>
              <a:rPr lang="en-US" sz="2000" dirty="0">
                <a:latin typeface="Roboto" panose="02000000000000000000" pitchFamily="2" charset="0"/>
                <a:ea typeface="Roboto" panose="02000000000000000000" pitchFamily="2" charset="0"/>
              </a:rPr>
              <a:t> quality of hyperparameter found</a:t>
            </a:r>
          </a:p>
        </p:txBody>
      </p:sp>
      <p:sp>
        <p:nvSpPr>
          <p:cNvPr id="11" name="TextBox 11">
            <a:extLst>
              <a:ext uri="{FF2B5EF4-FFF2-40B4-BE49-F238E27FC236}">
                <a16:creationId xmlns:a16="http://schemas.microsoft.com/office/drawing/2014/main" id="{DCA95175-21F7-F9FD-7EAD-9E9CFFBBE5E4}"/>
              </a:ext>
            </a:extLst>
          </p:cNvPr>
          <p:cNvSpPr txBox="1"/>
          <p:nvPr/>
        </p:nvSpPr>
        <p:spPr>
          <a:xfrm>
            <a:off x="10628410"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2</a:t>
            </a:r>
            <a:endParaRPr lang="en-US" sz="1400" b="1" dirty="0">
              <a:solidFill>
                <a:srgbClr val="FF9405"/>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F003ED4-5948-7F65-19C6-4DDDA2835966}"/>
              </a:ext>
            </a:extLst>
          </p:cNvPr>
          <p:cNvSpPr txBox="1"/>
          <p:nvPr/>
        </p:nvSpPr>
        <p:spPr>
          <a:xfrm>
            <a:off x="-9917927" y="8045713"/>
            <a:ext cx="8791808" cy="477054"/>
          </a:xfrm>
          <a:prstGeom prst="rect">
            <a:avLst/>
          </a:prstGeom>
          <a:solidFill>
            <a:srgbClr val="FFFFFF"/>
          </a:solidFill>
          <a:ln w="3175">
            <a:solidFill>
              <a:schemeClr val="tx1"/>
            </a:solidFill>
          </a:ln>
        </p:spPr>
        <p:txBody>
          <a:bodyPr wrap="square">
            <a:spAutoFit/>
          </a:bodyPr>
          <a:lstStyle/>
          <a:p>
            <a:pPr algn="ctr"/>
            <a:r>
              <a:rPr lang="en-US" sz="2500" dirty="0">
                <a:latin typeface="Roboto" panose="02000000000000000000" pitchFamily="2" charset="0"/>
                <a:ea typeface="Roboto" panose="02000000000000000000" pitchFamily="2" charset="0"/>
              </a:rPr>
              <a:t>AUC ROC score is used due to </a:t>
            </a:r>
            <a:r>
              <a:rPr lang="en-US" sz="2500" b="1" dirty="0">
                <a:latin typeface="Roboto" panose="02000000000000000000" pitchFamily="2" charset="0"/>
                <a:ea typeface="Roboto" panose="02000000000000000000" pitchFamily="2" charset="0"/>
              </a:rPr>
              <a:t>imbalanced</a:t>
            </a:r>
            <a:r>
              <a:rPr lang="en-US" sz="2500" dirty="0">
                <a:latin typeface="Roboto" panose="02000000000000000000" pitchFamily="2" charset="0"/>
                <a:ea typeface="Roboto" panose="02000000000000000000" pitchFamily="2" charset="0"/>
              </a:rPr>
              <a:t> testing set</a:t>
            </a:r>
            <a:endParaRPr lang="en-MY" sz="2500" dirty="0">
              <a:solidFill>
                <a:srgbClr val="FF0000"/>
              </a:solidFill>
            </a:endParaRPr>
          </a:p>
        </p:txBody>
      </p:sp>
      <p:sp>
        <p:nvSpPr>
          <p:cNvPr id="8" name="TextBox 7">
            <a:extLst>
              <a:ext uri="{FF2B5EF4-FFF2-40B4-BE49-F238E27FC236}">
                <a16:creationId xmlns:a16="http://schemas.microsoft.com/office/drawing/2014/main" id="{376BFD29-1553-1022-6B2A-B1D834D5C36A}"/>
              </a:ext>
            </a:extLst>
          </p:cNvPr>
          <p:cNvSpPr txBox="1"/>
          <p:nvPr/>
        </p:nvSpPr>
        <p:spPr>
          <a:xfrm>
            <a:off x="-9448617" y="7693052"/>
            <a:ext cx="8311495"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Baseline</a:t>
            </a:r>
            <a:r>
              <a:rPr lang="en-US" sz="2500" dirty="0">
                <a:latin typeface="Roboto" panose="02000000000000000000" pitchFamily="2" charset="0"/>
                <a:ea typeface="Roboto" panose="02000000000000000000" pitchFamily="2" charset="0"/>
              </a:rPr>
              <a:t>: Effective for </a:t>
            </a:r>
            <a:r>
              <a:rPr lang="en-US" sz="2500" b="1" dirty="0">
                <a:solidFill>
                  <a:srgbClr val="17A994"/>
                </a:solidFill>
                <a:latin typeface="Roboto" panose="02000000000000000000" pitchFamily="2" charset="0"/>
                <a:ea typeface="Roboto" panose="02000000000000000000" pitchFamily="2" charset="0"/>
              </a:rPr>
              <a:t>simple</a:t>
            </a:r>
            <a:r>
              <a:rPr lang="en-US" sz="2500" dirty="0">
                <a:latin typeface="Roboto" panose="02000000000000000000" pitchFamily="2" charset="0"/>
                <a:ea typeface="Roboto" panose="02000000000000000000" pitchFamily="2" charset="0"/>
              </a:rPr>
              <a:t> models </a:t>
            </a:r>
          </a:p>
          <a:p>
            <a:pPr>
              <a:lnSpc>
                <a:spcPct val="150000"/>
              </a:lnSpc>
            </a:pPr>
            <a:r>
              <a:rPr lang="en-US" sz="2500" b="1" dirty="0">
                <a:latin typeface="Roboto" panose="02000000000000000000" pitchFamily="2" charset="0"/>
                <a:ea typeface="Roboto" panose="02000000000000000000" pitchFamily="2" charset="0"/>
              </a:rPr>
              <a:t>Genetic Algorithm</a:t>
            </a:r>
            <a:r>
              <a:rPr lang="en-US" sz="2500" dirty="0">
                <a:latin typeface="Roboto" panose="02000000000000000000" pitchFamily="2" charset="0"/>
                <a:ea typeface="Roboto" panose="02000000000000000000" pitchFamily="2" charset="0"/>
              </a:rPr>
              <a:t>: Highly effective for </a:t>
            </a:r>
            <a:r>
              <a:rPr lang="en-US" sz="2500" b="1" dirty="0">
                <a:solidFill>
                  <a:srgbClr val="17A994"/>
                </a:solidFill>
                <a:latin typeface="Roboto" panose="02000000000000000000" pitchFamily="2" charset="0"/>
                <a:ea typeface="Roboto" panose="02000000000000000000" pitchFamily="2" charset="0"/>
              </a:rPr>
              <a:t>complex</a:t>
            </a:r>
            <a:r>
              <a:rPr lang="en-US" sz="2500" dirty="0">
                <a:latin typeface="Roboto" panose="02000000000000000000" pitchFamily="2" charset="0"/>
                <a:ea typeface="Roboto" panose="02000000000000000000" pitchFamily="2" charset="0"/>
              </a:rPr>
              <a:t> models</a:t>
            </a:r>
          </a:p>
        </p:txBody>
      </p:sp>
      <p:sp>
        <p:nvSpPr>
          <p:cNvPr id="16" name="TextBox 15">
            <a:extLst>
              <a:ext uri="{FF2B5EF4-FFF2-40B4-BE49-F238E27FC236}">
                <a16:creationId xmlns:a16="http://schemas.microsoft.com/office/drawing/2014/main" id="{CA22A774-5270-91C0-E799-681CEF6E4801}"/>
              </a:ext>
            </a:extLst>
          </p:cNvPr>
          <p:cNvSpPr txBox="1"/>
          <p:nvPr/>
        </p:nvSpPr>
        <p:spPr>
          <a:xfrm>
            <a:off x="-12259751" y="7613831"/>
            <a:ext cx="11489826" cy="1182375"/>
          </a:xfrm>
          <a:prstGeom prst="rect">
            <a:avLst/>
          </a:prstGeom>
          <a:solidFill>
            <a:srgbClr val="FFFFFF"/>
          </a:solidFill>
          <a:ln w="3175">
            <a:solidFill>
              <a:schemeClr val="tx1"/>
            </a:solidFill>
          </a:ln>
        </p:spPr>
        <p:txBody>
          <a:bodyPr wrap="square">
            <a:spAutoFit/>
          </a:bodyPr>
          <a:lstStyle/>
          <a:p>
            <a:pPr>
              <a:lnSpc>
                <a:spcPct val="150000"/>
              </a:lnSpc>
            </a:pPr>
            <a:r>
              <a:rPr lang="en-US" sz="2500" b="1" dirty="0">
                <a:latin typeface="Roboto" panose="02000000000000000000" pitchFamily="2" charset="0"/>
                <a:ea typeface="Roboto" panose="02000000000000000000" pitchFamily="2" charset="0"/>
              </a:rPr>
              <a:t>Grid Search</a:t>
            </a:r>
            <a:r>
              <a:rPr lang="en-US" sz="2500" dirty="0">
                <a:latin typeface="Roboto" panose="02000000000000000000" pitchFamily="2" charset="0"/>
                <a:ea typeface="Roboto" panose="02000000000000000000" pitchFamily="2" charset="0"/>
              </a:rPr>
              <a:t>: Performs </a:t>
            </a:r>
            <a:r>
              <a:rPr lang="en-US" sz="2500" b="1" dirty="0">
                <a:solidFill>
                  <a:srgbClr val="FF0000"/>
                </a:solidFill>
                <a:latin typeface="Roboto" panose="02000000000000000000" pitchFamily="2" charset="0"/>
                <a:ea typeface="Roboto" panose="02000000000000000000" pitchFamily="2" charset="0"/>
              </a:rPr>
              <a:t>averagely</a:t>
            </a:r>
            <a:r>
              <a:rPr lang="en-US" sz="2500" dirty="0">
                <a:latin typeface="Roboto" panose="02000000000000000000" pitchFamily="2" charset="0"/>
                <a:ea typeface="Roboto" panose="02000000000000000000" pitchFamily="2" charset="0"/>
              </a:rPr>
              <a:t> across all cases</a:t>
            </a:r>
            <a:endParaRPr lang="en-US" sz="2500" b="1" dirty="0">
              <a:latin typeface="Roboto" panose="02000000000000000000" pitchFamily="2" charset="0"/>
              <a:ea typeface="Roboto" panose="02000000000000000000" pitchFamily="2" charset="0"/>
            </a:endParaRPr>
          </a:p>
          <a:p>
            <a:pPr>
              <a:lnSpc>
                <a:spcPct val="150000"/>
              </a:lnSpc>
            </a:pPr>
            <a:r>
              <a:rPr lang="en-US" sz="2500" b="1" dirty="0">
                <a:latin typeface="Roboto" panose="02000000000000000000" pitchFamily="2" charset="0"/>
                <a:ea typeface="Roboto" panose="02000000000000000000" pitchFamily="2" charset="0"/>
              </a:rPr>
              <a:t>Half Grid Search</a:t>
            </a:r>
            <a:r>
              <a:rPr lang="en-US" sz="2500" dirty="0">
                <a:latin typeface="Roboto" panose="02000000000000000000" pitchFamily="2" charset="0"/>
                <a:ea typeface="Roboto" panose="02000000000000000000" pitchFamily="2" charset="0"/>
              </a:rPr>
              <a:t>: Shows improved effectiveness as model </a:t>
            </a:r>
            <a:r>
              <a:rPr lang="en-US" sz="2500" b="1" dirty="0">
                <a:solidFill>
                  <a:srgbClr val="FEAC0A"/>
                </a:solidFill>
                <a:latin typeface="Roboto" panose="02000000000000000000" pitchFamily="2" charset="0"/>
                <a:ea typeface="Roboto" panose="02000000000000000000" pitchFamily="2" charset="0"/>
              </a:rPr>
              <a:t>complexity increases</a:t>
            </a:r>
          </a:p>
        </p:txBody>
      </p:sp>
      <p:sp>
        <p:nvSpPr>
          <p:cNvPr id="22" name="TextBox 21">
            <a:extLst>
              <a:ext uri="{FF2B5EF4-FFF2-40B4-BE49-F238E27FC236}">
                <a16:creationId xmlns:a16="http://schemas.microsoft.com/office/drawing/2014/main" id="{CD004C84-B848-8582-E268-7AC4B20D6D4B}"/>
              </a:ext>
            </a:extLst>
          </p:cNvPr>
          <p:cNvSpPr txBox="1"/>
          <p:nvPr/>
        </p:nvSpPr>
        <p:spPr>
          <a:xfrm>
            <a:off x="-11347922" y="7902372"/>
            <a:ext cx="10210800" cy="605294"/>
          </a:xfrm>
          <a:prstGeom prst="rect">
            <a:avLst/>
          </a:prstGeom>
          <a:solidFill>
            <a:srgbClr val="FFFFFF"/>
          </a:solidFill>
          <a:ln w="3175">
            <a:solidFill>
              <a:schemeClr val="tx1"/>
            </a:solidFill>
          </a:ln>
        </p:spPr>
        <p:txBody>
          <a:bodyPr wrap="square">
            <a:spAutoFit/>
          </a:bodyPr>
          <a:lstStyle/>
          <a:p>
            <a:pPr algn="ctr">
              <a:lnSpc>
                <a:spcPct val="150000"/>
              </a:lnSpc>
            </a:pPr>
            <a:r>
              <a:rPr lang="en-US" sz="2500" b="1" dirty="0">
                <a:latin typeface="Roboto" panose="02000000000000000000" pitchFamily="2" charset="0"/>
                <a:ea typeface="Roboto" panose="02000000000000000000" pitchFamily="2" charset="0"/>
              </a:rPr>
              <a:t>Simulated Annealing</a:t>
            </a:r>
            <a:r>
              <a:rPr lang="en-US" sz="2500" dirty="0">
                <a:latin typeface="Roboto" panose="02000000000000000000" pitchFamily="2" charset="0"/>
                <a:ea typeface="Roboto" panose="02000000000000000000" pitchFamily="2" charset="0"/>
              </a:rPr>
              <a:t>: Well-suited for models of </a:t>
            </a:r>
            <a:r>
              <a:rPr lang="en-US" sz="2500" b="1" dirty="0">
                <a:solidFill>
                  <a:srgbClr val="FEAC0A"/>
                </a:solidFill>
                <a:latin typeface="Roboto" panose="02000000000000000000" pitchFamily="2" charset="0"/>
                <a:ea typeface="Roboto" panose="02000000000000000000" pitchFamily="2" charset="0"/>
              </a:rPr>
              <a:t>moderate</a:t>
            </a:r>
            <a:r>
              <a:rPr lang="en-US" sz="2500" dirty="0">
                <a:latin typeface="Roboto" panose="02000000000000000000" pitchFamily="2" charset="0"/>
                <a:ea typeface="Roboto" panose="02000000000000000000" pitchFamily="2" charset="0"/>
              </a:rPr>
              <a:t> complexity</a:t>
            </a:r>
          </a:p>
        </p:txBody>
      </p:sp>
      <p:pic>
        <p:nvPicPr>
          <p:cNvPr id="14" name="Picture 13" descr="A screenshot of a graph&#10;&#10;Description automatically generated">
            <a:extLst>
              <a:ext uri="{FF2B5EF4-FFF2-40B4-BE49-F238E27FC236}">
                <a16:creationId xmlns:a16="http://schemas.microsoft.com/office/drawing/2014/main" id="{ADE8BE78-5F91-1EC0-86F2-D4356CACC4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70912" y="2704419"/>
            <a:ext cx="12546176" cy="4877481"/>
          </a:xfrm>
          <a:prstGeom prst="rect">
            <a:avLst/>
          </a:prstGeom>
        </p:spPr>
      </p:pic>
      <p:sp>
        <p:nvSpPr>
          <p:cNvPr id="19" name="Rectangle 18">
            <a:extLst>
              <a:ext uri="{FF2B5EF4-FFF2-40B4-BE49-F238E27FC236}">
                <a16:creationId xmlns:a16="http://schemas.microsoft.com/office/drawing/2014/main" id="{BD034B56-F93E-853B-1688-96A751809155}"/>
              </a:ext>
            </a:extLst>
          </p:cNvPr>
          <p:cNvSpPr/>
          <p:nvPr/>
        </p:nvSpPr>
        <p:spPr>
          <a:xfrm>
            <a:off x="5943600" y="3385917"/>
            <a:ext cx="1905000" cy="41959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TextBox 23">
            <a:extLst>
              <a:ext uri="{FF2B5EF4-FFF2-40B4-BE49-F238E27FC236}">
                <a16:creationId xmlns:a16="http://schemas.microsoft.com/office/drawing/2014/main" id="{C649D4F0-A9C5-8CDE-D2F0-53680A517A70}"/>
              </a:ext>
            </a:extLst>
          </p:cNvPr>
          <p:cNvSpPr txBox="1"/>
          <p:nvPr/>
        </p:nvSpPr>
        <p:spPr>
          <a:xfrm>
            <a:off x="2620396" y="7774938"/>
            <a:ext cx="13047207" cy="1182375"/>
          </a:xfrm>
          <a:prstGeom prst="rect">
            <a:avLst/>
          </a:prstGeom>
          <a:solidFill>
            <a:srgbClr val="FFFFFF"/>
          </a:solidFill>
          <a:ln w="3175">
            <a:solidFill>
              <a:schemeClr val="tx1"/>
            </a:solidFill>
          </a:ln>
        </p:spPr>
        <p:txBody>
          <a:bodyPr wrap="square">
            <a:spAutoFit/>
          </a:bodyPr>
          <a:lstStyle/>
          <a:p>
            <a:pPr algn="ctr">
              <a:lnSpc>
                <a:spcPct val="150000"/>
              </a:lnSpc>
            </a:pPr>
            <a:r>
              <a:rPr lang="en-US" sz="2500" b="1" dirty="0">
                <a:latin typeface="Roboto" panose="02000000000000000000" pitchFamily="2" charset="0"/>
                <a:ea typeface="Roboto" panose="02000000000000000000" pitchFamily="2" charset="0"/>
              </a:rPr>
              <a:t>Logistic Regression </a:t>
            </a:r>
            <a:r>
              <a:rPr lang="en-US" sz="2500" dirty="0">
                <a:latin typeface="Roboto" panose="02000000000000000000" pitchFamily="2" charset="0"/>
                <a:ea typeface="Roboto" panose="02000000000000000000" pitchFamily="2" charset="0"/>
              </a:rPr>
              <a:t>has the </a:t>
            </a:r>
            <a:r>
              <a:rPr lang="en-US" sz="2500" b="1" dirty="0">
                <a:solidFill>
                  <a:srgbClr val="FF0000"/>
                </a:solidFill>
                <a:latin typeface="Roboto" panose="02000000000000000000" pitchFamily="2" charset="0"/>
                <a:ea typeface="Roboto" panose="02000000000000000000" pitchFamily="2" charset="0"/>
              </a:rPr>
              <a:t>worst</a:t>
            </a:r>
            <a:r>
              <a:rPr lang="en-US" sz="2500" dirty="0">
                <a:latin typeface="Roboto" panose="02000000000000000000" pitchFamily="2" charset="0"/>
                <a:ea typeface="Roboto" panose="02000000000000000000" pitchFamily="2" charset="0"/>
              </a:rPr>
              <a:t> performance whereas </a:t>
            </a:r>
          </a:p>
          <a:p>
            <a:pPr algn="ctr">
              <a:lnSpc>
                <a:spcPct val="150000"/>
              </a:lnSpc>
            </a:pPr>
            <a:r>
              <a:rPr lang="en-US" sz="2500" b="1" dirty="0">
                <a:latin typeface="Roboto" panose="02000000000000000000" pitchFamily="2" charset="0"/>
                <a:ea typeface="Roboto" panose="02000000000000000000" pitchFamily="2" charset="0"/>
              </a:rPr>
              <a:t>Gradient Boosting Classifier </a:t>
            </a:r>
            <a:r>
              <a:rPr lang="en-US" sz="2500" dirty="0">
                <a:latin typeface="Roboto" panose="02000000000000000000" pitchFamily="2" charset="0"/>
                <a:ea typeface="Roboto" panose="02000000000000000000" pitchFamily="2" charset="0"/>
              </a:rPr>
              <a:t>has </a:t>
            </a:r>
            <a:r>
              <a:rPr lang="en-US" sz="2500" b="1" dirty="0">
                <a:solidFill>
                  <a:srgbClr val="17A994"/>
                </a:solidFill>
                <a:latin typeface="Roboto" panose="02000000000000000000" pitchFamily="2" charset="0"/>
                <a:ea typeface="Roboto" panose="02000000000000000000" pitchFamily="2" charset="0"/>
              </a:rPr>
              <a:t>outperformed</a:t>
            </a:r>
            <a:r>
              <a:rPr lang="en-US" sz="2500" dirty="0">
                <a:latin typeface="Roboto" panose="02000000000000000000" pitchFamily="2" charset="0"/>
                <a:ea typeface="Roboto" panose="02000000000000000000" pitchFamily="2" charset="0"/>
              </a:rPr>
              <a:t> </a:t>
            </a:r>
            <a:r>
              <a:rPr lang="en-US" sz="2500" b="1" dirty="0">
                <a:latin typeface="Roboto" panose="02000000000000000000" pitchFamily="2" charset="0"/>
                <a:ea typeface="Roboto" panose="02000000000000000000" pitchFamily="2" charset="0"/>
              </a:rPr>
              <a:t>Random Forest Classifier </a:t>
            </a:r>
            <a:r>
              <a:rPr lang="en-US" sz="2500" dirty="0">
                <a:latin typeface="Roboto" panose="02000000000000000000" pitchFamily="2" charset="0"/>
                <a:ea typeface="Roboto" panose="02000000000000000000" pitchFamily="2" charset="0"/>
              </a:rPr>
              <a:t>after optimization</a:t>
            </a:r>
          </a:p>
        </p:txBody>
      </p:sp>
      <p:sp>
        <p:nvSpPr>
          <p:cNvPr id="27" name="Rectangle 26">
            <a:extLst>
              <a:ext uri="{FF2B5EF4-FFF2-40B4-BE49-F238E27FC236}">
                <a16:creationId xmlns:a16="http://schemas.microsoft.com/office/drawing/2014/main" id="{43D4CC1F-3B3C-2DCF-5959-1F0718AE2520}"/>
              </a:ext>
            </a:extLst>
          </p:cNvPr>
          <p:cNvSpPr/>
          <p:nvPr/>
        </p:nvSpPr>
        <p:spPr>
          <a:xfrm>
            <a:off x="13258800" y="3379011"/>
            <a:ext cx="2158288" cy="4195983"/>
          </a:xfrm>
          <a:prstGeom prst="rect">
            <a:avLst/>
          </a:prstGeom>
          <a:noFill/>
          <a:ln w="38100">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Slide Number Placeholder 30">
            <a:extLst>
              <a:ext uri="{FF2B5EF4-FFF2-40B4-BE49-F238E27FC236}">
                <a16:creationId xmlns:a16="http://schemas.microsoft.com/office/drawing/2014/main" id="{1EA4BCCB-4B6C-026A-27A3-454277B94040}"/>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105710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3" name="Group 2">
            <a:extLst>
              <a:ext uri="{FF2B5EF4-FFF2-40B4-BE49-F238E27FC236}">
                <a16:creationId xmlns:a16="http://schemas.microsoft.com/office/drawing/2014/main" id="{11EEADB4-BAFF-898C-CD5A-6AE944F21F1D}"/>
              </a:ext>
            </a:extLst>
          </p:cNvPr>
          <p:cNvGrpSpPr/>
          <p:nvPr/>
        </p:nvGrpSpPr>
        <p:grpSpPr>
          <a:xfrm>
            <a:off x="1066800" y="1028700"/>
            <a:ext cx="16154400" cy="8189677"/>
            <a:chOff x="0" y="0"/>
            <a:chExt cx="2638554" cy="1630376"/>
          </a:xfrm>
        </p:grpSpPr>
        <p:sp>
          <p:nvSpPr>
            <p:cNvPr id="7" name="Freeform 9">
              <a:extLst>
                <a:ext uri="{FF2B5EF4-FFF2-40B4-BE49-F238E27FC236}">
                  <a16:creationId xmlns:a16="http://schemas.microsoft.com/office/drawing/2014/main" id="{DCCE8C6D-E17C-0FF1-0DC5-A567C07CE3F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9" name="TextBox 10">
              <a:extLst>
                <a:ext uri="{FF2B5EF4-FFF2-40B4-BE49-F238E27FC236}">
                  <a16:creationId xmlns:a16="http://schemas.microsoft.com/office/drawing/2014/main" id="{5D75579A-A689-A175-20D7-06DD2D4B623C}"/>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TextBox 17">
            <a:extLst>
              <a:ext uri="{FF2B5EF4-FFF2-40B4-BE49-F238E27FC236}">
                <a16:creationId xmlns:a16="http://schemas.microsoft.com/office/drawing/2014/main" id="{9D64CC77-D0E5-C83B-CF42-AD6CADA40B76}"/>
              </a:ext>
            </a:extLst>
          </p:cNvPr>
          <p:cNvSpPr txBox="1"/>
          <p:nvPr/>
        </p:nvSpPr>
        <p:spPr>
          <a:xfrm>
            <a:off x="11277862" y="1862714"/>
            <a:ext cx="5105400" cy="307777"/>
          </a:xfrm>
          <a:prstGeom prst="rect">
            <a:avLst/>
          </a:prstGeom>
        </p:spPr>
        <p:txBody>
          <a:bodyPr wrap="square" lIns="0" tIns="0" rIns="0" bIns="0" rtlCol="0" anchor="t">
            <a:spAutoFit/>
          </a:bodyPr>
          <a:lstStyle/>
          <a:p>
            <a:pPr algn="just"/>
            <a:r>
              <a:rPr lang="en-US" sz="2000" dirty="0">
                <a:solidFill>
                  <a:sysClr val="windowText" lastClr="000000"/>
                </a:solidFill>
                <a:latin typeface="Roboto" panose="02000000000000000000" pitchFamily="2" charset="0"/>
                <a:ea typeface="Roboto" panose="02000000000000000000" pitchFamily="2" charset="0"/>
              </a:rPr>
              <a:t>To</a:t>
            </a:r>
            <a:r>
              <a:rPr lang="en-US" sz="2000" b="1" dirty="0">
                <a:solidFill>
                  <a:srgbClr val="3AB6A4"/>
                </a:solidFill>
                <a:latin typeface="Roboto" panose="02000000000000000000" pitchFamily="2" charset="0"/>
                <a:ea typeface="Roboto" panose="02000000000000000000" pitchFamily="2" charset="0"/>
              </a:rPr>
              <a:t> assess</a:t>
            </a:r>
            <a:r>
              <a:rPr lang="en-US" sz="2000" dirty="0">
                <a:latin typeface="Roboto" panose="02000000000000000000" pitchFamily="2" charset="0"/>
                <a:ea typeface="Roboto" panose="02000000000000000000" pitchFamily="2" charset="0"/>
              </a:rPr>
              <a:t> quality of hyperparameter found</a:t>
            </a:r>
          </a:p>
        </p:txBody>
      </p:sp>
      <p:sp>
        <p:nvSpPr>
          <p:cNvPr id="11" name="TextBox 11">
            <a:extLst>
              <a:ext uri="{FF2B5EF4-FFF2-40B4-BE49-F238E27FC236}">
                <a16:creationId xmlns:a16="http://schemas.microsoft.com/office/drawing/2014/main" id="{DCA95175-21F7-F9FD-7EAD-9E9CFFBBE5E4}"/>
              </a:ext>
            </a:extLst>
          </p:cNvPr>
          <p:cNvSpPr txBox="1"/>
          <p:nvPr/>
        </p:nvSpPr>
        <p:spPr>
          <a:xfrm>
            <a:off x="10628410"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2</a:t>
            </a:r>
            <a:endParaRPr lang="en-US" sz="1400" b="1" dirty="0">
              <a:solidFill>
                <a:srgbClr val="FF9405"/>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F003ED4-5948-7F65-19C6-4DDDA2835966}"/>
              </a:ext>
            </a:extLst>
          </p:cNvPr>
          <p:cNvSpPr txBox="1"/>
          <p:nvPr/>
        </p:nvSpPr>
        <p:spPr>
          <a:xfrm>
            <a:off x="3950721" y="7935911"/>
            <a:ext cx="10502780" cy="861774"/>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Logistic Regression </a:t>
            </a:r>
            <a:r>
              <a:rPr lang="en-US" sz="2500" dirty="0">
                <a:latin typeface="Roboto" panose="02000000000000000000" pitchFamily="2" charset="0"/>
                <a:ea typeface="Roboto" panose="02000000000000000000" pitchFamily="2" charset="0"/>
              </a:rPr>
              <a:t>and </a:t>
            </a:r>
            <a:r>
              <a:rPr lang="en-US" sz="2500" b="1" dirty="0">
                <a:latin typeface="Roboto" panose="02000000000000000000" pitchFamily="2" charset="0"/>
                <a:ea typeface="Roboto" panose="02000000000000000000" pitchFamily="2" charset="0"/>
              </a:rPr>
              <a:t>Random Forest Classifier</a:t>
            </a:r>
            <a:r>
              <a:rPr lang="en-US" sz="2500" dirty="0">
                <a:latin typeface="Roboto" panose="02000000000000000000" pitchFamily="2" charset="0"/>
                <a:ea typeface="Roboto" panose="02000000000000000000" pitchFamily="2" charset="0"/>
              </a:rPr>
              <a:t> receive </a:t>
            </a:r>
            <a:r>
              <a:rPr lang="en-US" sz="2500" b="1" dirty="0">
                <a:solidFill>
                  <a:srgbClr val="FF0000"/>
                </a:solidFill>
                <a:latin typeface="Roboto" panose="02000000000000000000" pitchFamily="2" charset="0"/>
                <a:ea typeface="Roboto" panose="02000000000000000000" pitchFamily="2" charset="0"/>
              </a:rPr>
              <a:t>less</a:t>
            </a:r>
            <a:r>
              <a:rPr lang="en-US" sz="2500" dirty="0">
                <a:latin typeface="Roboto" panose="02000000000000000000" pitchFamily="2" charset="0"/>
                <a:ea typeface="Roboto" panose="02000000000000000000" pitchFamily="2" charset="0"/>
              </a:rPr>
              <a:t> benefit after optimization</a:t>
            </a:r>
            <a:endParaRPr lang="en-MY" sz="2500" dirty="0">
              <a:solidFill>
                <a:srgbClr val="FF0000"/>
              </a:solidFill>
            </a:endParaRPr>
          </a:p>
        </p:txBody>
      </p:sp>
      <p:sp>
        <p:nvSpPr>
          <p:cNvPr id="33" name="TextBox 32">
            <a:extLst>
              <a:ext uri="{FF2B5EF4-FFF2-40B4-BE49-F238E27FC236}">
                <a16:creationId xmlns:a16="http://schemas.microsoft.com/office/drawing/2014/main" id="{2FC4026C-DD75-BBF4-C20E-7D24BD3A846E}"/>
              </a:ext>
            </a:extLst>
          </p:cNvPr>
          <p:cNvSpPr txBox="1"/>
          <p:nvPr/>
        </p:nvSpPr>
        <p:spPr>
          <a:xfrm>
            <a:off x="29413200" y="7937725"/>
            <a:ext cx="9601200" cy="861774"/>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Genetic Algorithm </a:t>
            </a:r>
            <a:r>
              <a:rPr lang="en-US" sz="2500" dirty="0">
                <a:latin typeface="Roboto" panose="02000000000000000000" pitchFamily="2" charset="0"/>
                <a:ea typeface="Roboto" panose="02000000000000000000" pitchFamily="2" charset="0"/>
              </a:rPr>
              <a:t>provides the </a:t>
            </a:r>
            <a:r>
              <a:rPr lang="en-US" sz="2500" b="1" dirty="0">
                <a:solidFill>
                  <a:srgbClr val="17A994"/>
                </a:solidFill>
                <a:latin typeface="Roboto" panose="02000000000000000000" pitchFamily="2" charset="0"/>
                <a:ea typeface="Roboto" panose="02000000000000000000" pitchFamily="2" charset="0"/>
              </a:rPr>
              <a:t>greatest</a:t>
            </a:r>
            <a:r>
              <a:rPr lang="en-US" sz="2500" dirty="0">
                <a:latin typeface="Roboto" panose="02000000000000000000" pitchFamily="2" charset="0"/>
                <a:ea typeface="Roboto" panose="02000000000000000000" pitchFamily="2" charset="0"/>
              </a:rPr>
              <a:t> improvement in AUC ROC score</a:t>
            </a:r>
            <a:endParaRPr lang="en-MY" sz="2500" dirty="0">
              <a:solidFill>
                <a:srgbClr val="FF0000"/>
              </a:solidFill>
            </a:endParaRPr>
          </a:p>
        </p:txBody>
      </p:sp>
      <p:pic>
        <p:nvPicPr>
          <p:cNvPr id="13" name="Picture 12" descr="A screenshot of a computer&#10;&#10;Description automatically generated">
            <a:extLst>
              <a:ext uri="{FF2B5EF4-FFF2-40B4-BE49-F238E27FC236}">
                <a16:creationId xmlns:a16="http://schemas.microsoft.com/office/drawing/2014/main" id="{C89DDBDB-8B16-EB21-588A-126B94D9543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6149" y="2704759"/>
            <a:ext cx="12555702" cy="4877481"/>
          </a:xfrm>
          <a:prstGeom prst="rect">
            <a:avLst/>
          </a:prstGeom>
        </p:spPr>
      </p:pic>
      <p:sp>
        <p:nvSpPr>
          <p:cNvPr id="8" name="TextBox 7">
            <a:extLst>
              <a:ext uri="{FF2B5EF4-FFF2-40B4-BE49-F238E27FC236}">
                <a16:creationId xmlns:a16="http://schemas.microsoft.com/office/drawing/2014/main" id="{B92917F5-5A7A-4902-B70B-B81FC8DD7A99}"/>
              </a:ext>
            </a:extLst>
          </p:cNvPr>
          <p:cNvSpPr txBox="1"/>
          <p:nvPr/>
        </p:nvSpPr>
        <p:spPr>
          <a:xfrm>
            <a:off x="19118987" y="7935911"/>
            <a:ext cx="9601200" cy="861774"/>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Support Vector Classifier </a:t>
            </a:r>
            <a:r>
              <a:rPr lang="en-US" sz="2500" dirty="0">
                <a:latin typeface="Roboto" panose="02000000000000000000" pitchFamily="2" charset="0"/>
                <a:ea typeface="Roboto" panose="02000000000000000000" pitchFamily="2" charset="0"/>
              </a:rPr>
              <a:t>and </a:t>
            </a:r>
            <a:r>
              <a:rPr lang="en-US" sz="2500" b="1" dirty="0">
                <a:latin typeface="Roboto" panose="02000000000000000000" pitchFamily="2" charset="0"/>
                <a:ea typeface="Roboto" panose="02000000000000000000" pitchFamily="2" charset="0"/>
              </a:rPr>
              <a:t>Gradient Boosting Classifier </a:t>
            </a:r>
            <a:r>
              <a:rPr lang="en-US" sz="2500" dirty="0">
                <a:latin typeface="Roboto" panose="02000000000000000000" pitchFamily="2" charset="0"/>
                <a:ea typeface="Roboto" panose="02000000000000000000" pitchFamily="2" charset="0"/>
              </a:rPr>
              <a:t>receive </a:t>
            </a:r>
            <a:r>
              <a:rPr lang="en-US" sz="2500" b="1" dirty="0">
                <a:solidFill>
                  <a:srgbClr val="17A994"/>
                </a:solidFill>
                <a:latin typeface="Roboto" panose="02000000000000000000" pitchFamily="2" charset="0"/>
                <a:ea typeface="Roboto" panose="02000000000000000000" pitchFamily="2" charset="0"/>
              </a:rPr>
              <a:t>around 1-2% of improvement </a:t>
            </a:r>
            <a:r>
              <a:rPr lang="en-US" sz="2500" dirty="0">
                <a:latin typeface="Roboto" panose="02000000000000000000" pitchFamily="2" charset="0"/>
                <a:ea typeface="Roboto" panose="02000000000000000000" pitchFamily="2" charset="0"/>
              </a:rPr>
              <a:t>after optimization</a:t>
            </a:r>
            <a:endParaRPr lang="en-MY" sz="2500" dirty="0">
              <a:solidFill>
                <a:srgbClr val="FF0000"/>
              </a:solidFill>
            </a:endParaRPr>
          </a:p>
        </p:txBody>
      </p:sp>
      <p:sp>
        <p:nvSpPr>
          <p:cNvPr id="19" name="Slide Number Placeholder 18">
            <a:extLst>
              <a:ext uri="{FF2B5EF4-FFF2-40B4-BE49-F238E27FC236}">
                <a16:creationId xmlns:a16="http://schemas.microsoft.com/office/drawing/2014/main" id="{586238F3-35C3-456C-D849-582DD63BBE00}"/>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607346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3" name="Group 2">
            <a:extLst>
              <a:ext uri="{FF2B5EF4-FFF2-40B4-BE49-F238E27FC236}">
                <a16:creationId xmlns:a16="http://schemas.microsoft.com/office/drawing/2014/main" id="{11EEADB4-BAFF-898C-CD5A-6AE944F21F1D}"/>
              </a:ext>
            </a:extLst>
          </p:cNvPr>
          <p:cNvGrpSpPr/>
          <p:nvPr/>
        </p:nvGrpSpPr>
        <p:grpSpPr>
          <a:xfrm>
            <a:off x="1066800" y="1028700"/>
            <a:ext cx="16154400" cy="8189677"/>
            <a:chOff x="0" y="0"/>
            <a:chExt cx="2638554" cy="1630376"/>
          </a:xfrm>
        </p:grpSpPr>
        <p:sp>
          <p:nvSpPr>
            <p:cNvPr id="7" name="Freeform 9">
              <a:extLst>
                <a:ext uri="{FF2B5EF4-FFF2-40B4-BE49-F238E27FC236}">
                  <a16:creationId xmlns:a16="http://schemas.microsoft.com/office/drawing/2014/main" id="{DCCE8C6D-E17C-0FF1-0DC5-A567C07CE3F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9" name="TextBox 10">
              <a:extLst>
                <a:ext uri="{FF2B5EF4-FFF2-40B4-BE49-F238E27FC236}">
                  <a16:creationId xmlns:a16="http://schemas.microsoft.com/office/drawing/2014/main" id="{5D75579A-A689-A175-20D7-06DD2D4B623C}"/>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TextBox 17">
            <a:extLst>
              <a:ext uri="{FF2B5EF4-FFF2-40B4-BE49-F238E27FC236}">
                <a16:creationId xmlns:a16="http://schemas.microsoft.com/office/drawing/2014/main" id="{9D64CC77-D0E5-C83B-CF42-AD6CADA40B76}"/>
              </a:ext>
            </a:extLst>
          </p:cNvPr>
          <p:cNvSpPr txBox="1"/>
          <p:nvPr/>
        </p:nvSpPr>
        <p:spPr>
          <a:xfrm>
            <a:off x="11277862" y="1862714"/>
            <a:ext cx="5105400" cy="307777"/>
          </a:xfrm>
          <a:prstGeom prst="rect">
            <a:avLst/>
          </a:prstGeom>
        </p:spPr>
        <p:txBody>
          <a:bodyPr wrap="square" lIns="0" tIns="0" rIns="0" bIns="0" rtlCol="0" anchor="t">
            <a:spAutoFit/>
          </a:bodyPr>
          <a:lstStyle/>
          <a:p>
            <a:pPr algn="just"/>
            <a:r>
              <a:rPr lang="en-US" sz="2000" dirty="0">
                <a:solidFill>
                  <a:sysClr val="windowText" lastClr="000000"/>
                </a:solidFill>
                <a:latin typeface="Roboto" panose="02000000000000000000" pitchFamily="2" charset="0"/>
                <a:ea typeface="Roboto" panose="02000000000000000000" pitchFamily="2" charset="0"/>
              </a:rPr>
              <a:t>To</a:t>
            </a:r>
            <a:r>
              <a:rPr lang="en-US" sz="2000" b="1" dirty="0">
                <a:solidFill>
                  <a:srgbClr val="3AB6A4"/>
                </a:solidFill>
                <a:latin typeface="Roboto" panose="02000000000000000000" pitchFamily="2" charset="0"/>
                <a:ea typeface="Roboto" panose="02000000000000000000" pitchFamily="2" charset="0"/>
              </a:rPr>
              <a:t> assess</a:t>
            </a:r>
            <a:r>
              <a:rPr lang="en-US" sz="2000" dirty="0">
                <a:latin typeface="Roboto" panose="02000000000000000000" pitchFamily="2" charset="0"/>
                <a:ea typeface="Roboto" panose="02000000000000000000" pitchFamily="2" charset="0"/>
              </a:rPr>
              <a:t> quality of hyperparameter found</a:t>
            </a:r>
          </a:p>
        </p:txBody>
      </p:sp>
      <p:sp>
        <p:nvSpPr>
          <p:cNvPr id="11" name="TextBox 11">
            <a:extLst>
              <a:ext uri="{FF2B5EF4-FFF2-40B4-BE49-F238E27FC236}">
                <a16:creationId xmlns:a16="http://schemas.microsoft.com/office/drawing/2014/main" id="{DCA95175-21F7-F9FD-7EAD-9E9CFFBBE5E4}"/>
              </a:ext>
            </a:extLst>
          </p:cNvPr>
          <p:cNvSpPr txBox="1"/>
          <p:nvPr/>
        </p:nvSpPr>
        <p:spPr>
          <a:xfrm>
            <a:off x="10628410"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2</a:t>
            </a:r>
            <a:endParaRPr lang="en-US" sz="1400" b="1" dirty="0">
              <a:solidFill>
                <a:srgbClr val="FF9405"/>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F003ED4-5948-7F65-19C6-4DDDA2835966}"/>
              </a:ext>
            </a:extLst>
          </p:cNvPr>
          <p:cNvSpPr txBox="1"/>
          <p:nvPr/>
        </p:nvSpPr>
        <p:spPr>
          <a:xfrm>
            <a:off x="-11658600" y="7935911"/>
            <a:ext cx="10502780" cy="861774"/>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Logistic Regression </a:t>
            </a:r>
            <a:r>
              <a:rPr lang="en-US" sz="2500" dirty="0">
                <a:latin typeface="Roboto" panose="02000000000000000000" pitchFamily="2" charset="0"/>
                <a:ea typeface="Roboto" panose="02000000000000000000" pitchFamily="2" charset="0"/>
              </a:rPr>
              <a:t>and </a:t>
            </a:r>
            <a:r>
              <a:rPr lang="en-US" sz="2500" b="1" dirty="0">
                <a:latin typeface="Roboto" panose="02000000000000000000" pitchFamily="2" charset="0"/>
                <a:ea typeface="Roboto" panose="02000000000000000000" pitchFamily="2" charset="0"/>
              </a:rPr>
              <a:t>Random Forest Classifier</a:t>
            </a:r>
            <a:r>
              <a:rPr lang="en-US" sz="2500" dirty="0">
                <a:latin typeface="Roboto" panose="02000000000000000000" pitchFamily="2" charset="0"/>
                <a:ea typeface="Roboto" panose="02000000000000000000" pitchFamily="2" charset="0"/>
              </a:rPr>
              <a:t> receives </a:t>
            </a:r>
            <a:r>
              <a:rPr lang="en-US" sz="2500" b="1" dirty="0">
                <a:solidFill>
                  <a:srgbClr val="FF0000"/>
                </a:solidFill>
                <a:latin typeface="Roboto" panose="02000000000000000000" pitchFamily="2" charset="0"/>
                <a:ea typeface="Roboto" panose="02000000000000000000" pitchFamily="2" charset="0"/>
              </a:rPr>
              <a:t>less</a:t>
            </a:r>
            <a:r>
              <a:rPr lang="en-US" sz="2500" dirty="0">
                <a:latin typeface="Roboto" panose="02000000000000000000" pitchFamily="2" charset="0"/>
                <a:ea typeface="Roboto" panose="02000000000000000000" pitchFamily="2" charset="0"/>
              </a:rPr>
              <a:t> benefit after optimization</a:t>
            </a:r>
            <a:endParaRPr lang="en-MY" sz="2500" dirty="0">
              <a:solidFill>
                <a:srgbClr val="FF0000"/>
              </a:solidFill>
            </a:endParaRPr>
          </a:p>
        </p:txBody>
      </p:sp>
      <p:sp>
        <p:nvSpPr>
          <p:cNvPr id="32" name="TextBox 31">
            <a:extLst>
              <a:ext uri="{FF2B5EF4-FFF2-40B4-BE49-F238E27FC236}">
                <a16:creationId xmlns:a16="http://schemas.microsoft.com/office/drawing/2014/main" id="{97F7543E-A757-55CD-CBE6-4E2FB39E77C5}"/>
              </a:ext>
            </a:extLst>
          </p:cNvPr>
          <p:cNvSpPr txBox="1"/>
          <p:nvPr/>
        </p:nvSpPr>
        <p:spPr>
          <a:xfrm>
            <a:off x="4343400" y="7935911"/>
            <a:ext cx="9601200" cy="861774"/>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Support Vector Classifier </a:t>
            </a:r>
            <a:r>
              <a:rPr lang="en-US" sz="2500" dirty="0">
                <a:latin typeface="Roboto" panose="02000000000000000000" pitchFamily="2" charset="0"/>
                <a:ea typeface="Roboto" panose="02000000000000000000" pitchFamily="2" charset="0"/>
              </a:rPr>
              <a:t>and </a:t>
            </a:r>
            <a:r>
              <a:rPr lang="en-US" sz="2500" b="1" dirty="0">
                <a:latin typeface="Roboto" panose="02000000000000000000" pitchFamily="2" charset="0"/>
                <a:ea typeface="Roboto" panose="02000000000000000000" pitchFamily="2" charset="0"/>
              </a:rPr>
              <a:t>Gradient Boosting Classifier </a:t>
            </a:r>
            <a:r>
              <a:rPr lang="en-US" sz="2500" dirty="0">
                <a:latin typeface="Roboto" panose="02000000000000000000" pitchFamily="2" charset="0"/>
                <a:ea typeface="Roboto" panose="02000000000000000000" pitchFamily="2" charset="0"/>
              </a:rPr>
              <a:t>receive </a:t>
            </a:r>
            <a:r>
              <a:rPr lang="en-US" sz="2500" b="1" dirty="0">
                <a:solidFill>
                  <a:srgbClr val="17A994"/>
                </a:solidFill>
                <a:latin typeface="Roboto" panose="02000000000000000000" pitchFamily="2" charset="0"/>
                <a:ea typeface="Roboto" panose="02000000000000000000" pitchFamily="2" charset="0"/>
              </a:rPr>
              <a:t>around 1-2% of improvement </a:t>
            </a:r>
            <a:r>
              <a:rPr lang="en-US" sz="2500" dirty="0">
                <a:latin typeface="Roboto" panose="02000000000000000000" pitchFamily="2" charset="0"/>
                <a:ea typeface="Roboto" panose="02000000000000000000" pitchFamily="2" charset="0"/>
              </a:rPr>
              <a:t>after optimization</a:t>
            </a:r>
            <a:endParaRPr lang="en-MY" sz="2500" dirty="0">
              <a:solidFill>
                <a:srgbClr val="FF0000"/>
              </a:solidFill>
            </a:endParaRPr>
          </a:p>
        </p:txBody>
      </p:sp>
      <p:pic>
        <p:nvPicPr>
          <p:cNvPr id="13" name="Picture 12" descr="A screenshot of a computer&#10;&#10;Description automatically generated">
            <a:extLst>
              <a:ext uri="{FF2B5EF4-FFF2-40B4-BE49-F238E27FC236}">
                <a16:creationId xmlns:a16="http://schemas.microsoft.com/office/drawing/2014/main" id="{94DE9333-CFD4-F1AB-5D6D-6577BA25F4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6149" y="2704759"/>
            <a:ext cx="12555702" cy="4877481"/>
          </a:xfrm>
          <a:prstGeom prst="rect">
            <a:avLst/>
          </a:prstGeom>
        </p:spPr>
      </p:pic>
      <p:sp>
        <p:nvSpPr>
          <p:cNvPr id="8" name="TextBox 7">
            <a:extLst>
              <a:ext uri="{FF2B5EF4-FFF2-40B4-BE49-F238E27FC236}">
                <a16:creationId xmlns:a16="http://schemas.microsoft.com/office/drawing/2014/main" id="{E36FE02A-C893-73C3-6685-B5F7FF7CD2F8}"/>
              </a:ext>
            </a:extLst>
          </p:cNvPr>
          <p:cNvSpPr txBox="1"/>
          <p:nvPr/>
        </p:nvSpPr>
        <p:spPr>
          <a:xfrm>
            <a:off x="19841060" y="7892477"/>
            <a:ext cx="10668000" cy="1015663"/>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Total Average Improvement Rank</a:t>
            </a:r>
          </a:p>
          <a:p>
            <a:pPr algn="ctr"/>
            <a:endParaRPr lang="en-US" sz="1000" b="1" dirty="0">
              <a:solidFill>
                <a:srgbClr val="17A994"/>
              </a:solidFill>
              <a:latin typeface="Roboto" panose="02000000000000000000" pitchFamily="2" charset="0"/>
              <a:ea typeface="Roboto" panose="02000000000000000000" pitchFamily="2" charset="0"/>
            </a:endParaRPr>
          </a:p>
          <a:p>
            <a:pPr algn="ctr"/>
            <a:r>
              <a:rPr lang="en-US" sz="2500" b="1" dirty="0">
                <a:solidFill>
                  <a:srgbClr val="17A994"/>
                </a:solidFill>
                <a:latin typeface="Roboto" panose="02000000000000000000" pitchFamily="2" charset="0"/>
                <a:ea typeface="Roboto" panose="02000000000000000000" pitchFamily="2" charset="0"/>
              </a:rPr>
              <a:t>Genetic Algorithm </a:t>
            </a:r>
            <a:r>
              <a:rPr lang="en-US" sz="2500" dirty="0">
                <a:latin typeface="Roboto" panose="02000000000000000000" pitchFamily="2" charset="0"/>
                <a:ea typeface="Roboto" panose="02000000000000000000" pitchFamily="2" charset="0"/>
              </a:rPr>
              <a:t>&gt; Grid Search &gt; Half Grid Search &gt; </a:t>
            </a:r>
            <a:r>
              <a:rPr lang="en-US" sz="2500" b="1" dirty="0">
                <a:solidFill>
                  <a:srgbClr val="FF0000"/>
                </a:solidFill>
                <a:latin typeface="Roboto" panose="02000000000000000000" pitchFamily="2" charset="0"/>
                <a:ea typeface="Roboto" panose="02000000000000000000" pitchFamily="2" charset="0"/>
              </a:rPr>
              <a:t>Simulated Annealing</a:t>
            </a:r>
            <a:endParaRPr lang="en-MY" sz="2500" b="1" dirty="0">
              <a:solidFill>
                <a:srgbClr val="FF0000"/>
              </a:solidFill>
            </a:endParaRPr>
          </a:p>
        </p:txBody>
      </p:sp>
      <p:sp>
        <p:nvSpPr>
          <p:cNvPr id="19" name="Slide Number Placeholder 18">
            <a:extLst>
              <a:ext uri="{FF2B5EF4-FFF2-40B4-BE49-F238E27FC236}">
                <a16:creationId xmlns:a16="http://schemas.microsoft.com/office/drawing/2014/main" id="{602B1B54-4890-A56D-DB4E-E704BF4D6A6E}"/>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1212718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3" name="Group 2">
            <a:extLst>
              <a:ext uri="{FF2B5EF4-FFF2-40B4-BE49-F238E27FC236}">
                <a16:creationId xmlns:a16="http://schemas.microsoft.com/office/drawing/2014/main" id="{11EEADB4-BAFF-898C-CD5A-6AE944F21F1D}"/>
              </a:ext>
            </a:extLst>
          </p:cNvPr>
          <p:cNvGrpSpPr/>
          <p:nvPr/>
        </p:nvGrpSpPr>
        <p:grpSpPr>
          <a:xfrm>
            <a:off x="1066800" y="1028700"/>
            <a:ext cx="16154400" cy="8189677"/>
            <a:chOff x="0" y="0"/>
            <a:chExt cx="2638554" cy="1630376"/>
          </a:xfrm>
        </p:grpSpPr>
        <p:sp>
          <p:nvSpPr>
            <p:cNvPr id="7" name="Freeform 9">
              <a:extLst>
                <a:ext uri="{FF2B5EF4-FFF2-40B4-BE49-F238E27FC236}">
                  <a16:creationId xmlns:a16="http://schemas.microsoft.com/office/drawing/2014/main" id="{DCCE8C6D-E17C-0FF1-0DC5-A567C07CE3F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9" name="TextBox 10">
              <a:extLst>
                <a:ext uri="{FF2B5EF4-FFF2-40B4-BE49-F238E27FC236}">
                  <a16:creationId xmlns:a16="http://schemas.microsoft.com/office/drawing/2014/main" id="{5D75579A-A689-A175-20D7-06DD2D4B623C}"/>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TextBox 17">
            <a:extLst>
              <a:ext uri="{FF2B5EF4-FFF2-40B4-BE49-F238E27FC236}">
                <a16:creationId xmlns:a16="http://schemas.microsoft.com/office/drawing/2014/main" id="{9D64CC77-D0E5-C83B-CF42-AD6CADA40B76}"/>
              </a:ext>
            </a:extLst>
          </p:cNvPr>
          <p:cNvSpPr txBox="1"/>
          <p:nvPr/>
        </p:nvSpPr>
        <p:spPr>
          <a:xfrm>
            <a:off x="11277862" y="1862714"/>
            <a:ext cx="5105400" cy="307777"/>
          </a:xfrm>
          <a:prstGeom prst="rect">
            <a:avLst/>
          </a:prstGeom>
        </p:spPr>
        <p:txBody>
          <a:bodyPr wrap="square" lIns="0" tIns="0" rIns="0" bIns="0" rtlCol="0" anchor="t">
            <a:spAutoFit/>
          </a:bodyPr>
          <a:lstStyle/>
          <a:p>
            <a:pPr algn="just"/>
            <a:r>
              <a:rPr lang="en-US" sz="2000" dirty="0">
                <a:solidFill>
                  <a:sysClr val="windowText" lastClr="000000"/>
                </a:solidFill>
                <a:latin typeface="Roboto" panose="02000000000000000000" pitchFamily="2" charset="0"/>
                <a:ea typeface="Roboto" panose="02000000000000000000" pitchFamily="2" charset="0"/>
              </a:rPr>
              <a:t>To</a:t>
            </a:r>
            <a:r>
              <a:rPr lang="en-US" sz="2000" b="1" dirty="0">
                <a:solidFill>
                  <a:srgbClr val="3AB6A4"/>
                </a:solidFill>
                <a:latin typeface="Roboto" panose="02000000000000000000" pitchFamily="2" charset="0"/>
                <a:ea typeface="Roboto" panose="02000000000000000000" pitchFamily="2" charset="0"/>
              </a:rPr>
              <a:t> assess</a:t>
            </a:r>
            <a:r>
              <a:rPr lang="en-US" sz="2000" dirty="0">
                <a:latin typeface="Roboto" panose="02000000000000000000" pitchFamily="2" charset="0"/>
                <a:ea typeface="Roboto" panose="02000000000000000000" pitchFamily="2" charset="0"/>
              </a:rPr>
              <a:t> quality of hyperparameter found</a:t>
            </a:r>
          </a:p>
        </p:txBody>
      </p:sp>
      <p:sp>
        <p:nvSpPr>
          <p:cNvPr id="11" name="TextBox 11">
            <a:extLst>
              <a:ext uri="{FF2B5EF4-FFF2-40B4-BE49-F238E27FC236}">
                <a16:creationId xmlns:a16="http://schemas.microsoft.com/office/drawing/2014/main" id="{DCA95175-21F7-F9FD-7EAD-9E9CFFBBE5E4}"/>
              </a:ext>
            </a:extLst>
          </p:cNvPr>
          <p:cNvSpPr txBox="1"/>
          <p:nvPr/>
        </p:nvSpPr>
        <p:spPr>
          <a:xfrm>
            <a:off x="10628410"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2</a:t>
            </a:r>
            <a:endParaRPr lang="en-US" sz="1400" b="1" dirty="0">
              <a:solidFill>
                <a:srgbClr val="FF9405"/>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F003ED4-5948-7F65-19C6-4DDDA2835966}"/>
              </a:ext>
            </a:extLst>
          </p:cNvPr>
          <p:cNvSpPr txBox="1"/>
          <p:nvPr/>
        </p:nvSpPr>
        <p:spPr>
          <a:xfrm>
            <a:off x="-11658600" y="7935911"/>
            <a:ext cx="10502780" cy="861774"/>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Logistic Regression </a:t>
            </a:r>
            <a:r>
              <a:rPr lang="en-US" sz="2500" dirty="0">
                <a:latin typeface="Roboto" panose="02000000000000000000" pitchFamily="2" charset="0"/>
                <a:ea typeface="Roboto" panose="02000000000000000000" pitchFamily="2" charset="0"/>
              </a:rPr>
              <a:t>and </a:t>
            </a:r>
            <a:r>
              <a:rPr lang="en-US" sz="2500" b="1" dirty="0">
                <a:latin typeface="Roboto" panose="02000000000000000000" pitchFamily="2" charset="0"/>
                <a:ea typeface="Roboto" panose="02000000000000000000" pitchFamily="2" charset="0"/>
              </a:rPr>
              <a:t>Random Forest Classifier</a:t>
            </a:r>
            <a:r>
              <a:rPr lang="en-US" sz="2500" dirty="0">
                <a:latin typeface="Roboto" panose="02000000000000000000" pitchFamily="2" charset="0"/>
                <a:ea typeface="Roboto" panose="02000000000000000000" pitchFamily="2" charset="0"/>
              </a:rPr>
              <a:t> receives </a:t>
            </a:r>
            <a:r>
              <a:rPr lang="en-US" sz="2500" b="1" dirty="0">
                <a:solidFill>
                  <a:srgbClr val="FF0000"/>
                </a:solidFill>
                <a:latin typeface="Roboto" panose="02000000000000000000" pitchFamily="2" charset="0"/>
                <a:ea typeface="Roboto" panose="02000000000000000000" pitchFamily="2" charset="0"/>
              </a:rPr>
              <a:t>less</a:t>
            </a:r>
            <a:r>
              <a:rPr lang="en-US" sz="2500" dirty="0">
                <a:latin typeface="Roboto" panose="02000000000000000000" pitchFamily="2" charset="0"/>
                <a:ea typeface="Roboto" panose="02000000000000000000" pitchFamily="2" charset="0"/>
              </a:rPr>
              <a:t> benefit after optimization</a:t>
            </a:r>
            <a:endParaRPr lang="en-MY" sz="2500" dirty="0">
              <a:solidFill>
                <a:srgbClr val="FF0000"/>
              </a:solidFill>
            </a:endParaRPr>
          </a:p>
        </p:txBody>
      </p:sp>
      <p:sp>
        <p:nvSpPr>
          <p:cNvPr id="32" name="TextBox 31">
            <a:extLst>
              <a:ext uri="{FF2B5EF4-FFF2-40B4-BE49-F238E27FC236}">
                <a16:creationId xmlns:a16="http://schemas.microsoft.com/office/drawing/2014/main" id="{97F7543E-A757-55CD-CBE6-4E2FB39E77C5}"/>
              </a:ext>
            </a:extLst>
          </p:cNvPr>
          <p:cNvSpPr txBox="1"/>
          <p:nvPr/>
        </p:nvSpPr>
        <p:spPr>
          <a:xfrm>
            <a:off x="-11537824" y="7935911"/>
            <a:ext cx="9601200" cy="861774"/>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Support Vector Classifier </a:t>
            </a:r>
            <a:r>
              <a:rPr lang="en-US" sz="2500" dirty="0">
                <a:latin typeface="Roboto" panose="02000000000000000000" pitchFamily="2" charset="0"/>
                <a:ea typeface="Roboto" panose="02000000000000000000" pitchFamily="2" charset="0"/>
              </a:rPr>
              <a:t>and </a:t>
            </a:r>
            <a:r>
              <a:rPr lang="en-US" sz="2500" b="1" dirty="0">
                <a:latin typeface="Roboto" panose="02000000000000000000" pitchFamily="2" charset="0"/>
                <a:ea typeface="Roboto" panose="02000000000000000000" pitchFamily="2" charset="0"/>
              </a:rPr>
              <a:t>Gradient Boosting Classifier </a:t>
            </a:r>
            <a:r>
              <a:rPr lang="en-US" sz="2500" dirty="0">
                <a:latin typeface="Roboto" panose="02000000000000000000" pitchFamily="2" charset="0"/>
                <a:ea typeface="Roboto" panose="02000000000000000000" pitchFamily="2" charset="0"/>
              </a:rPr>
              <a:t>receives </a:t>
            </a:r>
            <a:r>
              <a:rPr lang="en-US" sz="2500" b="1" dirty="0">
                <a:solidFill>
                  <a:srgbClr val="17A994"/>
                </a:solidFill>
                <a:latin typeface="Roboto" panose="02000000000000000000" pitchFamily="2" charset="0"/>
                <a:ea typeface="Roboto" panose="02000000000000000000" pitchFamily="2" charset="0"/>
              </a:rPr>
              <a:t>around 1-2% of improvement </a:t>
            </a:r>
            <a:r>
              <a:rPr lang="en-US" sz="2500" dirty="0">
                <a:latin typeface="Roboto" panose="02000000000000000000" pitchFamily="2" charset="0"/>
                <a:ea typeface="Roboto" panose="02000000000000000000" pitchFamily="2" charset="0"/>
              </a:rPr>
              <a:t>after optimization</a:t>
            </a:r>
            <a:endParaRPr lang="en-MY" sz="2500" dirty="0">
              <a:solidFill>
                <a:srgbClr val="FF0000"/>
              </a:solidFill>
            </a:endParaRPr>
          </a:p>
        </p:txBody>
      </p:sp>
      <p:sp>
        <p:nvSpPr>
          <p:cNvPr id="33" name="TextBox 32">
            <a:extLst>
              <a:ext uri="{FF2B5EF4-FFF2-40B4-BE49-F238E27FC236}">
                <a16:creationId xmlns:a16="http://schemas.microsoft.com/office/drawing/2014/main" id="{2FC4026C-DD75-BBF4-C20E-7D24BD3A846E}"/>
              </a:ext>
            </a:extLst>
          </p:cNvPr>
          <p:cNvSpPr txBox="1"/>
          <p:nvPr/>
        </p:nvSpPr>
        <p:spPr>
          <a:xfrm>
            <a:off x="3809999" y="7892477"/>
            <a:ext cx="10668000" cy="1015663"/>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Total Average Improvement Rank</a:t>
            </a:r>
          </a:p>
          <a:p>
            <a:pPr algn="ctr"/>
            <a:endParaRPr lang="en-US" sz="1000" b="1" dirty="0">
              <a:solidFill>
                <a:srgbClr val="17A994"/>
              </a:solidFill>
              <a:latin typeface="Roboto" panose="02000000000000000000" pitchFamily="2" charset="0"/>
              <a:ea typeface="Roboto" panose="02000000000000000000" pitchFamily="2" charset="0"/>
            </a:endParaRPr>
          </a:p>
          <a:p>
            <a:pPr algn="ctr"/>
            <a:r>
              <a:rPr lang="en-US" sz="2500" b="1" dirty="0">
                <a:solidFill>
                  <a:srgbClr val="17A994"/>
                </a:solidFill>
                <a:latin typeface="Roboto" panose="02000000000000000000" pitchFamily="2" charset="0"/>
                <a:ea typeface="Roboto" panose="02000000000000000000" pitchFamily="2" charset="0"/>
              </a:rPr>
              <a:t>Genetic Algorithm </a:t>
            </a:r>
            <a:r>
              <a:rPr lang="en-US" sz="2500" dirty="0">
                <a:latin typeface="Roboto" panose="02000000000000000000" pitchFamily="2" charset="0"/>
                <a:ea typeface="Roboto" panose="02000000000000000000" pitchFamily="2" charset="0"/>
              </a:rPr>
              <a:t>&gt; Grid Search &gt; Half Grid Search &gt; </a:t>
            </a:r>
            <a:r>
              <a:rPr lang="en-US" sz="2500" b="1" dirty="0">
                <a:solidFill>
                  <a:srgbClr val="FF0000"/>
                </a:solidFill>
                <a:latin typeface="Roboto" panose="02000000000000000000" pitchFamily="2" charset="0"/>
                <a:ea typeface="Roboto" panose="02000000000000000000" pitchFamily="2" charset="0"/>
              </a:rPr>
              <a:t>Simulated Annealing</a:t>
            </a:r>
            <a:endParaRPr lang="en-MY" sz="2500" b="1" dirty="0">
              <a:solidFill>
                <a:srgbClr val="FF0000"/>
              </a:solidFill>
            </a:endParaRPr>
          </a:p>
        </p:txBody>
      </p:sp>
      <p:pic>
        <p:nvPicPr>
          <p:cNvPr id="13" name="Picture 12" descr="A screenshot of a computer&#10;&#10;Description automatically generated">
            <a:extLst>
              <a:ext uri="{FF2B5EF4-FFF2-40B4-BE49-F238E27FC236}">
                <a16:creationId xmlns:a16="http://schemas.microsoft.com/office/drawing/2014/main" id="{9F97B1B7-59C5-18CD-455B-D17468DA2B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04042" y="2704759"/>
            <a:ext cx="14079915" cy="4877481"/>
          </a:xfrm>
          <a:prstGeom prst="rect">
            <a:avLst/>
          </a:prstGeom>
        </p:spPr>
      </p:pic>
      <p:sp>
        <p:nvSpPr>
          <p:cNvPr id="19" name="Slide Number Placeholder 18">
            <a:extLst>
              <a:ext uri="{FF2B5EF4-FFF2-40B4-BE49-F238E27FC236}">
                <a16:creationId xmlns:a16="http://schemas.microsoft.com/office/drawing/2014/main" id="{D71F61B3-1528-042E-4B43-63C40DCE167E}"/>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14847075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8" name="Group 7">
            <a:extLst>
              <a:ext uri="{FF2B5EF4-FFF2-40B4-BE49-F238E27FC236}">
                <a16:creationId xmlns:a16="http://schemas.microsoft.com/office/drawing/2014/main" id="{0057296A-0CF1-9771-8212-100FAA3BBC0B}"/>
              </a:ext>
            </a:extLst>
          </p:cNvPr>
          <p:cNvGrpSpPr/>
          <p:nvPr/>
        </p:nvGrpSpPr>
        <p:grpSpPr>
          <a:xfrm>
            <a:off x="1066800" y="1028700"/>
            <a:ext cx="16154400" cy="8189677"/>
            <a:chOff x="0" y="0"/>
            <a:chExt cx="2638554" cy="1630376"/>
          </a:xfrm>
        </p:grpSpPr>
        <p:sp>
          <p:nvSpPr>
            <p:cNvPr id="9" name="Freeform 9">
              <a:extLst>
                <a:ext uri="{FF2B5EF4-FFF2-40B4-BE49-F238E27FC236}">
                  <a16:creationId xmlns:a16="http://schemas.microsoft.com/office/drawing/2014/main" id="{34308838-BF9D-AAF2-5F1F-6524292A404A}"/>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3" name="TextBox 10">
              <a:extLst>
                <a:ext uri="{FF2B5EF4-FFF2-40B4-BE49-F238E27FC236}">
                  <a16:creationId xmlns:a16="http://schemas.microsoft.com/office/drawing/2014/main" id="{34889CE3-837B-F2E2-88F9-46B75CEC3A0C}"/>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6" name="TextBox 15">
            <a:extLst>
              <a:ext uri="{FF2B5EF4-FFF2-40B4-BE49-F238E27FC236}">
                <a16:creationId xmlns:a16="http://schemas.microsoft.com/office/drawing/2014/main" id="{501183ED-42F6-F7AF-59A6-69DDCE15508B}"/>
              </a:ext>
            </a:extLst>
          </p:cNvPr>
          <p:cNvSpPr txBox="1"/>
          <p:nvPr/>
        </p:nvSpPr>
        <p:spPr>
          <a:xfrm>
            <a:off x="7949342" y="9529391"/>
            <a:ext cx="3205566"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(Jeroen and Joaquin, 2021)</a:t>
            </a:r>
            <a:endParaRPr lang="en-MY" b="1" i="1" dirty="0"/>
          </a:p>
        </p:txBody>
      </p:sp>
      <p:sp>
        <p:nvSpPr>
          <p:cNvPr id="3" name="TextBox 17">
            <a:extLst>
              <a:ext uri="{FF2B5EF4-FFF2-40B4-BE49-F238E27FC236}">
                <a16:creationId xmlns:a16="http://schemas.microsoft.com/office/drawing/2014/main" id="{8A7E958E-2BAD-ED20-E16D-64EE8B9D26D8}"/>
              </a:ext>
            </a:extLst>
          </p:cNvPr>
          <p:cNvSpPr txBox="1"/>
          <p:nvPr/>
        </p:nvSpPr>
        <p:spPr>
          <a:xfrm>
            <a:off x="10970151" y="1862714"/>
            <a:ext cx="5641449" cy="307777"/>
          </a:xfrm>
          <a:prstGeom prst="rect">
            <a:avLst/>
          </a:prstGeom>
        </p:spPr>
        <p:txBody>
          <a:bodyPr wrap="square" lIns="0" tIns="0" rIns="0" bIns="0" rtlCol="0" anchor="t">
            <a:spAutoFit/>
          </a:bodyPr>
          <a:lstStyle/>
          <a:p>
            <a:pPr algn="just"/>
            <a:r>
              <a:rPr lang="en-US" sz="2000" dirty="0">
                <a:latin typeface="Roboto" panose="02000000000000000000" pitchFamily="2" charset="0"/>
                <a:ea typeface="Roboto" panose="02000000000000000000" pitchFamily="2" charset="0"/>
              </a:rPr>
              <a:t>To </a:t>
            </a:r>
            <a:r>
              <a:rPr lang="en-US" sz="2000" b="1" dirty="0">
                <a:solidFill>
                  <a:srgbClr val="3AB6A4"/>
                </a:solidFill>
                <a:latin typeface="Roboto" panose="02000000000000000000" pitchFamily="2" charset="0"/>
                <a:ea typeface="Roboto" panose="02000000000000000000" pitchFamily="2" charset="0"/>
              </a:rPr>
              <a:t>quantify</a:t>
            </a:r>
            <a:r>
              <a:rPr lang="en-US" sz="2000" dirty="0">
                <a:latin typeface="Roboto" panose="02000000000000000000" pitchFamily="2" charset="0"/>
                <a:ea typeface="Roboto" panose="02000000000000000000" pitchFamily="2" charset="0"/>
              </a:rPr>
              <a:t> exploratory capability of each method</a:t>
            </a:r>
          </a:p>
        </p:txBody>
      </p:sp>
      <p:sp>
        <p:nvSpPr>
          <p:cNvPr id="7" name="TextBox 11">
            <a:extLst>
              <a:ext uri="{FF2B5EF4-FFF2-40B4-BE49-F238E27FC236}">
                <a16:creationId xmlns:a16="http://schemas.microsoft.com/office/drawing/2014/main" id="{204E0085-6281-0DD2-6917-6BDBEF668795}"/>
              </a:ext>
            </a:extLst>
          </p:cNvPr>
          <p:cNvSpPr txBox="1"/>
          <p:nvPr/>
        </p:nvSpPr>
        <p:spPr>
          <a:xfrm>
            <a:off x="10297724"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3</a:t>
            </a:r>
            <a:endParaRPr lang="en-US" sz="1400" b="1" dirty="0">
              <a:solidFill>
                <a:srgbClr val="FF9405"/>
              </a:solidFill>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DA2C788F-046D-1A37-0682-B1670E114036}"/>
              </a:ext>
            </a:extLst>
          </p:cNvPr>
          <p:cNvSpPr txBox="1"/>
          <p:nvPr/>
        </p:nvSpPr>
        <p:spPr>
          <a:xfrm>
            <a:off x="4954202" y="3081011"/>
            <a:ext cx="8379595" cy="605294"/>
          </a:xfrm>
          <a:prstGeom prst="rect">
            <a:avLst/>
          </a:prstGeom>
          <a:solidFill>
            <a:srgbClr val="FFFFFF"/>
          </a:solidFill>
          <a:ln w="3175">
            <a:solidFill>
              <a:schemeClr val="tx1"/>
            </a:solidFill>
          </a:ln>
        </p:spPr>
        <p:txBody>
          <a:bodyPr wrap="square">
            <a:spAutoFit/>
          </a:bodyPr>
          <a:lstStyle/>
          <a:p>
            <a:pPr algn="ctr">
              <a:lnSpc>
                <a:spcPct val="150000"/>
              </a:lnSpc>
            </a:pPr>
            <a:r>
              <a:rPr lang="en-US" sz="2500" b="1" dirty="0">
                <a:latin typeface="Roboto" panose="02000000000000000000" pitchFamily="2" charset="0"/>
                <a:ea typeface="Roboto" panose="02000000000000000000" pitchFamily="2" charset="0"/>
              </a:rPr>
              <a:t>Represent </a:t>
            </a:r>
            <a:r>
              <a:rPr lang="en-US" sz="2500" dirty="0">
                <a:latin typeface="Roboto" panose="02000000000000000000" pitchFamily="2" charset="0"/>
                <a:ea typeface="Roboto" panose="02000000000000000000" pitchFamily="2" charset="0"/>
              </a:rPr>
              <a:t>hyperparameter solutions in higher dimensions</a:t>
            </a:r>
          </a:p>
        </p:txBody>
      </p:sp>
      <p:grpSp>
        <p:nvGrpSpPr>
          <p:cNvPr id="24" name="Group 23">
            <a:extLst>
              <a:ext uri="{FF2B5EF4-FFF2-40B4-BE49-F238E27FC236}">
                <a16:creationId xmlns:a16="http://schemas.microsoft.com/office/drawing/2014/main" id="{BA6ED337-972D-9467-5661-BD1E1B0D460B}"/>
              </a:ext>
            </a:extLst>
          </p:cNvPr>
          <p:cNvGrpSpPr/>
          <p:nvPr/>
        </p:nvGrpSpPr>
        <p:grpSpPr>
          <a:xfrm>
            <a:off x="2026614" y="5012195"/>
            <a:ext cx="3844705" cy="1709081"/>
            <a:chOff x="3200400" y="5636935"/>
            <a:chExt cx="3844705" cy="1709081"/>
          </a:xfrm>
        </p:grpSpPr>
        <p:grpSp>
          <p:nvGrpSpPr>
            <p:cNvPr id="11" name="Group 10">
              <a:extLst>
                <a:ext uri="{FF2B5EF4-FFF2-40B4-BE49-F238E27FC236}">
                  <a16:creationId xmlns:a16="http://schemas.microsoft.com/office/drawing/2014/main" id="{9AFB3713-67BF-69E8-A79F-20BDD9546521}"/>
                </a:ext>
              </a:extLst>
            </p:cNvPr>
            <p:cNvGrpSpPr/>
            <p:nvPr/>
          </p:nvGrpSpPr>
          <p:grpSpPr>
            <a:xfrm>
              <a:off x="3200400" y="5636935"/>
              <a:ext cx="3844705" cy="1709081"/>
              <a:chOff x="6541470" y="2971230"/>
              <a:chExt cx="3844705" cy="1709081"/>
            </a:xfrm>
          </p:grpSpPr>
          <p:sp>
            <p:nvSpPr>
              <p:cNvPr id="14" name="TextBox 17">
                <a:extLst>
                  <a:ext uri="{FF2B5EF4-FFF2-40B4-BE49-F238E27FC236}">
                    <a16:creationId xmlns:a16="http://schemas.microsoft.com/office/drawing/2014/main" id="{B455C5E8-4B56-E43F-ACE3-9D8A6CF0B8E6}"/>
                  </a:ext>
                </a:extLst>
              </p:cNvPr>
              <p:cNvSpPr txBox="1"/>
              <p:nvPr/>
            </p:nvSpPr>
            <p:spPr>
              <a:xfrm>
                <a:off x="6734800" y="3234434"/>
                <a:ext cx="3458044" cy="307777"/>
              </a:xfrm>
              <a:prstGeom prst="rect">
                <a:avLst/>
              </a:prstGeom>
            </p:spPr>
            <p:txBody>
              <a:bodyPr wrap="square" lIns="0" tIns="0" rIns="0" bIns="0" rtlCol="0" anchor="t">
                <a:spAutoFit/>
              </a:bodyPr>
              <a:lstStyle/>
              <a:p>
                <a:pPr algn="ctr"/>
                <a:r>
                  <a:rPr lang="en-US" sz="2000" b="1" dirty="0">
                    <a:latin typeface="Roboto" panose="02000000000000000000" pitchFamily="2" charset="0"/>
                    <a:ea typeface="Roboto" panose="02000000000000000000" pitchFamily="2" charset="0"/>
                  </a:rPr>
                  <a:t>Numerical Parameter</a:t>
                </a:r>
              </a:p>
            </p:txBody>
          </p:sp>
          <p:sp>
            <p:nvSpPr>
              <p:cNvPr id="15" name="Rectangle: Rounded Corners 14">
                <a:extLst>
                  <a:ext uri="{FF2B5EF4-FFF2-40B4-BE49-F238E27FC236}">
                    <a16:creationId xmlns:a16="http://schemas.microsoft.com/office/drawing/2014/main" id="{43260F57-BF36-9BAD-8E73-6B094C527803}"/>
                  </a:ext>
                </a:extLst>
              </p:cNvPr>
              <p:cNvSpPr/>
              <p:nvPr/>
            </p:nvSpPr>
            <p:spPr>
              <a:xfrm>
                <a:off x="6541470" y="2971230"/>
                <a:ext cx="3844705" cy="1709081"/>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9" name="TextBox 17">
              <a:extLst>
                <a:ext uri="{FF2B5EF4-FFF2-40B4-BE49-F238E27FC236}">
                  <a16:creationId xmlns:a16="http://schemas.microsoft.com/office/drawing/2014/main" id="{558D62D0-9029-166E-A550-02F84BF72616}"/>
                </a:ext>
              </a:extLst>
            </p:cNvPr>
            <p:cNvSpPr txBox="1"/>
            <p:nvPr/>
          </p:nvSpPr>
          <p:spPr>
            <a:xfrm>
              <a:off x="3771045" y="6482550"/>
              <a:ext cx="2592510" cy="615553"/>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Perform min-max normalization</a:t>
              </a:r>
            </a:p>
          </p:txBody>
        </p:sp>
      </p:grpSp>
      <p:grpSp>
        <p:nvGrpSpPr>
          <p:cNvPr id="26" name="Group 25">
            <a:extLst>
              <a:ext uri="{FF2B5EF4-FFF2-40B4-BE49-F238E27FC236}">
                <a16:creationId xmlns:a16="http://schemas.microsoft.com/office/drawing/2014/main" id="{49B3E69D-5738-34E5-6C4B-6480B5982C13}"/>
              </a:ext>
            </a:extLst>
          </p:cNvPr>
          <p:cNvGrpSpPr/>
          <p:nvPr/>
        </p:nvGrpSpPr>
        <p:grpSpPr>
          <a:xfrm>
            <a:off x="7119755" y="5003269"/>
            <a:ext cx="3844705" cy="1709081"/>
            <a:chOff x="3200400" y="5636935"/>
            <a:chExt cx="3844705" cy="1709081"/>
          </a:xfrm>
        </p:grpSpPr>
        <p:grpSp>
          <p:nvGrpSpPr>
            <p:cNvPr id="27" name="Group 26">
              <a:extLst>
                <a:ext uri="{FF2B5EF4-FFF2-40B4-BE49-F238E27FC236}">
                  <a16:creationId xmlns:a16="http://schemas.microsoft.com/office/drawing/2014/main" id="{CA59B463-57B2-B819-5220-432B313FE777}"/>
                </a:ext>
              </a:extLst>
            </p:cNvPr>
            <p:cNvGrpSpPr/>
            <p:nvPr/>
          </p:nvGrpSpPr>
          <p:grpSpPr>
            <a:xfrm>
              <a:off x="3200400" y="5636935"/>
              <a:ext cx="3844705" cy="1709081"/>
              <a:chOff x="6541470" y="2971230"/>
              <a:chExt cx="3844705" cy="1709081"/>
            </a:xfrm>
          </p:grpSpPr>
          <p:sp>
            <p:nvSpPr>
              <p:cNvPr id="29" name="TextBox 17">
                <a:extLst>
                  <a:ext uri="{FF2B5EF4-FFF2-40B4-BE49-F238E27FC236}">
                    <a16:creationId xmlns:a16="http://schemas.microsoft.com/office/drawing/2014/main" id="{21F912C8-4303-8D05-D6FD-FAF698A683A0}"/>
                  </a:ext>
                </a:extLst>
              </p:cNvPr>
              <p:cNvSpPr txBox="1"/>
              <p:nvPr/>
            </p:nvSpPr>
            <p:spPr>
              <a:xfrm>
                <a:off x="6734800" y="3234434"/>
                <a:ext cx="3458044" cy="307777"/>
              </a:xfrm>
              <a:prstGeom prst="rect">
                <a:avLst/>
              </a:prstGeom>
            </p:spPr>
            <p:txBody>
              <a:bodyPr wrap="square" lIns="0" tIns="0" rIns="0" bIns="0" rtlCol="0" anchor="t">
                <a:spAutoFit/>
              </a:bodyPr>
              <a:lstStyle/>
              <a:p>
                <a:pPr algn="ctr"/>
                <a:r>
                  <a:rPr lang="en-US" sz="2000" b="1" dirty="0">
                    <a:latin typeface="Roboto" panose="02000000000000000000" pitchFamily="2" charset="0"/>
                    <a:ea typeface="Roboto" panose="02000000000000000000" pitchFamily="2" charset="0"/>
                  </a:rPr>
                  <a:t>Categorical Parameter</a:t>
                </a:r>
              </a:p>
            </p:txBody>
          </p:sp>
          <p:sp>
            <p:nvSpPr>
              <p:cNvPr id="30" name="Rectangle: Rounded Corners 29">
                <a:extLst>
                  <a:ext uri="{FF2B5EF4-FFF2-40B4-BE49-F238E27FC236}">
                    <a16:creationId xmlns:a16="http://schemas.microsoft.com/office/drawing/2014/main" id="{0162D396-16A6-9B03-F745-CADD050680B5}"/>
                  </a:ext>
                </a:extLst>
              </p:cNvPr>
              <p:cNvSpPr/>
              <p:nvPr/>
            </p:nvSpPr>
            <p:spPr>
              <a:xfrm>
                <a:off x="6541470" y="2971230"/>
                <a:ext cx="3844705" cy="1709081"/>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8" name="TextBox 17">
              <a:extLst>
                <a:ext uri="{FF2B5EF4-FFF2-40B4-BE49-F238E27FC236}">
                  <a16:creationId xmlns:a16="http://schemas.microsoft.com/office/drawing/2014/main" id="{0B7AFF67-911D-D80C-2443-F7183887E028}"/>
                </a:ext>
              </a:extLst>
            </p:cNvPr>
            <p:cNvSpPr txBox="1"/>
            <p:nvPr/>
          </p:nvSpPr>
          <p:spPr>
            <a:xfrm>
              <a:off x="3771045" y="6482550"/>
              <a:ext cx="2592510" cy="615553"/>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Perform one-hot encoding</a:t>
              </a:r>
            </a:p>
          </p:txBody>
        </p:sp>
      </p:grpSp>
      <p:grpSp>
        <p:nvGrpSpPr>
          <p:cNvPr id="36" name="Group 35">
            <a:extLst>
              <a:ext uri="{FF2B5EF4-FFF2-40B4-BE49-F238E27FC236}">
                <a16:creationId xmlns:a16="http://schemas.microsoft.com/office/drawing/2014/main" id="{7F272D9E-BE96-7874-8AD3-51D4296D34D3}"/>
              </a:ext>
            </a:extLst>
          </p:cNvPr>
          <p:cNvGrpSpPr/>
          <p:nvPr/>
        </p:nvGrpSpPr>
        <p:grpSpPr>
          <a:xfrm>
            <a:off x="12229576" y="4891229"/>
            <a:ext cx="3844705" cy="2028868"/>
            <a:chOff x="3200400" y="5317149"/>
            <a:chExt cx="3844705" cy="2028868"/>
          </a:xfrm>
        </p:grpSpPr>
        <p:grpSp>
          <p:nvGrpSpPr>
            <p:cNvPr id="37" name="Group 36">
              <a:extLst>
                <a:ext uri="{FF2B5EF4-FFF2-40B4-BE49-F238E27FC236}">
                  <a16:creationId xmlns:a16="http://schemas.microsoft.com/office/drawing/2014/main" id="{77EE0F14-F92C-B1D7-9A30-EAB3E905639E}"/>
                </a:ext>
              </a:extLst>
            </p:cNvPr>
            <p:cNvGrpSpPr/>
            <p:nvPr/>
          </p:nvGrpSpPr>
          <p:grpSpPr>
            <a:xfrm>
              <a:off x="3200400" y="5317149"/>
              <a:ext cx="3844705" cy="2028868"/>
              <a:chOff x="6541470" y="2651444"/>
              <a:chExt cx="3844705" cy="2028868"/>
            </a:xfrm>
          </p:grpSpPr>
          <p:sp>
            <p:nvSpPr>
              <p:cNvPr id="39" name="TextBox 17">
                <a:extLst>
                  <a:ext uri="{FF2B5EF4-FFF2-40B4-BE49-F238E27FC236}">
                    <a16:creationId xmlns:a16="http://schemas.microsoft.com/office/drawing/2014/main" id="{F29163B7-DDD3-A07F-91B2-5755EA1CFA4B}"/>
                  </a:ext>
                </a:extLst>
              </p:cNvPr>
              <p:cNvSpPr txBox="1"/>
              <p:nvPr/>
            </p:nvSpPr>
            <p:spPr>
              <a:xfrm>
                <a:off x="6734800" y="2863007"/>
                <a:ext cx="3458044" cy="307777"/>
              </a:xfrm>
              <a:prstGeom prst="rect">
                <a:avLst/>
              </a:prstGeom>
            </p:spPr>
            <p:txBody>
              <a:bodyPr wrap="square" lIns="0" tIns="0" rIns="0" bIns="0" rtlCol="0" anchor="t">
                <a:spAutoFit/>
              </a:bodyPr>
              <a:lstStyle/>
              <a:p>
                <a:pPr algn="ctr"/>
                <a:r>
                  <a:rPr lang="en-US" sz="2000" b="1" dirty="0">
                    <a:latin typeface="Roboto" panose="02000000000000000000" pitchFamily="2" charset="0"/>
                    <a:ea typeface="Roboto" panose="02000000000000000000" pitchFamily="2" charset="0"/>
                  </a:rPr>
                  <a:t>Calculate Distance</a:t>
                </a:r>
              </a:p>
            </p:txBody>
          </p:sp>
          <p:sp>
            <p:nvSpPr>
              <p:cNvPr id="40" name="Rectangle: Rounded Corners 39">
                <a:extLst>
                  <a:ext uri="{FF2B5EF4-FFF2-40B4-BE49-F238E27FC236}">
                    <a16:creationId xmlns:a16="http://schemas.microsoft.com/office/drawing/2014/main" id="{12C0A259-43A4-8F76-0B34-948B22A7778A}"/>
                  </a:ext>
                </a:extLst>
              </p:cNvPr>
              <p:cNvSpPr/>
              <p:nvPr/>
            </p:nvSpPr>
            <p:spPr>
              <a:xfrm>
                <a:off x="6541470" y="2651444"/>
                <a:ext cx="3844705" cy="2028868"/>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38" name="TextBox 17">
              <a:extLst>
                <a:ext uri="{FF2B5EF4-FFF2-40B4-BE49-F238E27FC236}">
                  <a16:creationId xmlns:a16="http://schemas.microsoft.com/office/drawing/2014/main" id="{64CD6628-FC21-8293-1127-140EBCF1A938}"/>
                </a:ext>
              </a:extLst>
            </p:cNvPr>
            <p:cNvSpPr txBox="1"/>
            <p:nvPr/>
          </p:nvSpPr>
          <p:spPr>
            <a:xfrm>
              <a:off x="3436696" y="6129588"/>
              <a:ext cx="3320105" cy="923330"/>
            </a:xfrm>
            <a:prstGeom prst="rect">
              <a:avLst/>
            </a:prstGeom>
          </p:spPr>
          <p:txBody>
            <a:bodyPr wrap="square" lIns="0" tIns="0" rIns="0" bIns="0" rtlCol="0" anchor="t">
              <a:spAutoFit/>
            </a:bodyPr>
            <a:lstStyle/>
            <a:p>
              <a:pPr algn="ctr"/>
              <a:r>
                <a:rPr lang="en-US" sz="2000" dirty="0">
                  <a:latin typeface="Roboto" panose="02000000000000000000" pitchFamily="2" charset="0"/>
                  <a:ea typeface="Roboto" panose="02000000000000000000" pitchFamily="2" charset="0"/>
                </a:rPr>
                <a:t>Find difference with Manhattan distance and calculate total average</a:t>
              </a:r>
            </a:p>
          </p:txBody>
        </p:sp>
      </p:grpSp>
      <p:cxnSp>
        <p:nvCxnSpPr>
          <p:cNvPr id="42" name="Straight Arrow Connector 41">
            <a:extLst>
              <a:ext uri="{FF2B5EF4-FFF2-40B4-BE49-F238E27FC236}">
                <a16:creationId xmlns:a16="http://schemas.microsoft.com/office/drawing/2014/main" id="{CE80045C-89EB-B823-3E81-D885528F25FD}"/>
              </a:ext>
            </a:extLst>
          </p:cNvPr>
          <p:cNvCxnSpPr>
            <a:cxnSpLocks/>
            <a:stCxn id="15" idx="3"/>
          </p:cNvCxnSpPr>
          <p:nvPr/>
        </p:nvCxnSpPr>
        <p:spPr>
          <a:xfrm>
            <a:off x="5871319" y="5866736"/>
            <a:ext cx="1248436" cy="0"/>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E16376-F429-F3A3-53DD-DBD9CB3DD279}"/>
              </a:ext>
            </a:extLst>
          </p:cNvPr>
          <p:cNvCxnSpPr>
            <a:cxnSpLocks/>
          </p:cNvCxnSpPr>
          <p:nvPr/>
        </p:nvCxnSpPr>
        <p:spPr>
          <a:xfrm>
            <a:off x="10972800" y="5866735"/>
            <a:ext cx="1248436" cy="0"/>
          </a:xfrm>
          <a:prstGeom prst="straightConnector1">
            <a:avLst/>
          </a:prstGeom>
          <a:ln w="57150">
            <a:solidFill>
              <a:srgbClr val="17A994"/>
            </a:solidFill>
            <a:tailEnd type="triangle"/>
          </a:ln>
        </p:spPr>
        <p:style>
          <a:lnRef idx="1">
            <a:schemeClr val="accent1"/>
          </a:lnRef>
          <a:fillRef idx="0">
            <a:schemeClr val="accent1"/>
          </a:fillRef>
          <a:effectRef idx="0">
            <a:schemeClr val="accent1"/>
          </a:effectRef>
          <a:fontRef idx="minor">
            <a:schemeClr val="tx1"/>
          </a:fontRef>
        </p:style>
      </p:cxnSp>
      <p:sp>
        <p:nvSpPr>
          <p:cNvPr id="33" name="Slide Number Placeholder 32">
            <a:extLst>
              <a:ext uri="{FF2B5EF4-FFF2-40B4-BE49-F238E27FC236}">
                <a16:creationId xmlns:a16="http://schemas.microsoft.com/office/drawing/2014/main" id="{4CA4F19F-03F4-7D0B-8D75-2C177869686C}"/>
              </a:ext>
            </a:extLst>
          </p:cNvPr>
          <p:cNvSpPr>
            <a:spLocks noGrp="1"/>
          </p:cNvSpPr>
          <p:nvPr>
            <p:ph type="sldNum" sz="quarter" idx="12"/>
          </p:nvPr>
        </p:nvSpPr>
        <p:spPr/>
        <p:txBody>
          <a:bodyPr/>
          <a:lstStyle/>
          <a:p>
            <a:fld id="{0F5DEE6B-C46C-4AE2-9155-1B4424A18C0D}" type="slidenum">
              <a:rPr lang="en-US" sz="1800" i="1" smtClean="0">
                <a:latin typeface="Roboto" panose="02000000000000000000" pitchFamily="2" charset="0"/>
                <a:ea typeface="Roboto" panose="02000000000000000000" pitchFamily="2" charset="0"/>
              </a:rPr>
              <a:t>49</a:t>
            </a:fld>
            <a:endParaRPr lang="en-US" i="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897781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2F2"/>
        </a:solidFill>
        <a:effectLst/>
      </p:bgPr>
    </p:bg>
    <p:spTree>
      <p:nvGrpSpPr>
        <p:cNvPr id="1" name=""/>
        <p:cNvGrpSpPr/>
        <p:nvPr/>
      </p:nvGrpSpPr>
      <p:grpSpPr>
        <a:xfrm>
          <a:off x="0" y="0"/>
          <a:ext cx="0" cy="0"/>
          <a:chOff x="0" y="0"/>
          <a:chExt cx="0" cy="0"/>
        </a:xfrm>
      </p:grpSpPr>
      <p:sp>
        <p:nvSpPr>
          <p:cNvPr id="16" name="Freeform 3">
            <a:extLst>
              <a:ext uri="{FF2B5EF4-FFF2-40B4-BE49-F238E27FC236}">
                <a16:creationId xmlns:a16="http://schemas.microsoft.com/office/drawing/2014/main" id="{2BA4A0E0-3C96-36F1-3BFF-878D25D25CBB}"/>
              </a:ext>
            </a:extLst>
          </p:cNvPr>
          <p:cNvSpPr/>
          <p:nvPr/>
        </p:nvSpPr>
        <p:spPr>
          <a:xfrm>
            <a:off x="440826" y="535594"/>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2" name="Freeform 4">
            <a:extLst>
              <a:ext uri="{FF2B5EF4-FFF2-40B4-BE49-F238E27FC236}">
                <a16:creationId xmlns:a16="http://schemas.microsoft.com/office/drawing/2014/main" id="{50CF4973-729E-E61C-50BB-D294531F82F7}"/>
              </a:ext>
            </a:extLst>
          </p:cNvPr>
          <p:cNvSpPr/>
          <p:nvPr/>
        </p:nvSpPr>
        <p:spPr>
          <a:xfrm>
            <a:off x="8915400" y="1485900"/>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29" name="Group 28">
            <a:extLst>
              <a:ext uri="{FF2B5EF4-FFF2-40B4-BE49-F238E27FC236}">
                <a16:creationId xmlns:a16="http://schemas.microsoft.com/office/drawing/2014/main" id="{14F983E6-17B0-C9CC-4701-F469EA5173D7}"/>
              </a:ext>
            </a:extLst>
          </p:cNvPr>
          <p:cNvGrpSpPr/>
          <p:nvPr/>
        </p:nvGrpSpPr>
        <p:grpSpPr>
          <a:xfrm>
            <a:off x="1066799" y="977057"/>
            <a:ext cx="16154400" cy="8238304"/>
            <a:chOff x="4134869" y="4152900"/>
            <a:chExt cx="10018260" cy="1981200"/>
          </a:xfrm>
        </p:grpSpPr>
        <p:grpSp>
          <p:nvGrpSpPr>
            <p:cNvPr id="30" name="Group 8">
              <a:extLst>
                <a:ext uri="{FF2B5EF4-FFF2-40B4-BE49-F238E27FC236}">
                  <a16:creationId xmlns:a16="http://schemas.microsoft.com/office/drawing/2014/main" id="{5A926054-9861-989E-D83E-F6EDEED7C43D}"/>
                </a:ext>
              </a:extLst>
            </p:cNvPr>
            <p:cNvGrpSpPr/>
            <p:nvPr/>
          </p:nvGrpSpPr>
          <p:grpSpPr>
            <a:xfrm>
              <a:off x="4134869" y="4152900"/>
              <a:ext cx="10018260" cy="1981200"/>
              <a:chOff x="0" y="0"/>
              <a:chExt cx="2638554" cy="1630376"/>
            </a:xfrm>
          </p:grpSpPr>
          <p:sp>
            <p:nvSpPr>
              <p:cNvPr id="64" name="Freeform 9">
                <a:extLst>
                  <a:ext uri="{FF2B5EF4-FFF2-40B4-BE49-F238E27FC236}">
                    <a16:creationId xmlns:a16="http://schemas.microsoft.com/office/drawing/2014/main" id="{C3A08CC9-54C7-1B87-710B-84488D9D1578}"/>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65" name="TextBox 10">
                <a:extLst>
                  <a:ext uri="{FF2B5EF4-FFF2-40B4-BE49-F238E27FC236}">
                    <a16:creationId xmlns:a16="http://schemas.microsoft.com/office/drawing/2014/main" id="{010EFC3A-24F2-208C-E666-3588D53BD827}"/>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31" name="TextBox 30">
              <a:extLst>
                <a:ext uri="{FF2B5EF4-FFF2-40B4-BE49-F238E27FC236}">
                  <a16:creationId xmlns:a16="http://schemas.microsoft.com/office/drawing/2014/main" id="{AE33B82F-3D5B-B103-823D-1DE4EEA584BA}"/>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2667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67" name="Freeform 2">
            <a:extLst>
              <a:ext uri="{FF2B5EF4-FFF2-40B4-BE49-F238E27FC236}">
                <a16:creationId xmlns:a16="http://schemas.microsoft.com/office/drawing/2014/main" id="{94DDE4A0-594B-50A4-AF45-8CAEDBFE98F2}"/>
              </a:ext>
            </a:extLst>
          </p:cNvPr>
          <p:cNvSpPr/>
          <p:nvPr/>
        </p:nvSpPr>
        <p:spPr>
          <a:xfrm>
            <a:off x="-17897521" y="7500781"/>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8" name="Freeform 3">
            <a:extLst>
              <a:ext uri="{FF2B5EF4-FFF2-40B4-BE49-F238E27FC236}">
                <a16:creationId xmlns:a16="http://schemas.microsoft.com/office/drawing/2014/main" id="{FDFA69B3-B3A7-A884-56E2-40784CDD7A7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Problem Statement</a:t>
            </a:r>
          </a:p>
        </p:txBody>
      </p:sp>
      <p:sp>
        <p:nvSpPr>
          <p:cNvPr id="4" name="TextBox 17">
            <a:extLst>
              <a:ext uri="{FF2B5EF4-FFF2-40B4-BE49-F238E27FC236}">
                <a16:creationId xmlns:a16="http://schemas.microsoft.com/office/drawing/2014/main" id="{4761FF41-71D2-CEA5-9992-5DB70ED3F4A1}"/>
              </a:ext>
            </a:extLst>
          </p:cNvPr>
          <p:cNvSpPr txBox="1"/>
          <p:nvPr/>
        </p:nvSpPr>
        <p:spPr>
          <a:xfrm>
            <a:off x="2343796" y="2717303"/>
            <a:ext cx="13907414" cy="769441"/>
          </a:xfrm>
          <a:prstGeom prst="rect">
            <a:avLst/>
          </a:prstGeom>
        </p:spPr>
        <p:txBody>
          <a:bodyPr wrap="square" lIns="0" tIns="0" rIns="0" bIns="0" rtlCol="0" anchor="t">
            <a:spAutoFit/>
          </a:bodyPr>
          <a:lstStyle/>
          <a:p>
            <a:pPr algn="just"/>
            <a:r>
              <a:rPr lang="en-US" sz="2500" dirty="0">
                <a:latin typeface="Roboto" panose="02000000000000000000" pitchFamily="2" charset="0"/>
                <a:ea typeface="Roboto" panose="02000000000000000000" pitchFamily="2" charset="0"/>
              </a:rPr>
              <a:t>Most researches focused on comparison between Grid Search, Genetic Algorithms and Simulated Annealing.</a:t>
            </a:r>
            <a:endParaRPr lang="en-US" sz="2000" dirty="0">
              <a:latin typeface="Roboto" panose="02000000000000000000" pitchFamily="2" charset="0"/>
              <a:ea typeface="Roboto" panose="02000000000000000000" pitchFamily="2" charset="0"/>
            </a:endParaRPr>
          </a:p>
        </p:txBody>
      </p:sp>
      <p:sp>
        <p:nvSpPr>
          <p:cNvPr id="5" name="TextBox 15">
            <a:extLst>
              <a:ext uri="{FF2B5EF4-FFF2-40B4-BE49-F238E27FC236}">
                <a16:creationId xmlns:a16="http://schemas.microsoft.com/office/drawing/2014/main" id="{C514A674-AA72-D46B-3269-26C3AB39504D}"/>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Introduction</a:t>
            </a:r>
          </a:p>
        </p:txBody>
      </p:sp>
      <p:pic>
        <p:nvPicPr>
          <p:cNvPr id="24" name="Picture 23" descr="A screenshot of a computer&#10;&#10;Description automatically generated">
            <a:extLst>
              <a:ext uri="{FF2B5EF4-FFF2-40B4-BE49-F238E27FC236}">
                <a16:creationId xmlns:a16="http://schemas.microsoft.com/office/drawing/2014/main" id="{7C7D7FC0-8913-83F6-592C-28DF42E9F0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0222" y="10834296"/>
            <a:ext cx="4841631" cy="3625487"/>
          </a:xfrm>
          <a:prstGeom prst="rect">
            <a:avLst/>
          </a:prstGeom>
          <a:ln w="19050">
            <a:solidFill>
              <a:schemeClr val="tx1"/>
            </a:solidFill>
          </a:ln>
        </p:spPr>
      </p:pic>
      <p:pic>
        <p:nvPicPr>
          <p:cNvPr id="20" name="Picture 19" descr="A screenshot of a computer&#10;&#10;Description automatically generated">
            <a:extLst>
              <a:ext uri="{FF2B5EF4-FFF2-40B4-BE49-F238E27FC236}">
                <a16:creationId xmlns:a16="http://schemas.microsoft.com/office/drawing/2014/main" id="{C703C08D-CA65-7520-E0CA-391542A565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59826" y="10877956"/>
            <a:ext cx="5819851" cy="3174464"/>
          </a:xfrm>
          <a:prstGeom prst="rect">
            <a:avLst/>
          </a:prstGeom>
          <a:ln w="19050">
            <a:solidFill>
              <a:schemeClr val="tx1"/>
            </a:solidFill>
          </a:ln>
        </p:spPr>
      </p:pic>
      <p:pic>
        <p:nvPicPr>
          <p:cNvPr id="9" name="Picture 8" descr="A screenshot of a computer algorithm&#10;&#10;Description automatically generated">
            <a:extLst>
              <a:ext uri="{FF2B5EF4-FFF2-40B4-BE49-F238E27FC236}">
                <a16:creationId xmlns:a16="http://schemas.microsoft.com/office/drawing/2014/main" id="{3C70ACBD-2A21-2283-2F66-B9EAD32A920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404597" y="10811818"/>
            <a:ext cx="4487758" cy="3920738"/>
          </a:xfrm>
          <a:prstGeom prst="rect">
            <a:avLst/>
          </a:prstGeom>
          <a:ln w="19050">
            <a:solidFill>
              <a:schemeClr val="tx1"/>
            </a:solidFill>
          </a:ln>
        </p:spPr>
      </p:pic>
      <p:pic>
        <p:nvPicPr>
          <p:cNvPr id="27" name="Picture 26" descr="A screenshot of a document&#10;&#10;Description automatically generated">
            <a:extLst>
              <a:ext uri="{FF2B5EF4-FFF2-40B4-BE49-F238E27FC236}">
                <a16:creationId xmlns:a16="http://schemas.microsoft.com/office/drawing/2014/main" id="{4B89A9A5-31A8-948D-B5D0-DC148AD2EFC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19518" y="10811818"/>
            <a:ext cx="4254677" cy="3695527"/>
          </a:xfrm>
          <a:prstGeom prst="rect">
            <a:avLst/>
          </a:prstGeom>
          <a:ln w="19050">
            <a:solidFill>
              <a:schemeClr val="tx1"/>
            </a:solidFill>
          </a:ln>
        </p:spPr>
      </p:pic>
      <p:pic>
        <p:nvPicPr>
          <p:cNvPr id="15" name="Picture 14" descr="A screenshot of a document&#10;&#10;Description automatically generated">
            <a:extLst>
              <a:ext uri="{FF2B5EF4-FFF2-40B4-BE49-F238E27FC236}">
                <a16:creationId xmlns:a16="http://schemas.microsoft.com/office/drawing/2014/main" id="{85CEA01C-EE81-0CE9-BF67-BD84AA11B77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28972" y="11502922"/>
            <a:ext cx="3955423" cy="3470378"/>
          </a:xfrm>
          <a:prstGeom prst="rect">
            <a:avLst/>
          </a:prstGeom>
          <a:ln w="19050">
            <a:solidFill>
              <a:schemeClr val="tx1"/>
            </a:solidFill>
          </a:ln>
        </p:spPr>
      </p:pic>
      <p:sp>
        <p:nvSpPr>
          <p:cNvPr id="8" name="Slide Number Placeholder 7">
            <a:extLst>
              <a:ext uri="{FF2B5EF4-FFF2-40B4-BE49-F238E27FC236}">
                <a16:creationId xmlns:a16="http://schemas.microsoft.com/office/drawing/2014/main" id="{B181B366-985A-2BD9-EC77-4C2568D25AC5}"/>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899290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1311 -0.00896 L 0.00807 -0.65942 " pathEditMode="relative" rAng="0" ptsTypes="AA">
                                      <p:cBhvr>
                                        <p:cTn id="6" dur="500" fill="hold"/>
                                        <p:tgtEl>
                                          <p:spTgt spid="24"/>
                                        </p:tgtEl>
                                        <p:attrNameLst>
                                          <p:attrName>ppt_x</p:attrName>
                                          <p:attrName>ppt_y</p:attrName>
                                        </p:attrNameLst>
                                      </p:cBhvr>
                                      <p:rCtr x="-252" y="-32531"/>
                                    </p:animMotion>
                                  </p:childTnLst>
                                </p:cTn>
                              </p:par>
                              <p:par>
                                <p:cTn id="7" presetID="42" presetClass="path" presetSubtype="0" accel="50000" decel="50000" fill="hold" nodeType="withEffect">
                                  <p:stCondLst>
                                    <p:cond delay="250"/>
                                  </p:stCondLst>
                                  <p:childTnLst>
                                    <p:animMotion origin="layout" path="M 0.00859 1.60494E-6 L 0.0112 -0.68611 " pathEditMode="relative" rAng="0" ptsTypes="AA">
                                      <p:cBhvr>
                                        <p:cTn id="8" dur="500" fill="hold"/>
                                        <p:tgtEl>
                                          <p:spTgt spid="20"/>
                                        </p:tgtEl>
                                        <p:attrNameLst>
                                          <p:attrName>ppt_x</p:attrName>
                                          <p:attrName>ppt_y</p:attrName>
                                        </p:attrNameLst>
                                      </p:cBhvr>
                                      <p:rCtr x="130" y="-34306"/>
                                    </p:animMotion>
                                  </p:childTnLst>
                                </p:cTn>
                              </p:par>
                              <p:par>
                                <p:cTn id="9" presetID="42" presetClass="path" presetSubtype="0" accel="50000" decel="50000" fill="hold" nodeType="withEffect">
                                  <p:stCondLst>
                                    <p:cond delay="500"/>
                                  </p:stCondLst>
                                  <p:childTnLst>
                                    <p:animMotion origin="layout" path="M -4.86111E-6 -2.34568E-6 L -4.86111E-6 -0.65818 " pathEditMode="relative" rAng="0" ptsTypes="AA">
                                      <p:cBhvr>
                                        <p:cTn id="10" dur="500" fill="hold"/>
                                        <p:tgtEl>
                                          <p:spTgt spid="9"/>
                                        </p:tgtEl>
                                        <p:attrNameLst>
                                          <p:attrName>ppt_x</p:attrName>
                                          <p:attrName>ppt_y</p:attrName>
                                        </p:attrNameLst>
                                      </p:cBhvr>
                                      <p:rCtr x="0" y="-32917"/>
                                    </p:animMotion>
                                  </p:childTnLst>
                                </p:cTn>
                              </p:par>
                              <p:par>
                                <p:cTn id="11" presetID="42" presetClass="path" presetSubtype="0" accel="50000" decel="50000" fill="hold" nodeType="withEffect">
                                  <p:stCondLst>
                                    <p:cond delay="750"/>
                                  </p:stCondLst>
                                  <p:childTnLst>
                                    <p:animMotion origin="layout" path="M 0.00599 -0.06126 L 0.00599 -0.4946 " pathEditMode="relative" rAng="0" ptsTypes="AA">
                                      <p:cBhvr>
                                        <p:cTn id="12" dur="500" fill="hold"/>
                                        <p:tgtEl>
                                          <p:spTgt spid="15"/>
                                        </p:tgtEl>
                                        <p:attrNameLst>
                                          <p:attrName>ppt_x</p:attrName>
                                          <p:attrName>ppt_y</p:attrName>
                                        </p:attrNameLst>
                                      </p:cBhvr>
                                      <p:rCtr x="0" y="-21667"/>
                                    </p:animMotion>
                                  </p:childTnLst>
                                </p:cTn>
                              </p:par>
                              <p:par>
                                <p:cTn id="13" presetID="42" presetClass="path" presetSubtype="0" accel="50000" decel="50000" fill="hold" nodeType="withEffect">
                                  <p:stCondLst>
                                    <p:cond delay="1000"/>
                                  </p:stCondLst>
                                  <p:childTnLst>
                                    <p:animMotion origin="layout" path="M -2.36111E-6 4.44444E-6 L -0.00477 -0.46065 " pathEditMode="relative" rAng="0" ptsTypes="AA">
                                      <p:cBhvr>
                                        <p:cTn id="14" dur="500" fill="hold"/>
                                        <p:tgtEl>
                                          <p:spTgt spid="27"/>
                                        </p:tgtEl>
                                        <p:attrNameLst>
                                          <p:attrName>ppt_x</p:attrName>
                                          <p:attrName>ppt_y</p:attrName>
                                        </p:attrNameLst>
                                      </p:cBhvr>
                                      <p:rCtr x="-243" y="-230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3" name="Group 12">
            <a:extLst>
              <a:ext uri="{FF2B5EF4-FFF2-40B4-BE49-F238E27FC236}">
                <a16:creationId xmlns:a16="http://schemas.microsoft.com/office/drawing/2014/main" id="{686B8908-3FD1-F758-9B64-CF352837FA7C}"/>
              </a:ext>
            </a:extLst>
          </p:cNvPr>
          <p:cNvGrpSpPr/>
          <p:nvPr/>
        </p:nvGrpSpPr>
        <p:grpSpPr>
          <a:xfrm>
            <a:off x="1066800" y="1028700"/>
            <a:ext cx="16154400" cy="8189677"/>
            <a:chOff x="0" y="0"/>
            <a:chExt cx="2638554" cy="1630376"/>
          </a:xfrm>
        </p:grpSpPr>
        <p:sp>
          <p:nvSpPr>
            <p:cNvPr id="16" name="Freeform 9">
              <a:extLst>
                <a:ext uri="{FF2B5EF4-FFF2-40B4-BE49-F238E27FC236}">
                  <a16:creationId xmlns:a16="http://schemas.microsoft.com/office/drawing/2014/main" id="{2EBD3764-A425-6FE3-942E-3A560D21556D}"/>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22" name="TextBox 10">
              <a:extLst>
                <a:ext uri="{FF2B5EF4-FFF2-40B4-BE49-F238E27FC236}">
                  <a16:creationId xmlns:a16="http://schemas.microsoft.com/office/drawing/2014/main" id="{B0B444B6-894D-DA5B-29CA-4A2045DC57AA}"/>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pic>
        <p:nvPicPr>
          <p:cNvPr id="8" name="Picture 7" descr="A screenshot of a computer&#10;&#10;Description automatically generated">
            <a:extLst>
              <a:ext uri="{FF2B5EF4-FFF2-40B4-BE49-F238E27FC236}">
                <a16:creationId xmlns:a16="http://schemas.microsoft.com/office/drawing/2014/main" id="{2ACA99E7-79A7-AD30-8AE2-11F52794F8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0436" y="2464467"/>
            <a:ext cx="10999282" cy="6565775"/>
          </a:xfrm>
          <a:prstGeom prst="rect">
            <a:avLst/>
          </a:prstGeom>
        </p:spPr>
      </p:pic>
      <p:sp>
        <p:nvSpPr>
          <p:cNvPr id="26" name="TextBox 25">
            <a:extLst>
              <a:ext uri="{FF2B5EF4-FFF2-40B4-BE49-F238E27FC236}">
                <a16:creationId xmlns:a16="http://schemas.microsoft.com/office/drawing/2014/main" id="{4F003ED4-5948-7F65-19C6-4DDDA2835966}"/>
              </a:ext>
            </a:extLst>
          </p:cNvPr>
          <p:cNvSpPr txBox="1"/>
          <p:nvPr/>
        </p:nvSpPr>
        <p:spPr>
          <a:xfrm>
            <a:off x="13316255" y="4577322"/>
            <a:ext cx="3453196" cy="2340064"/>
          </a:xfrm>
          <a:prstGeom prst="rect">
            <a:avLst/>
          </a:prstGeom>
          <a:solidFill>
            <a:srgbClr val="FFFFFF"/>
          </a:solidFill>
          <a:ln w="3175">
            <a:solidFill>
              <a:schemeClr val="tx1"/>
            </a:solidFill>
          </a:ln>
        </p:spPr>
        <p:txBody>
          <a:bodyPr wrap="square">
            <a:spAutoFit/>
          </a:bodyPr>
          <a:lstStyle/>
          <a:p>
            <a:pPr algn="just">
              <a:lnSpc>
                <a:spcPct val="150000"/>
              </a:lnSpc>
            </a:pPr>
            <a:r>
              <a:rPr lang="en-US" sz="2500" b="1" dirty="0">
                <a:latin typeface="Roboto" panose="02000000000000000000" pitchFamily="2" charset="0"/>
                <a:ea typeface="Roboto" panose="02000000000000000000" pitchFamily="2" charset="0"/>
              </a:rPr>
              <a:t>Grid Search </a:t>
            </a:r>
            <a:r>
              <a:rPr lang="en-US" sz="2500" dirty="0">
                <a:latin typeface="Roboto" panose="02000000000000000000" pitchFamily="2" charset="0"/>
                <a:ea typeface="Roboto" panose="02000000000000000000" pitchFamily="2" charset="0"/>
              </a:rPr>
              <a:t>has an obvious </a:t>
            </a:r>
            <a:r>
              <a:rPr lang="en-US" sz="2500" b="1" dirty="0">
                <a:solidFill>
                  <a:srgbClr val="FF0000"/>
                </a:solidFill>
                <a:latin typeface="Roboto" panose="02000000000000000000" pitchFamily="2" charset="0"/>
                <a:ea typeface="Roboto" panose="02000000000000000000" pitchFamily="2" charset="0"/>
              </a:rPr>
              <a:t>smaller</a:t>
            </a:r>
            <a:r>
              <a:rPr lang="en-US" sz="2500" dirty="0">
                <a:latin typeface="Roboto" panose="02000000000000000000" pitchFamily="2" charset="0"/>
                <a:ea typeface="Roboto" panose="02000000000000000000" pitchFamily="2" charset="0"/>
              </a:rPr>
              <a:t> spread of Manhattan distance across every model</a:t>
            </a:r>
            <a:endParaRPr lang="en-MY" sz="2500" dirty="0">
              <a:solidFill>
                <a:srgbClr val="FF0000"/>
              </a:solidFill>
            </a:endParaRPr>
          </a:p>
        </p:txBody>
      </p:sp>
      <p:sp>
        <p:nvSpPr>
          <p:cNvPr id="9" name="TextBox 17">
            <a:extLst>
              <a:ext uri="{FF2B5EF4-FFF2-40B4-BE49-F238E27FC236}">
                <a16:creationId xmlns:a16="http://schemas.microsoft.com/office/drawing/2014/main" id="{0F1466F0-DD8D-5888-3238-90385B2C2CAF}"/>
              </a:ext>
            </a:extLst>
          </p:cNvPr>
          <p:cNvSpPr txBox="1"/>
          <p:nvPr/>
        </p:nvSpPr>
        <p:spPr>
          <a:xfrm>
            <a:off x="10970151" y="1862714"/>
            <a:ext cx="5641449" cy="307777"/>
          </a:xfrm>
          <a:prstGeom prst="rect">
            <a:avLst/>
          </a:prstGeom>
        </p:spPr>
        <p:txBody>
          <a:bodyPr wrap="square" lIns="0" tIns="0" rIns="0" bIns="0" rtlCol="0" anchor="t">
            <a:spAutoFit/>
          </a:bodyPr>
          <a:lstStyle/>
          <a:p>
            <a:pPr algn="just"/>
            <a:r>
              <a:rPr lang="en-US" sz="2000" dirty="0">
                <a:latin typeface="Roboto" panose="02000000000000000000" pitchFamily="2" charset="0"/>
                <a:ea typeface="Roboto" panose="02000000000000000000" pitchFamily="2" charset="0"/>
              </a:rPr>
              <a:t>To </a:t>
            </a:r>
            <a:r>
              <a:rPr lang="en-US" sz="2000" b="1" dirty="0">
                <a:solidFill>
                  <a:srgbClr val="3AB6A4"/>
                </a:solidFill>
                <a:latin typeface="Roboto" panose="02000000000000000000" pitchFamily="2" charset="0"/>
                <a:ea typeface="Roboto" panose="02000000000000000000" pitchFamily="2" charset="0"/>
              </a:rPr>
              <a:t>quantify</a:t>
            </a:r>
            <a:r>
              <a:rPr lang="en-US" sz="2000" dirty="0">
                <a:latin typeface="Roboto" panose="02000000000000000000" pitchFamily="2" charset="0"/>
                <a:ea typeface="Roboto" panose="02000000000000000000" pitchFamily="2" charset="0"/>
              </a:rPr>
              <a:t> exploratory capability of each method</a:t>
            </a:r>
          </a:p>
        </p:txBody>
      </p:sp>
      <p:sp>
        <p:nvSpPr>
          <p:cNvPr id="14" name="TextBox 11">
            <a:extLst>
              <a:ext uri="{FF2B5EF4-FFF2-40B4-BE49-F238E27FC236}">
                <a16:creationId xmlns:a16="http://schemas.microsoft.com/office/drawing/2014/main" id="{425B42E3-4048-61FE-61C8-F6F9D97E6E13}"/>
              </a:ext>
            </a:extLst>
          </p:cNvPr>
          <p:cNvSpPr txBox="1"/>
          <p:nvPr/>
        </p:nvSpPr>
        <p:spPr>
          <a:xfrm>
            <a:off x="10297724"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3</a:t>
            </a:r>
            <a:endParaRPr lang="en-US" sz="1400" b="1" dirty="0">
              <a:solidFill>
                <a:srgbClr val="FF9405"/>
              </a:solidFill>
              <a:latin typeface="Roboto" panose="02000000000000000000" pitchFamily="2" charset="0"/>
              <a:ea typeface="Roboto" panose="02000000000000000000" pitchFamily="2" charset="0"/>
            </a:endParaRPr>
          </a:p>
        </p:txBody>
      </p:sp>
      <p:sp>
        <p:nvSpPr>
          <p:cNvPr id="11" name="Slide Number Placeholder 10">
            <a:extLst>
              <a:ext uri="{FF2B5EF4-FFF2-40B4-BE49-F238E27FC236}">
                <a16:creationId xmlns:a16="http://schemas.microsoft.com/office/drawing/2014/main" id="{AB3BA2C6-7546-8C7F-F0A9-596C61E0C074}"/>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556833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3" name="Group 12">
            <a:extLst>
              <a:ext uri="{FF2B5EF4-FFF2-40B4-BE49-F238E27FC236}">
                <a16:creationId xmlns:a16="http://schemas.microsoft.com/office/drawing/2014/main" id="{686B8908-3FD1-F758-9B64-CF352837FA7C}"/>
              </a:ext>
            </a:extLst>
          </p:cNvPr>
          <p:cNvGrpSpPr/>
          <p:nvPr/>
        </p:nvGrpSpPr>
        <p:grpSpPr>
          <a:xfrm>
            <a:off x="1066800" y="1028700"/>
            <a:ext cx="16154400" cy="8189677"/>
            <a:chOff x="0" y="0"/>
            <a:chExt cx="2638554" cy="1630376"/>
          </a:xfrm>
        </p:grpSpPr>
        <p:sp>
          <p:nvSpPr>
            <p:cNvPr id="16" name="Freeform 9">
              <a:extLst>
                <a:ext uri="{FF2B5EF4-FFF2-40B4-BE49-F238E27FC236}">
                  <a16:creationId xmlns:a16="http://schemas.microsoft.com/office/drawing/2014/main" id="{2EBD3764-A425-6FE3-942E-3A560D21556D}"/>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22" name="TextBox 10">
              <a:extLst>
                <a:ext uri="{FF2B5EF4-FFF2-40B4-BE49-F238E27FC236}">
                  <a16:creationId xmlns:a16="http://schemas.microsoft.com/office/drawing/2014/main" id="{B0B444B6-894D-DA5B-29CA-4A2045DC57AA}"/>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TextBox 17">
            <a:extLst>
              <a:ext uri="{FF2B5EF4-FFF2-40B4-BE49-F238E27FC236}">
                <a16:creationId xmlns:a16="http://schemas.microsoft.com/office/drawing/2014/main" id="{9D64CC77-D0E5-C83B-CF42-AD6CADA40B76}"/>
              </a:ext>
            </a:extLst>
          </p:cNvPr>
          <p:cNvSpPr txBox="1"/>
          <p:nvPr/>
        </p:nvSpPr>
        <p:spPr>
          <a:xfrm>
            <a:off x="10970151" y="1862714"/>
            <a:ext cx="5641449" cy="307777"/>
          </a:xfrm>
          <a:prstGeom prst="rect">
            <a:avLst/>
          </a:prstGeom>
        </p:spPr>
        <p:txBody>
          <a:bodyPr wrap="square" lIns="0" tIns="0" rIns="0" bIns="0" rtlCol="0" anchor="t">
            <a:spAutoFit/>
          </a:bodyPr>
          <a:lstStyle/>
          <a:p>
            <a:pPr algn="just"/>
            <a:r>
              <a:rPr lang="en-US" sz="2000" dirty="0">
                <a:latin typeface="Roboto" panose="02000000000000000000" pitchFamily="2" charset="0"/>
                <a:ea typeface="Roboto" panose="02000000000000000000" pitchFamily="2" charset="0"/>
              </a:rPr>
              <a:t>To </a:t>
            </a:r>
            <a:r>
              <a:rPr lang="en-US" sz="2000" b="1" dirty="0">
                <a:solidFill>
                  <a:srgbClr val="3AB6A4"/>
                </a:solidFill>
                <a:latin typeface="Roboto" panose="02000000000000000000" pitchFamily="2" charset="0"/>
                <a:ea typeface="Roboto" panose="02000000000000000000" pitchFamily="2" charset="0"/>
              </a:rPr>
              <a:t>quantify</a:t>
            </a:r>
            <a:r>
              <a:rPr lang="en-US" sz="2000" dirty="0">
                <a:latin typeface="Roboto" panose="02000000000000000000" pitchFamily="2" charset="0"/>
                <a:ea typeface="Roboto" panose="02000000000000000000" pitchFamily="2" charset="0"/>
              </a:rPr>
              <a:t> exploratory capability of each method</a:t>
            </a:r>
          </a:p>
        </p:txBody>
      </p:sp>
      <p:sp>
        <p:nvSpPr>
          <p:cNvPr id="11" name="TextBox 11">
            <a:extLst>
              <a:ext uri="{FF2B5EF4-FFF2-40B4-BE49-F238E27FC236}">
                <a16:creationId xmlns:a16="http://schemas.microsoft.com/office/drawing/2014/main" id="{DCA95175-21F7-F9FD-7EAD-9E9CFFBBE5E4}"/>
              </a:ext>
            </a:extLst>
          </p:cNvPr>
          <p:cNvSpPr txBox="1"/>
          <p:nvPr/>
        </p:nvSpPr>
        <p:spPr>
          <a:xfrm>
            <a:off x="10297724"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3</a:t>
            </a:r>
            <a:endParaRPr lang="en-US" sz="1400" b="1" dirty="0">
              <a:solidFill>
                <a:srgbClr val="FF9405"/>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F003ED4-5948-7F65-19C6-4DDDA2835966}"/>
              </a:ext>
            </a:extLst>
          </p:cNvPr>
          <p:cNvSpPr txBox="1"/>
          <p:nvPr/>
        </p:nvSpPr>
        <p:spPr>
          <a:xfrm>
            <a:off x="3473022" y="7340975"/>
            <a:ext cx="11341954" cy="1185902"/>
          </a:xfrm>
          <a:prstGeom prst="rect">
            <a:avLst/>
          </a:prstGeom>
          <a:solidFill>
            <a:srgbClr val="FFFFFF"/>
          </a:solidFill>
          <a:ln w="3175">
            <a:solidFill>
              <a:schemeClr val="tx1"/>
            </a:solidFill>
          </a:ln>
        </p:spPr>
        <p:txBody>
          <a:bodyPr wrap="square">
            <a:spAutoFit/>
          </a:bodyPr>
          <a:lstStyle/>
          <a:p>
            <a:pPr algn="ctr">
              <a:lnSpc>
                <a:spcPct val="150000"/>
              </a:lnSpc>
            </a:pPr>
            <a:r>
              <a:rPr lang="en-US" sz="2500" b="1" dirty="0">
                <a:solidFill>
                  <a:srgbClr val="17A994"/>
                </a:solidFill>
                <a:latin typeface="Roboto" panose="02000000000000000000" pitchFamily="2" charset="0"/>
                <a:ea typeface="Roboto" panose="02000000000000000000" pitchFamily="2" charset="0"/>
              </a:rPr>
              <a:t>Higher</a:t>
            </a:r>
            <a:r>
              <a:rPr lang="en-US" sz="2500" dirty="0">
                <a:latin typeface="Roboto" panose="02000000000000000000" pitchFamily="2" charset="0"/>
                <a:ea typeface="Roboto" panose="02000000000000000000" pitchFamily="2" charset="0"/>
              </a:rPr>
              <a:t> average distance variation -&gt; </a:t>
            </a:r>
            <a:r>
              <a:rPr lang="en-US" sz="2500" dirty="0">
                <a:solidFill>
                  <a:sysClr val="windowText" lastClr="000000"/>
                </a:solidFill>
                <a:latin typeface="Roboto" panose="02000000000000000000" pitchFamily="2" charset="0"/>
                <a:ea typeface="Roboto" panose="02000000000000000000" pitchFamily="2" charset="0"/>
              </a:rPr>
              <a:t>Have</a:t>
            </a:r>
            <a:r>
              <a:rPr lang="en-US" sz="2500" b="1" dirty="0">
                <a:solidFill>
                  <a:srgbClr val="17A994"/>
                </a:solidFill>
                <a:latin typeface="Roboto" panose="02000000000000000000" pitchFamily="2" charset="0"/>
                <a:ea typeface="Roboto" panose="02000000000000000000" pitchFamily="2" charset="0"/>
              </a:rPr>
              <a:t> </a:t>
            </a:r>
            <a:r>
              <a:rPr lang="en-US" sz="2500" b="1" dirty="0">
                <a:solidFill>
                  <a:srgbClr val="FEAC0A"/>
                </a:solidFill>
                <a:latin typeface="Roboto" panose="02000000000000000000" pitchFamily="2" charset="0"/>
                <a:ea typeface="Roboto" panose="02000000000000000000" pitchFamily="2" charset="0"/>
              </a:rPr>
              <a:t>more </a:t>
            </a:r>
            <a:r>
              <a:rPr lang="en-US" sz="2500" dirty="0">
                <a:solidFill>
                  <a:sysClr val="windowText" lastClr="000000"/>
                </a:solidFill>
                <a:latin typeface="Roboto" panose="02000000000000000000" pitchFamily="2" charset="0"/>
                <a:ea typeface="Roboto" panose="02000000000000000000" pitchFamily="2" charset="0"/>
              </a:rPr>
              <a:t>different sets of solutions</a:t>
            </a:r>
          </a:p>
          <a:p>
            <a:pPr algn="ctr">
              <a:lnSpc>
                <a:spcPct val="150000"/>
              </a:lnSpc>
            </a:pPr>
            <a:r>
              <a:rPr lang="en-US" sz="2500" dirty="0">
                <a:solidFill>
                  <a:sysClr val="windowText" lastClr="000000"/>
                </a:solidFill>
                <a:latin typeface="Roboto" panose="02000000000000000000" pitchFamily="2" charset="0"/>
                <a:ea typeface="Roboto" panose="02000000000000000000" pitchFamily="2" charset="0"/>
              </a:rPr>
              <a:t>Have</a:t>
            </a:r>
            <a:r>
              <a:rPr lang="en-US" sz="2500" b="1" dirty="0">
                <a:solidFill>
                  <a:srgbClr val="17A994"/>
                </a:solidFill>
                <a:latin typeface="Roboto" panose="02000000000000000000" pitchFamily="2" charset="0"/>
                <a:ea typeface="Roboto" panose="02000000000000000000" pitchFamily="2" charset="0"/>
              </a:rPr>
              <a:t> </a:t>
            </a:r>
            <a:r>
              <a:rPr lang="en-US" sz="2500" b="1" dirty="0">
                <a:solidFill>
                  <a:srgbClr val="FEAC0A"/>
                </a:solidFill>
                <a:latin typeface="Roboto" panose="02000000000000000000" pitchFamily="2" charset="0"/>
                <a:ea typeface="Roboto" panose="02000000000000000000" pitchFamily="2" charset="0"/>
              </a:rPr>
              <a:t>more </a:t>
            </a:r>
            <a:r>
              <a:rPr lang="en-US" sz="2500" dirty="0">
                <a:solidFill>
                  <a:sysClr val="windowText" lastClr="000000"/>
                </a:solidFill>
                <a:latin typeface="Roboto" panose="02000000000000000000" pitchFamily="2" charset="0"/>
                <a:ea typeface="Roboto" panose="02000000000000000000" pitchFamily="2" charset="0"/>
              </a:rPr>
              <a:t>different sets of solutions </a:t>
            </a:r>
            <a:r>
              <a:rPr lang="en-US" sz="2500" dirty="0">
                <a:latin typeface="Roboto" panose="02000000000000000000" pitchFamily="2" charset="0"/>
                <a:ea typeface="Roboto" panose="02000000000000000000" pitchFamily="2" charset="0"/>
              </a:rPr>
              <a:t>-&gt; </a:t>
            </a:r>
            <a:r>
              <a:rPr lang="en-US" sz="2500" b="1" dirty="0">
                <a:solidFill>
                  <a:srgbClr val="17A994"/>
                </a:solidFill>
                <a:latin typeface="Roboto" panose="02000000000000000000" pitchFamily="2" charset="0"/>
                <a:ea typeface="Roboto" panose="02000000000000000000" pitchFamily="2" charset="0"/>
              </a:rPr>
              <a:t>Greater</a:t>
            </a:r>
            <a:r>
              <a:rPr lang="en-US" sz="2500" dirty="0">
                <a:latin typeface="Roboto" panose="02000000000000000000" pitchFamily="2" charset="0"/>
                <a:ea typeface="Roboto" panose="02000000000000000000" pitchFamily="2" charset="0"/>
              </a:rPr>
              <a:t> exploratory capability </a:t>
            </a:r>
            <a:endParaRPr lang="en-MY" sz="2500" dirty="0">
              <a:solidFill>
                <a:srgbClr val="FF0000"/>
              </a:solidFill>
            </a:endParaRPr>
          </a:p>
        </p:txBody>
      </p:sp>
      <p:pic>
        <p:nvPicPr>
          <p:cNvPr id="7" name="Picture 6" descr="A screenshot of a computer&#10;&#10;Description automatically generated">
            <a:extLst>
              <a:ext uri="{FF2B5EF4-FFF2-40B4-BE49-F238E27FC236}">
                <a16:creationId xmlns:a16="http://schemas.microsoft.com/office/drawing/2014/main" id="{828D1FBC-6226-DAA0-F427-F118D84147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0647" y="2888346"/>
            <a:ext cx="14546705" cy="3886742"/>
          </a:xfrm>
          <a:prstGeom prst="rect">
            <a:avLst/>
          </a:prstGeom>
        </p:spPr>
      </p:pic>
      <p:sp>
        <p:nvSpPr>
          <p:cNvPr id="14" name="TextBox 13">
            <a:extLst>
              <a:ext uri="{FF2B5EF4-FFF2-40B4-BE49-F238E27FC236}">
                <a16:creationId xmlns:a16="http://schemas.microsoft.com/office/drawing/2014/main" id="{16A33F2F-CDB0-B85E-6DFD-A78FC9981F39}"/>
              </a:ext>
            </a:extLst>
          </p:cNvPr>
          <p:cNvSpPr txBox="1"/>
          <p:nvPr/>
        </p:nvSpPr>
        <p:spPr>
          <a:xfrm>
            <a:off x="19507200" y="7431251"/>
            <a:ext cx="11538378" cy="1015663"/>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Total Average Manhattan Distance Variations Rank</a:t>
            </a:r>
          </a:p>
          <a:p>
            <a:pPr algn="ctr"/>
            <a:endParaRPr lang="en-US" sz="1000" b="1" dirty="0">
              <a:solidFill>
                <a:srgbClr val="17A994"/>
              </a:solidFill>
              <a:latin typeface="Roboto" panose="02000000000000000000" pitchFamily="2" charset="0"/>
              <a:ea typeface="Roboto" panose="02000000000000000000" pitchFamily="2" charset="0"/>
            </a:endParaRPr>
          </a:p>
          <a:p>
            <a:pPr algn="ctr"/>
            <a:r>
              <a:rPr lang="en-US" sz="2500" b="1" dirty="0">
                <a:solidFill>
                  <a:srgbClr val="17A994"/>
                </a:solidFill>
                <a:latin typeface="Roboto" panose="02000000000000000000" pitchFamily="2" charset="0"/>
                <a:ea typeface="Roboto" panose="02000000000000000000" pitchFamily="2" charset="0"/>
              </a:rPr>
              <a:t>Genetic Algorithm </a:t>
            </a:r>
            <a:r>
              <a:rPr lang="en-US" sz="2500" dirty="0">
                <a:latin typeface="Roboto" panose="02000000000000000000" pitchFamily="2" charset="0"/>
                <a:ea typeface="Roboto" panose="02000000000000000000" pitchFamily="2" charset="0"/>
              </a:rPr>
              <a:t>&gt; Simulated Annealing &gt; Half Grid Search &gt; </a:t>
            </a:r>
            <a:r>
              <a:rPr lang="en-US" sz="2500" b="1" dirty="0">
                <a:solidFill>
                  <a:srgbClr val="FF0000"/>
                </a:solidFill>
                <a:latin typeface="Roboto" panose="02000000000000000000" pitchFamily="2" charset="0"/>
                <a:ea typeface="Roboto" panose="02000000000000000000" pitchFamily="2" charset="0"/>
              </a:rPr>
              <a:t>Grid Search</a:t>
            </a:r>
            <a:endParaRPr lang="en-MY" sz="2500" b="1" dirty="0">
              <a:solidFill>
                <a:srgbClr val="FF0000"/>
              </a:solidFill>
            </a:endParaRPr>
          </a:p>
        </p:txBody>
      </p:sp>
      <p:sp>
        <p:nvSpPr>
          <p:cNvPr id="15" name="Slide Number Placeholder 14">
            <a:extLst>
              <a:ext uri="{FF2B5EF4-FFF2-40B4-BE49-F238E27FC236}">
                <a16:creationId xmlns:a16="http://schemas.microsoft.com/office/drawing/2014/main" id="{9E1F72B6-8DA5-69CB-B517-26E6C98857EE}"/>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36913847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3" name="Group 12">
            <a:extLst>
              <a:ext uri="{FF2B5EF4-FFF2-40B4-BE49-F238E27FC236}">
                <a16:creationId xmlns:a16="http://schemas.microsoft.com/office/drawing/2014/main" id="{686B8908-3FD1-F758-9B64-CF352837FA7C}"/>
              </a:ext>
            </a:extLst>
          </p:cNvPr>
          <p:cNvGrpSpPr/>
          <p:nvPr/>
        </p:nvGrpSpPr>
        <p:grpSpPr>
          <a:xfrm>
            <a:off x="1066800" y="1028700"/>
            <a:ext cx="16154400" cy="8189677"/>
            <a:chOff x="0" y="0"/>
            <a:chExt cx="2638554" cy="1630376"/>
          </a:xfrm>
        </p:grpSpPr>
        <p:sp>
          <p:nvSpPr>
            <p:cNvPr id="16" name="Freeform 9">
              <a:extLst>
                <a:ext uri="{FF2B5EF4-FFF2-40B4-BE49-F238E27FC236}">
                  <a16:creationId xmlns:a16="http://schemas.microsoft.com/office/drawing/2014/main" id="{2EBD3764-A425-6FE3-942E-3A560D21556D}"/>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22" name="TextBox 10">
              <a:extLst>
                <a:ext uri="{FF2B5EF4-FFF2-40B4-BE49-F238E27FC236}">
                  <a16:creationId xmlns:a16="http://schemas.microsoft.com/office/drawing/2014/main" id="{B0B444B6-894D-DA5B-29CA-4A2045DC57AA}"/>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Results and Findings</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Experiment</a:t>
            </a:r>
          </a:p>
        </p:txBody>
      </p:sp>
      <p:sp>
        <p:nvSpPr>
          <p:cNvPr id="26" name="TextBox 25">
            <a:extLst>
              <a:ext uri="{FF2B5EF4-FFF2-40B4-BE49-F238E27FC236}">
                <a16:creationId xmlns:a16="http://schemas.microsoft.com/office/drawing/2014/main" id="{4F003ED4-5948-7F65-19C6-4DDDA2835966}"/>
              </a:ext>
            </a:extLst>
          </p:cNvPr>
          <p:cNvSpPr txBox="1"/>
          <p:nvPr/>
        </p:nvSpPr>
        <p:spPr>
          <a:xfrm>
            <a:off x="-13106400" y="7340975"/>
            <a:ext cx="11341954" cy="1185902"/>
          </a:xfrm>
          <a:prstGeom prst="rect">
            <a:avLst/>
          </a:prstGeom>
          <a:solidFill>
            <a:srgbClr val="FFFFFF"/>
          </a:solidFill>
          <a:ln w="3175">
            <a:solidFill>
              <a:schemeClr val="tx1"/>
            </a:solidFill>
          </a:ln>
        </p:spPr>
        <p:txBody>
          <a:bodyPr wrap="square">
            <a:spAutoFit/>
          </a:bodyPr>
          <a:lstStyle/>
          <a:p>
            <a:pPr algn="ctr">
              <a:lnSpc>
                <a:spcPct val="150000"/>
              </a:lnSpc>
            </a:pPr>
            <a:r>
              <a:rPr lang="en-US" sz="2500" b="1" dirty="0">
                <a:solidFill>
                  <a:srgbClr val="17A994"/>
                </a:solidFill>
                <a:latin typeface="Roboto" panose="02000000000000000000" pitchFamily="2" charset="0"/>
                <a:ea typeface="Roboto" panose="02000000000000000000" pitchFamily="2" charset="0"/>
              </a:rPr>
              <a:t>Higher</a:t>
            </a:r>
            <a:r>
              <a:rPr lang="en-US" sz="2500" dirty="0">
                <a:latin typeface="Roboto" panose="02000000000000000000" pitchFamily="2" charset="0"/>
                <a:ea typeface="Roboto" panose="02000000000000000000" pitchFamily="2" charset="0"/>
              </a:rPr>
              <a:t> average distance -&gt; </a:t>
            </a:r>
            <a:r>
              <a:rPr lang="en-US" sz="2500" b="1" dirty="0">
                <a:solidFill>
                  <a:srgbClr val="17A994"/>
                </a:solidFill>
                <a:latin typeface="Roboto" panose="02000000000000000000" pitchFamily="2" charset="0"/>
                <a:ea typeface="Roboto" panose="02000000000000000000" pitchFamily="2" charset="0"/>
              </a:rPr>
              <a:t>Greater</a:t>
            </a:r>
            <a:r>
              <a:rPr lang="en-US" sz="2500" dirty="0">
                <a:latin typeface="Roboto" panose="02000000000000000000" pitchFamily="2" charset="0"/>
                <a:ea typeface="Roboto" panose="02000000000000000000" pitchFamily="2" charset="0"/>
              </a:rPr>
              <a:t> exploratory capability </a:t>
            </a:r>
          </a:p>
          <a:p>
            <a:pPr algn="ctr">
              <a:lnSpc>
                <a:spcPct val="150000"/>
              </a:lnSpc>
            </a:pPr>
            <a:r>
              <a:rPr lang="en-US" sz="2500" b="1" dirty="0">
                <a:solidFill>
                  <a:srgbClr val="17A994"/>
                </a:solidFill>
                <a:latin typeface="Roboto" panose="02000000000000000000" pitchFamily="2" charset="0"/>
                <a:ea typeface="Roboto" panose="02000000000000000000" pitchFamily="2" charset="0"/>
              </a:rPr>
              <a:t>Greater</a:t>
            </a:r>
            <a:r>
              <a:rPr lang="en-US" sz="2500" dirty="0">
                <a:latin typeface="Roboto" panose="02000000000000000000" pitchFamily="2" charset="0"/>
                <a:ea typeface="Roboto" panose="02000000000000000000" pitchFamily="2" charset="0"/>
              </a:rPr>
              <a:t> exploratory capability  -&gt; Find </a:t>
            </a:r>
            <a:r>
              <a:rPr lang="en-US" sz="2500" b="1" dirty="0">
                <a:solidFill>
                  <a:srgbClr val="FEAC0A"/>
                </a:solidFill>
                <a:latin typeface="Roboto" panose="02000000000000000000" pitchFamily="2" charset="0"/>
                <a:ea typeface="Roboto" panose="02000000000000000000" pitchFamily="2" charset="0"/>
              </a:rPr>
              <a:t>more</a:t>
            </a:r>
            <a:r>
              <a:rPr lang="en-US" sz="2500" dirty="0">
                <a:latin typeface="Roboto" panose="02000000000000000000" pitchFamily="2" charset="0"/>
                <a:ea typeface="Roboto" panose="02000000000000000000" pitchFamily="2" charset="0"/>
              </a:rPr>
              <a:t> different sets of hyperparameters</a:t>
            </a:r>
            <a:endParaRPr lang="en-MY" sz="2500" dirty="0">
              <a:solidFill>
                <a:srgbClr val="FF0000"/>
              </a:solidFill>
            </a:endParaRPr>
          </a:p>
        </p:txBody>
      </p:sp>
      <p:sp>
        <p:nvSpPr>
          <p:cNvPr id="9" name="TextBox 8">
            <a:extLst>
              <a:ext uri="{FF2B5EF4-FFF2-40B4-BE49-F238E27FC236}">
                <a16:creationId xmlns:a16="http://schemas.microsoft.com/office/drawing/2014/main" id="{60B41B0C-5E2C-90D0-D6CE-7885F214712E}"/>
              </a:ext>
            </a:extLst>
          </p:cNvPr>
          <p:cNvSpPr txBox="1"/>
          <p:nvPr/>
        </p:nvSpPr>
        <p:spPr>
          <a:xfrm>
            <a:off x="3374810" y="7431251"/>
            <a:ext cx="11538378" cy="1015663"/>
          </a:xfrm>
          <a:prstGeom prst="rect">
            <a:avLst/>
          </a:prstGeom>
          <a:solidFill>
            <a:srgbClr val="FFFFFF"/>
          </a:solidFill>
          <a:ln w="3175">
            <a:solidFill>
              <a:schemeClr val="tx1"/>
            </a:solidFill>
          </a:ln>
        </p:spPr>
        <p:txBody>
          <a:bodyPr wrap="square">
            <a:spAutoFit/>
          </a:bodyPr>
          <a:lstStyle/>
          <a:p>
            <a:pPr algn="ctr"/>
            <a:r>
              <a:rPr lang="en-US" sz="2500" b="1" dirty="0">
                <a:latin typeface="Roboto" panose="02000000000000000000" pitchFamily="2" charset="0"/>
                <a:ea typeface="Roboto" panose="02000000000000000000" pitchFamily="2" charset="0"/>
              </a:rPr>
              <a:t>Total Average Manhattan Distance Variations Rank</a:t>
            </a:r>
          </a:p>
          <a:p>
            <a:pPr algn="ctr"/>
            <a:endParaRPr lang="en-US" sz="1000" b="1" dirty="0">
              <a:solidFill>
                <a:srgbClr val="17A994"/>
              </a:solidFill>
              <a:latin typeface="Roboto" panose="02000000000000000000" pitchFamily="2" charset="0"/>
              <a:ea typeface="Roboto" panose="02000000000000000000" pitchFamily="2" charset="0"/>
            </a:endParaRPr>
          </a:p>
          <a:p>
            <a:pPr algn="ctr"/>
            <a:r>
              <a:rPr lang="en-US" sz="2500" b="1" dirty="0">
                <a:solidFill>
                  <a:srgbClr val="17A994"/>
                </a:solidFill>
                <a:latin typeface="Roboto" panose="02000000000000000000" pitchFamily="2" charset="0"/>
                <a:ea typeface="Roboto" panose="02000000000000000000" pitchFamily="2" charset="0"/>
              </a:rPr>
              <a:t>Genetic Algorithm </a:t>
            </a:r>
            <a:r>
              <a:rPr lang="en-US" sz="2500" dirty="0">
                <a:latin typeface="Roboto" panose="02000000000000000000" pitchFamily="2" charset="0"/>
                <a:ea typeface="Roboto" panose="02000000000000000000" pitchFamily="2" charset="0"/>
              </a:rPr>
              <a:t>&gt; Simulated Annealing &gt; Half Grid Search &gt; </a:t>
            </a:r>
            <a:r>
              <a:rPr lang="en-US" sz="2500" b="1" dirty="0">
                <a:solidFill>
                  <a:srgbClr val="FF0000"/>
                </a:solidFill>
                <a:latin typeface="Roboto" panose="02000000000000000000" pitchFamily="2" charset="0"/>
                <a:ea typeface="Roboto" panose="02000000000000000000" pitchFamily="2" charset="0"/>
              </a:rPr>
              <a:t>Grid Search</a:t>
            </a:r>
            <a:endParaRPr lang="en-MY" sz="2500" b="1" dirty="0">
              <a:solidFill>
                <a:srgbClr val="FF0000"/>
              </a:solidFill>
            </a:endParaRPr>
          </a:p>
        </p:txBody>
      </p:sp>
      <p:sp>
        <p:nvSpPr>
          <p:cNvPr id="3" name="TextBox 17">
            <a:extLst>
              <a:ext uri="{FF2B5EF4-FFF2-40B4-BE49-F238E27FC236}">
                <a16:creationId xmlns:a16="http://schemas.microsoft.com/office/drawing/2014/main" id="{6FF1AC5C-7E66-5930-87CC-5A99E837479E}"/>
              </a:ext>
            </a:extLst>
          </p:cNvPr>
          <p:cNvSpPr txBox="1"/>
          <p:nvPr/>
        </p:nvSpPr>
        <p:spPr>
          <a:xfrm>
            <a:off x="10970151" y="1862714"/>
            <a:ext cx="5641449" cy="307777"/>
          </a:xfrm>
          <a:prstGeom prst="rect">
            <a:avLst/>
          </a:prstGeom>
        </p:spPr>
        <p:txBody>
          <a:bodyPr wrap="square" lIns="0" tIns="0" rIns="0" bIns="0" rtlCol="0" anchor="t">
            <a:spAutoFit/>
          </a:bodyPr>
          <a:lstStyle/>
          <a:p>
            <a:pPr algn="just"/>
            <a:r>
              <a:rPr lang="en-US" sz="2000" dirty="0">
                <a:latin typeface="Roboto" panose="02000000000000000000" pitchFamily="2" charset="0"/>
                <a:ea typeface="Roboto" panose="02000000000000000000" pitchFamily="2" charset="0"/>
              </a:rPr>
              <a:t>To </a:t>
            </a:r>
            <a:r>
              <a:rPr lang="en-US" sz="2000" b="1" dirty="0">
                <a:solidFill>
                  <a:srgbClr val="3AB6A4"/>
                </a:solidFill>
                <a:latin typeface="Roboto" panose="02000000000000000000" pitchFamily="2" charset="0"/>
                <a:ea typeface="Roboto" panose="02000000000000000000" pitchFamily="2" charset="0"/>
              </a:rPr>
              <a:t>quantify</a:t>
            </a:r>
            <a:r>
              <a:rPr lang="en-US" sz="2000" dirty="0">
                <a:latin typeface="Roboto" panose="02000000000000000000" pitchFamily="2" charset="0"/>
                <a:ea typeface="Roboto" panose="02000000000000000000" pitchFamily="2" charset="0"/>
              </a:rPr>
              <a:t> exploratory capability of each method</a:t>
            </a:r>
          </a:p>
        </p:txBody>
      </p:sp>
      <p:sp>
        <p:nvSpPr>
          <p:cNvPr id="7" name="TextBox 11">
            <a:extLst>
              <a:ext uri="{FF2B5EF4-FFF2-40B4-BE49-F238E27FC236}">
                <a16:creationId xmlns:a16="http://schemas.microsoft.com/office/drawing/2014/main" id="{7A20AA71-D47F-4319-D4DC-6B22DF1F3BD9}"/>
              </a:ext>
            </a:extLst>
          </p:cNvPr>
          <p:cNvSpPr txBox="1"/>
          <p:nvPr/>
        </p:nvSpPr>
        <p:spPr>
          <a:xfrm>
            <a:off x="10297724" y="1759162"/>
            <a:ext cx="550109" cy="487313"/>
          </a:xfrm>
          <a:prstGeom prst="rect">
            <a:avLst/>
          </a:prstGeom>
        </p:spPr>
        <p:txBody>
          <a:bodyPr wrap="square" lIns="0" tIns="0" rIns="0" bIns="0" rtlCol="0" anchor="t">
            <a:spAutoFit/>
          </a:bodyPr>
          <a:lstStyle/>
          <a:p>
            <a:pPr algn="ctr">
              <a:lnSpc>
                <a:spcPts val="3984"/>
              </a:lnSpc>
            </a:pPr>
            <a:r>
              <a:rPr lang="en-US" sz="3200" b="1" dirty="0">
                <a:solidFill>
                  <a:srgbClr val="FF9405"/>
                </a:solidFill>
                <a:latin typeface="Roboto" panose="02000000000000000000" pitchFamily="2" charset="0"/>
                <a:ea typeface="Roboto" panose="02000000000000000000" pitchFamily="2" charset="0"/>
              </a:rPr>
              <a:t>3</a:t>
            </a:r>
            <a:endParaRPr lang="en-US" sz="1400" b="1" dirty="0">
              <a:solidFill>
                <a:srgbClr val="FF9405"/>
              </a:solidFill>
              <a:latin typeface="Roboto" panose="02000000000000000000" pitchFamily="2" charset="0"/>
              <a:ea typeface="Roboto" panose="02000000000000000000" pitchFamily="2" charset="0"/>
            </a:endParaRPr>
          </a:p>
        </p:txBody>
      </p:sp>
      <p:pic>
        <p:nvPicPr>
          <p:cNvPr id="15" name="Picture 14" descr="A screenshot of a phone&#10;&#10;Description automatically generated">
            <a:extLst>
              <a:ext uri="{FF2B5EF4-FFF2-40B4-BE49-F238E27FC236}">
                <a16:creationId xmlns:a16="http://schemas.microsoft.com/office/drawing/2014/main" id="{76BFC7E0-CA78-A1BE-FCF4-97FC12B22E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0647" y="2857500"/>
            <a:ext cx="14546705" cy="3886742"/>
          </a:xfrm>
          <a:prstGeom prst="rect">
            <a:avLst/>
          </a:prstGeom>
        </p:spPr>
      </p:pic>
      <p:sp>
        <p:nvSpPr>
          <p:cNvPr id="8" name="Freeform 3">
            <a:extLst>
              <a:ext uri="{FF2B5EF4-FFF2-40B4-BE49-F238E27FC236}">
                <a16:creationId xmlns:a16="http://schemas.microsoft.com/office/drawing/2014/main" id="{03F01C65-27F7-3472-C840-CD960535B02E}"/>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10" name="Freeform 3">
            <a:extLst>
              <a:ext uri="{FF2B5EF4-FFF2-40B4-BE49-F238E27FC236}">
                <a16:creationId xmlns:a16="http://schemas.microsoft.com/office/drawing/2014/main" id="{E98E5044-3A3E-6C0B-D160-51DD6DDE8BD4}"/>
              </a:ext>
            </a:extLst>
          </p:cNvPr>
          <p:cNvSpPr/>
          <p:nvPr/>
        </p:nvSpPr>
        <p:spPr>
          <a:xfrm>
            <a:off x="-22647123" y="8496300"/>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4" name="Slide Number Placeholder 13">
            <a:extLst>
              <a:ext uri="{FF2B5EF4-FFF2-40B4-BE49-F238E27FC236}">
                <a16:creationId xmlns:a16="http://schemas.microsoft.com/office/drawing/2014/main" id="{87B2E1A0-AB8B-5491-24FA-766871B0ED8C}"/>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382942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2" name="Freeform 4">
            <a:extLst>
              <a:ext uri="{FF2B5EF4-FFF2-40B4-BE49-F238E27FC236}">
                <a16:creationId xmlns:a16="http://schemas.microsoft.com/office/drawing/2014/main" id="{50CF4973-729E-E61C-50BB-D294531F82F7}"/>
              </a:ext>
            </a:extLst>
          </p:cNvPr>
          <p:cNvSpPr/>
          <p:nvPr/>
        </p:nvSpPr>
        <p:spPr>
          <a:xfrm>
            <a:off x="8915400" y="1485900"/>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6" name="Freeform 3">
            <a:extLst>
              <a:ext uri="{FF2B5EF4-FFF2-40B4-BE49-F238E27FC236}">
                <a16:creationId xmlns:a16="http://schemas.microsoft.com/office/drawing/2014/main" id="{2BA4A0E0-3C96-36F1-3BFF-878D25D25CBB}"/>
              </a:ext>
            </a:extLst>
          </p:cNvPr>
          <p:cNvSpPr/>
          <p:nvPr/>
        </p:nvSpPr>
        <p:spPr>
          <a:xfrm>
            <a:off x="440825" y="535594"/>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Rectangle 9">
            <a:extLst>
              <a:ext uri="{FF2B5EF4-FFF2-40B4-BE49-F238E27FC236}">
                <a16:creationId xmlns:a16="http://schemas.microsoft.com/office/drawing/2014/main" id="{C78DEBED-DD24-C740-7E55-A1E9863DBAD2}"/>
              </a:ext>
            </a:extLst>
          </p:cNvPr>
          <p:cNvSpPr/>
          <p:nvPr/>
        </p:nvSpPr>
        <p:spPr>
          <a:xfrm>
            <a:off x="0" y="0"/>
            <a:ext cx="18288000" cy="10287000"/>
          </a:xfrm>
          <a:prstGeom prst="rect">
            <a:avLst/>
          </a:prstGeom>
          <a:solidFill>
            <a:srgbClr val="1818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4" name="Group 13">
            <a:extLst>
              <a:ext uri="{FF2B5EF4-FFF2-40B4-BE49-F238E27FC236}">
                <a16:creationId xmlns:a16="http://schemas.microsoft.com/office/drawing/2014/main" id="{E5A4E04E-8167-0221-01A8-597427288035}"/>
              </a:ext>
            </a:extLst>
          </p:cNvPr>
          <p:cNvGrpSpPr/>
          <p:nvPr/>
        </p:nvGrpSpPr>
        <p:grpSpPr>
          <a:xfrm>
            <a:off x="4800599" y="4076701"/>
            <a:ext cx="8458200" cy="2209800"/>
            <a:chOff x="4800599" y="4076701"/>
            <a:chExt cx="8458200" cy="2209800"/>
          </a:xfrm>
        </p:grpSpPr>
        <p:grpSp>
          <p:nvGrpSpPr>
            <p:cNvPr id="4" name="Group 3">
              <a:extLst>
                <a:ext uri="{FF2B5EF4-FFF2-40B4-BE49-F238E27FC236}">
                  <a16:creationId xmlns:a16="http://schemas.microsoft.com/office/drawing/2014/main" id="{E17BAA7C-D74D-1044-FC8C-5A5E9E2C28A5}"/>
                </a:ext>
              </a:extLst>
            </p:cNvPr>
            <p:cNvGrpSpPr/>
            <p:nvPr/>
          </p:nvGrpSpPr>
          <p:grpSpPr>
            <a:xfrm>
              <a:off x="4800599" y="4076701"/>
              <a:ext cx="8458200" cy="2209800"/>
              <a:chOff x="0" y="0"/>
              <a:chExt cx="2638554" cy="1630376"/>
            </a:xfrm>
          </p:grpSpPr>
          <p:sp>
            <p:nvSpPr>
              <p:cNvPr id="5" name="Freeform 9">
                <a:extLst>
                  <a:ext uri="{FF2B5EF4-FFF2-40B4-BE49-F238E27FC236}">
                    <a16:creationId xmlns:a16="http://schemas.microsoft.com/office/drawing/2014/main" id="{748C4606-F80A-7B94-96C3-AA34F93B7B5C}"/>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B0B2A8">
                  <a:alpha val="7059"/>
                </a:srgbClr>
              </a:solidFill>
            </p:spPr>
            <p:txBody>
              <a:bodyPr/>
              <a:lstStyle/>
              <a:p>
                <a:endParaRPr lang="en-MY" dirty="0"/>
              </a:p>
            </p:txBody>
          </p:sp>
          <p:sp>
            <p:nvSpPr>
              <p:cNvPr id="6" name="TextBox 10">
                <a:extLst>
                  <a:ext uri="{FF2B5EF4-FFF2-40B4-BE49-F238E27FC236}">
                    <a16:creationId xmlns:a16="http://schemas.microsoft.com/office/drawing/2014/main" id="{A94F7D31-34B2-0608-0B44-8B72693195CA}"/>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3" name="TextBox 12">
              <a:extLst>
                <a:ext uri="{FF2B5EF4-FFF2-40B4-BE49-F238E27FC236}">
                  <a16:creationId xmlns:a16="http://schemas.microsoft.com/office/drawing/2014/main" id="{FD964ED7-FE3D-C2A1-CEE8-A826C1C034B4}"/>
                </a:ext>
              </a:extLst>
            </p:cNvPr>
            <p:cNvSpPr txBox="1"/>
            <p:nvPr/>
          </p:nvSpPr>
          <p:spPr>
            <a:xfrm>
              <a:off x="5413232" y="5720583"/>
              <a:ext cx="378979" cy="512961"/>
            </a:xfrm>
            <a:prstGeom prst="rect">
              <a:avLst/>
            </a:prstGeom>
            <a:noFill/>
            <a:ln>
              <a:noFill/>
            </a:ln>
          </p:spPr>
          <p:txBody>
            <a:bodyPr wrap="square" rtlCol="0">
              <a:spAutoFit/>
            </a:bodyPr>
            <a:lstStyle/>
            <a:p>
              <a:endParaRPr lang="en-MY" dirty="0"/>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FFFFFF"/>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9" name="TextBox 17">
            <a:extLst>
              <a:ext uri="{FF2B5EF4-FFF2-40B4-BE49-F238E27FC236}">
                <a16:creationId xmlns:a16="http://schemas.microsoft.com/office/drawing/2014/main" id="{06B795CB-F1BA-7D29-3B82-9084CF5AD046}"/>
              </a:ext>
            </a:extLst>
          </p:cNvPr>
          <p:cNvSpPr txBox="1"/>
          <p:nvPr/>
        </p:nvSpPr>
        <p:spPr>
          <a:xfrm>
            <a:off x="4955413" y="4731787"/>
            <a:ext cx="8127038" cy="923330"/>
          </a:xfrm>
          <a:prstGeom prst="rect">
            <a:avLst/>
          </a:prstGeom>
        </p:spPr>
        <p:txBody>
          <a:bodyPr wrap="square" lIns="0" tIns="0" rIns="0" bIns="0" rtlCol="0" anchor="ctr">
            <a:spAutoFit/>
          </a:bodyPr>
          <a:lstStyle/>
          <a:p>
            <a:pPr algn="ctr"/>
            <a:r>
              <a:rPr lang="en-US" sz="6000" b="1" dirty="0">
                <a:solidFill>
                  <a:srgbClr val="FFFFFF"/>
                </a:solidFill>
                <a:latin typeface="Montserrat"/>
              </a:rPr>
              <a:t>DEMONSTRATION</a:t>
            </a:r>
          </a:p>
        </p:txBody>
      </p:sp>
      <p:sp>
        <p:nvSpPr>
          <p:cNvPr id="2" name="Freeform 3">
            <a:extLst>
              <a:ext uri="{FF2B5EF4-FFF2-40B4-BE49-F238E27FC236}">
                <a16:creationId xmlns:a16="http://schemas.microsoft.com/office/drawing/2014/main" id="{8B37FAA3-3B8A-308B-3C32-0226054FE33E}"/>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4D914569-E793-4F9D-EA3A-4545F67A6CEE}"/>
              </a:ext>
            </a:extLst>
          </p:cNvPr>
          <p:cNvSpPr/>
          <p:nvPr/>
        </p:nvSpPr>
        <p:spPr>
          <a:xfrm>
            <a:off x="-21194082" y="76176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2" name="Slide Number Placeholder 11">
            <a:extLst>
              <a:ext uri="{FF2B5EF4-FFF2-40B4-BE49-F238E27FC236}">
                <a16:creationId xmlns:a16="http://schemas.microsoft.com/office/drawing/2014/main" id="{2C72EE41-33E6-4DB6-8883-F9897B11678F}"/>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3953807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F1D429-824F-E375-A73A-E99B7CD4AA8F}"/>
              </a:ext>
            </a:extLst>
          </p:cNvPr>
          <p:cNvSpPr/>
          <p:nvPr/>
        </p:nvSpPr>
        <p:spPr>
          <a:xfrm>
            <a:off x="0" y="0"/>
            <a:ext cx="18288000" cy="10287000"/>
          </a:xfrm>
          <a:prstGeom prst="rect">
            <a:avLst/>
          </a:prstGeom>
          <a:solidFill>
            <a:srgbClr val="1818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3" name="Group 12">
            <a:extLst>
              <a:ext uri="{FF2B5EF4-FFF2-40B4-BE49-F238E27FC236}">
                <a16:creationId xmlns:a16="http://schemas.microsoft.com/office/drawing/2014/main" id="{D7694BEC-A590-6744-3DF1-6B31157C3EE0}"/>
              </a:ext>
            </a:extLst>
          </p:cNvPr>
          <p:cNvGrpSpPr/>
          <p:nvPr/>
        </p:nvGrpSpPr>
        <p:grpSpPr>
          <a:xfrm>
            <a:off x="1066800" y="1028700"/>
            <a:ext cx="16154400" cy="8189677"/>
            <a:chOff x="1066800" y="1028700"/>
            <a:chExt cx="16154400" cy="8189677"/>
          </a:xfrm>
        </p:grpSpPr>
        <p:grpSp>
          <p:nvGrpSpPr>
            <p:cNvPr id="2" name="Group 1">
              <a:extLst>
                <a:ext uri="{FF2B5EF4-FFF2-40B4-BE49-F238E27FC236}">
                  <a16:creationId xmlns:a16="http://schemas.microsoft.com/office/drawing/2014/main" id="{3F1F291F-5B6D-A3AD-1100-66C74747A222}"/>
                </a:ext>
              </a:extLst>
            </p:cNvPr>
            <p:cNvGrpSpPr/>
            <p:nvPr/>
          </p:nvGrpSpPr>
          <p:grpSpPr>
            <a:xfrm>
              <a:off x="1066800" y="1028700"/>
              <a:ext cx="16154400" cy="8189677"/>
              <a:chOff x="0" y="0"/>
              <a:chExt cx="2638554" cy="1630376"/>
            </a:xfrm>
          </p:grpSpPr>
          <p:sp>
            <p:nvSpPr>
              <p:cNvPr id="3" name="Freeform 9">
                <a:extLst>
                  <a:ext uri="{FF2B5EF4-FFF2-40B4-BE49-F238E27FC236}">
                    <a16:creationId xmlns:a16="http://schemas.microsoft.com/office/drawing/2014/main" id="{FCB602E0-B1A1-92EE-6EF9-A0FD3FA5A88E}"/>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B0B2A8">
                  <a:alpha val="7059"/>
                </a:srgbClr>
              </a:solidFill>
            </p:spPr>
            <p:txBody>
              <a:bodyPr/>
              <a:lstStyle/>
              <a:p>
                <a:endParaRPr lang="en-MY" dirty="0"/>
              </a:p>
            </p:txBody>
          </p:sp>
          <p:sp>
            <p:nvSpPr>
              <p:cNvPr id="5" name="TextBox 10">
                <a:extLst>
                  <a:ext uri="{FF2B5EF4-FFF2-40B4-BE49-F238E27FC236}">
                    <a16:creationId xmlns:a16="http://schemas.microsoft.com/office/drawing/2014/main" id="{01B926A1-8D29-6175-479A-F4EC713F5713}"/>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0" name="TextBox 9">
              <a:extLst>
                <a:ext uri="{FF2B5EF4-FFF2-40B4-BE49-F238E27FC236}">
                  <a16:creationId xmlns:a16="http://schemas.microsoft.com/office/drawing/2014/main" id="{A3A41BB6-5B01-A052-7679-91E76CF00D70}"/>
                </a:ext>
              </a:extLst>
            </p:cNvPr>
            <p:cNvSpPr txBox="1"/>
            <p:nvPr/>
          </p:nvSpPr>
          <p:spPr>
            <a:xfrm>
              <a:off x="1960436" y="7617689"/>
              <a:ext cx="378979" cy="512961"/>
            </a:xfrm>
            <a:prstGeom prst="rect">
              <a:avLst/>
            </a:prstGeom>
            <a:noFill/>
            <a:ln>
              <a:noFill/>
            </a:ln>
          </p:spPr>
          <p:txBody>
            <a:bodyPr wrap="square" rtlCol="0">
              <a:spAutoFit/>
            </a:bodyPr>
            <a:lstStyle/>
            <a:p>
              <a:endParaRPr lang="en-MY" dirty="0"/>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chemeClr val="bg1"/>
                </a:solidFill>
                <a:latin typeface="Roboto" panose="02000000000000000000" pitchFamily="2" charset="0"/>
                <a:ea typeface="Roboto" panose="02000000000000000000" pitchFamily="2" charset="0"/>
              </a:rPr>
              <a:t>HPO Experiment</a:t>
            </a:r>
          </a:p>
        </p:txBody>
      </p:sp>
      <p:grpSp>
        <p:nvGrpSpPr>
          <p:cNvPr id="71" name="Group 70">
            <a:extLst>
              <a:ext uri="{FF2B5EF4-FFF2-40B4-BE49-F238E27FC236}">
                <a16:creationId xmlns:a16="http://schemas.microsoft.com/office/drawing/2014/main" id="{FF0EAA4C-1B9A-6849-00E4-D6D4B26CE345}"/>
              </a:ext>
            </a:extLst>
          </p:cNvPr>
          <p:cNvGrpSpPr/>
          <p:nvPr/>
        </p:nvGrpSpPr>
        <p:grpSpPr>
          <a:xfrm>
            <a:off x="1186976" y="1148765"/>
            <a:ext cx="16034224" cy="8090003"/>
            <a:chOff x="4134869" y="4106602"/>
            <a:chExt cx="10018260" cy="2027498"/>
          </a:xfrm>
        </p:grpSpPr>
        <p:sp>
          <p:nvSpPr>
            <p:cNvPr id="75" name="TextBox 10">
              <a:extLst>
                <a:ext uri="{FF2B5EF4-FFF2-40B4-BE49-F238E27FC236}">
                  <a16:creationId xmlns:a16="http://schemas.microsoft.com/office/drawing/2014/main" id="{6248C089-94CB-F586-9154-596E07F18184}"/>
                </a:ext>
              </a:extLst>
            </p:cNvPr>
            <p:cNvSpPr txBox="1"/>
            <p:nvPr/>
          </p:nvSpPr>
          <p:spPr>
            <a:xfrm>
              <a:off x="4134869" y="4106602"/>
              <a:ext cx="10018260" cy="2027498"/>
            </a:xfrm>
            <a:prstGeom prst="rect">
              <a:avLst/>
            </a:prstGeom>
          </p:spPr>
          <p:txBody>
            <a:bodyPr lIns="50800" tIns="50800" rIns="50800" bIns="50800" rtlCol="0" anchor="ctr"/>
            <a:lstStyle/>
            <a:p>
              <a:pPr algn="ctr">
                <a:lnSpc>
                  <a:spcPts val="2659"/>
                </a:lnSpc>
              </a:pPr>
              <a:endParaRPr/>
            </a:p>
          </p:txBody>
        </p:sp>
        <p:sp>
          <p:nvSpPr>
            <p:cNvPr id="73" name="TextBox 72">
              <a:extLst>
                <a:ext uri="{FF2B5EF4-FFF2-40B4-BE49-F238E27FC236}">
                  <a16:creationId xmlns:a16="http://schemas.microsoft.com/office/drawing/2014/main" id="{7084607B-0215-EDB2-A579-22719E9523B4}"/>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68" name="Freeform 3">
            <a:extLst>
              <a:ext uri="{FF2B5EF4-FFF2-40B4-BE49-F238E27FC236}">
                <a16:creationId xmlns:a16="http://schemas.microsoft.com/office/drawing/2014/main" id="{FDFA69B3-B3A7-A884-56E2-40784CDD7A7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70" name="Freeform 3">
            <a:extLst>
              <a:ext uri="{FF2B5EF4-FFF2-40B4-BE49-F238E27FC236}">
                <a16:creationId xmlns:a16="http://schemas.microsoft.com/office/drawing/2014/main" id="{23540442-C09B-ACAD-34BD-E760D12ED79B}"/>
              </a:ext>
            </a:extLst>
          </p:cNvPr>
          <p:cNvSpPr/>
          <p:nvPr/>
        </p:nvSpPr>
        <p:spPr>
          <a:xfrm>
            <a:off x="-21194082" y="76176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6" name="Rectangle: Rounded Corners 5">
            <a:extLst>
              <a:ext uri="{FF2B5EF4-FFF2-40B4-BE49-F238E27FC236}">
                <a16:creationId xmlns:a16="http://schemas.microsoft.com/office/drawing/2014/main" id="{A2B391EA-BD8D-D10A-0FAC-E53A79ED06D4}"/>
              </a:ext>
            </a:extLst>
          </p:cNvPr>
          <p:cNvSpPr/>
          <p:nvPr/>
        </p:nvSpPr>
        <p:spPr>
          <a:xfrm>
            <a:off x="2210344" y="2751685"/>
            <a:ext cx="5246662" cy="2852657"/>
          </a:xfrm>
          <a:prstGeom prst="roundRect">
            <a:avLst>
              <a:gd name="adj" fmla="val 6427"/>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Rounded Corners 6">
            <a:extLst>
              <a:ext uri="{FF2B5EF4-FFF2-40B4-BE49-F238E27FC236}">
                <a16:creationId xmlns:a16="http://schemas.microsoft.com/office/drawing/2014/main" id="{120D27FA-BE16-752B-C637-576EA855AF74}"/>
              </a:ext>
            </a:extLst>
          </p:cNvPr>
          <p:cNvSpPr/>
          <p:nvPr/>
        </p:nvSpPr>
        <p:spPr>
          <a:xfrm>
            <a:off x="2776236" y="5854830"/>
            <a:ext cx="5246662" cy="2852657"/>
          </a:xfrm>
          <a:prstGeom prst="roundRect">
            <a:avLst>
              <a:gd name="adj" fmla="val 6427"/>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Rounded Corners 7">
            <a:extLst>
              <a:ext uri="{FF2B5EF4-FFF2-40B4-BE49-F238E27FC236}">
                <a16:creationId xmlns:a16="http://schemas.microsoft.com/office/drawing/2014/main" id="{7F79B1CF-9D9E-94FB-E46C-D51FDFBC8283}"/>
              </a:ext>
            </a:extLst>
          </p:cNvPr>
          <p:cNvSpPr/>
          <p:nvPr/>
        </p:nvSpPr>
        <p:spPr>
          <a:xfrm>
            <a:off x="9144000" y="2462561"/>
            <a:ext cx="6890224" cy="2852657"/>
          </a:xfrm>
          <a:prstGeom prst="roundRect">
            <a:avLst>
              <a:gd name="adj" fmla="val 6427"/>
            </a:avLst>
          </a:prstGeom>
          <a:blipFill>
            <a:blip r:embed="rId1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Rounded Corners 8">
            <a:extLst>
              <a:ext uri="{FF2B5EF4-FFF2-40B4-BE49-F238E27FC236}">
                <a16:creationId xmlns:a16="http://schemas.microsoft.com/office/drawing/2014/main" id="{872D6787-DE44-7F36-FF66-49FA7044BC25}"/>
              </a:ext>
            </a:extLst>
          </p:cNvPr>
          <p:cNvSpPr/>
          <p:nvPr/>
        </p:nvSpPr>
        <p:spPr>
          <a:xfrm>
            <a:off x="9612158" y="5604342"/>
            <a:ext cx="6168788" cy="3224874"/>
          </a:xfrm>
          <a:prstGeom prst="roundRect">
            <a:avLst>
              <a:gd name="adj" fmla="val 6427"/>
            </a:avLst>
          </a:prstGeom>
          <a:blipFill>
            <a:blip r:embed="rId11"/>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5">
            <a:extLst>
              <a:ext uri="{FF2B5EF4-FFF2-40B4-BE49-F238E27FC236}">
                <a16:creationId xmlns:a16="http://schemas.microsoft.com/office/drawing/2014/main" id="{B018455C-E36B-2401-5479-12DDE5EA0CDE}"/>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FFFFFF"/>
                </a:solidFill>
                <a:latin typeface="Roboto" panose="02000000000000000000" pitchFamily="2" charset="0"/>
                <a:ea typeface="Roboto" panose="02000000000000000000" pitchFamily="2" charset="0"/>
              </a:rPr>
              <a:t>Demonstration</a:t>
            </a:r>
          </a:p>
        </p:txBody>
      </p:sp>
      <p:sp>
        <p:nvSpPr>
          <p:cNvPr id="14" name="TextBox 11">
            <a:extLst>
              <a:ext uri="{FF2B5EF4-FFF2-40B4-BE49-F238E27FC236}">
                <a16:creationId xmlns:a16="http://schemas.microsoft.com/office/drawing/2014/main" id="{FF69F2DE-76D3-E440-B17A-F1D37077C1C3}"/>
              </a:ext>
            </a:extLst>
          </p:cNvPr>
          <p:cNvSpPr txBox="1"/>
          <p:nvPr/>
        </p:nvSpPr>
        <p:spPr>
          <a:xfrm>
            <a:off x="1960436" y="1760123"/>
            <a:ext cx="7183564" cy="512961"/>
          </a:xfrm>
          <a:prstGeom prst="rect">
            <a:avLst/>
          </a:prstGeom>
        </p:spPr>
        <p:txBody>
          <a:bodyPr wrap="square" lIns="0" tIns="0" rIns="0" bIns="0" rtlCol="0" anchor="t">
            <a:spAutoFit/>
          </a:bodyPr>
          <a:lstStyle/>
          <a:p>
            <a:pPr>
              <a:lnSpc>
                <a:spcPts val="3984"/>
              </a:lnSpc>
            </a:pPr>
            <a:r>
              <a:rPr lang="en-US" sz="3795" b="1" dirty="0" err="1">
                <a:solidFill>
                  <a:srgbClr val="FFFFFF"/>
                </a:solidFill>
                <a:latin typeface="Montserrat"/>
              </a:rPr>
              <a:t>Streamlit</a:t>
            </a:r>
            <a:r>
              <a:rPr lang="en-US" sz="3795" b="1" dirty="0">
                <a:solidFill>
                  <a:srgbClr val="FFFFFF"/>
                </a:solidFill>
                <a:latin typeface="Montserrat"/>
              </a:rPr>
              <a:t> Demonstration</a:t>
            </a:r>
          </a:p>
        </p:txBody>
      </p:sp>
      <p:sp>
        <p:nvSpPr>
          <p:cNvPr id="19" name="Slide Number Placeholder 18">
            <a:extLst>
              <a:ext uri="{FF2B5EF4-FFF2-40B4-BE49-F238E27FC236}">
                <a16:creationId xmlns:a16="http://schemas.microsoft.com/office/drawing/2014/main" id="{1BD37F4D-FE0B-51B2-4554-27FB3A36359A}"/>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5677774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F1D429-824F-E375-A73A-E99B7CD4AA8F}"/>
              </a:ext>
            </a:extLst>
          </p:cNvPr>
          <p:cNvSpPr/>
          <p:nvPr/>
        </p:nvSpPr>
        <p:spPr>
          <a:xfrm>
            <a:off x="0" y="0"/>
            <a:ext cx="18288000" cy="10287000"/>
          </a:xfrm>
          <a:prstGeom prst="rect">
            <a:avLst/>
          </a:prstGeom>
          <a:solidFill>
            <a:srgbClr val="1818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 name="Group 4">
            <a:extLst>
              <a:ext uri="{FF2B5EF4-FFF2-40B4-BE49-F238E27FC236}">
                <a16:creationId xmlns:a16="http://schemas.microsoft.com/office/drawing/2014/main" id="{DD175BAC-C2CC-9350-AB8C-C43FAAF522FF}"/>
              </a:ext>
            </a:extLst>
          </p:cNvPr>
          <p:cNvGrpSpPr/>
          <p:nvPr/>
        </p:nvGrpSpPr>
        <p:grpSpPr>
          <a:xfrm>
            <a:off x="1066800" y="1028700"/>
            <a:ext cx="16154400" cy="8189677"/>
            <a:chOff x="1066800" y="1028700"/>
            <a:chExt cx="16154400" cy="8189677"/>
          </a:xfrm>
        </p:grpSpPr>
        <p:grpSp>
          <p:nvGrpSpPr>
            <p:cNvPr id="10" name="Group 9">
              <a:extLst>
                <a:ext uri="{FF2B5EF4-FFF2-40B4-BE49-F238E27FC236}">
                  <a16:creationId xmlns:a16="http://schemas.microsoft.com/office/drawing/2014/main" id="{56C6814A-7062-8AE8-B64E-4EC639B61A24}"/>
                </a:ext>
              </a:extLst>
            </p:cNvPr>
            <p:cNvGrpSpPr/>
            <p:nvPr/>
          </p:nvGrpSpPr>
          <p:grpSpPr>
            <a:xfrm>
              <a:off x="1066800" y="1028700"/>
              <a:ext cx="16154400" cy="8189677"/>
              <a:chOff x="0" y="0"/>
              <a:chExt cx="2638554" cy="1630376"/>
            </a:xfrm>
          </p:grpSpPr>
          <p:sp>
            <p:nvSpPr>
              <p:cNvPr id="14" name="Freeform 9">
                <a:extLst>
                  <a:ext uri="{FF2B5EF4-FFF2-40B4-BE49-F238E27FC236}">
                    <a16:creationId xmlns:a16="http://schemas.microsoft.com/office/drawing/2014/main" id="{9A329928-F463-A384-ED3D-86DBCB72D4E1}"/>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B0B2A8">
                  <a:alpha val="7059"/>
                </a:srgbClr>
              </a:solidFill>
            </p:spPr>
            <p:txBody>
              <a:bodyPr/>
              <a:lstStyle/>
              <a:p>
                <a:endParaRPr lang="en-MY" dirty="0"/>
              </a:p>
            </p:txBody>
          </p:sp>
          <p:sp>
            <p:nvSpPr>
              <p:cNvPr id="15" name="TextBox 10">
                <a:extLst>
                  <a:ext uri="{FF2B5EF4-FFF2-40B4-BE49-F238E27FC236}">
                    <a16:creationId xmlns:a16="http://schemas.microsoft.com/office/drawing/2014/main" id="{A18EA039-C6C2-4F65-8D8F-6324BB881438}"/>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3" name="TextBox 12">
              <a:extLst>
                <a:ext uri="{FF2B5EF4-FFF2-40B4-BE49-F238E27FC236}">
                  <a16:creationId xmlns:a16="http://schemas.microsoft.com/office/drawing/2014/main" id="{56CAB9AE-D83C-55BB-04FA-7D7FC96D0F9D}"/>
                </a:ext>
              </a:extLst>
            </p:cNvPr>
            <p:cNvSpPr txBox="1"/>
            <p:nvPr/>
          </p:nvSpPr>
          <p:spPr>
            <a:xfrm>
              <a:off x="1960436" y="7617689"/>
              <a:ext cx="378979" cy="512961"/>
            </a:xfrm>
            <a:prstGeom prst="rect">
              <a:avLst/>
            </a:prstGeom>
            <a:noFill/>
            <a:ln>
              <a:noFill/>
            </a:ln>
          </p:spPr>
          <p:txBody>
            <a:bodyPr wrap="square" rtlCol="0">
              <a:spAutoFit/>
            </a:bodyPr>
            <a:lstStyle/>
            <a:p>
              <a:endParaRPr lang="en-MY" dirty="0"/>
            </a:p>
          </p:txBody>
        </p:sp>
      </p:gr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chemeClr val="bg1"/>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6" name="Rectangle: Rounded Corners 5">
            <a:extLst>
              <a:ext uri="{FF2B5EF4-FFF2-40B4-BE49-F238E27FC236}">
                <a16:creationId xmlns:a16="http://schemas.microsoft.com/office/drawing/2014/main" id="{A2B391EA-BD8D-D10A-0FAC-E53A79ED06D4}"/>
              </a:ext>
            </a:extLst>
          </p:cNvPr>
          <p:cNvSpPr/>
          <p:nvPr/>
        </p:nvSpPr>
        <p:spPr>
          <a:xfrm>
            <a:off x="2210344" y="2624918"/>
            <a:ext cx="5246662" cy="2852657"/>
          </a:xfrm>
          <a:prstGeom prst="roundRect">
            <a:avLst>
              <a:gd name="adj" fmla="val 6427"/>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Rounded Corners 6">
            <a:extLst>
              <a:ext uri="{FF2B5EF4-FFF2-40B4-BE49-F238E27FC236}">
                <a16:creationId xmlns:a16="http://schemas.microsoft.com/office/drawing/2014/main" id="{120D27FA-BE16-752B-C637-576EA855AF74}"/>
              </a:ext>
            </a:extLst>
          </p:cNvPr>
          <p:cNvSpPr/>
          <p:nvPr/>
        </p:nvSpPr>
        <p:spPr>
          <a:xfrm>
            <a:off x="2414127" y="5868861"/>
            <a:ext cx="5246662" cy="2852657"/>
          </a:xfrm>
          <a:prstGeom prst="roundRect">
            <a:avLst>
              <a:gd name="adj" fmla="val 6427"/>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Rounded Corners 8">
            <a:extLst>
              <a:ext uri="{FF2B5EF4-FFF2-40B4-BE49-F238E27FC236}">
                <a16:creationId xmlns:a16="http://schemas.microsoft.com/office/drawing/2014/main" id="{872D6787-DE44-7F36-FF66-49FA7044BC25}"/>
              </a:ext>
            </a:extLst>
          </p:cNvPr>
          <p:cNvSpPr/>
          <p:nvPr/>
        </p:nvSpPr>
        <p:spPr>
          <a:xfrm>
            <a:off x="8402721" y="2585892"/>
            <a:ext cx="8363785" cy="3614303"/>
          </a:xfrm>
          <a:prstGeom prst="roundRect">
            <a:avLst>
              <a:gd name="adj" fmla="val 6427"/>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Freeform 2">
            <a:extLst>
              <a:ext uri="{FF2B5EF4-FFF2-40B4-BE49-F238E27FC236}">
                <a16:creationId xmlns:a16="http://schemas.microsoft.com/office/drawing/2014/main" id="{28429BE4-997E-EF69-050D-6111509001D2}"/>
              </a:ext>
            </a:extLst>
          </p:cNvPr>
          <p:cNvSpPr/>
          <p:nvPr/>
        </p:nvSpPr>
        <p:spPr>
          <a:xfrm>
            <a:off x="-17248327" y="8420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3" name="Freeform 3">
            <a:extLst>
              <a:ext uri="{FF2B5EF4-FFF2-40B4-BE49-F238E27FC236}">
                <a16:creationId xmlns:a16="http://schemas.microsoft.com/office/drawing/2014/main" id="{06755B4C-A843-E3B2-C486-91D75E917EDB}"/>
              </a:ext>
            </a:extLst>
          </p:cNvPr>
          <p:cNvSpPr/>
          <p:nvPr/>
        </p:nvSpPr>
        <p:spPr>
          <a:xfrm>
            <a:off x="17003054" y="-20840700"/>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Rectangle: Rounded Corners 7">
            <a:extLst>
              <a:ext uri="{FF2B5EF4-FFF2-40B4-BE49-F238E27FC236}">
                <a16:creationId xmlns:a16="http://schemas.microsoft.com/office/drawing/2014/main" id="{7F79B1CF-9D9E-94FB-E46C-D51FDFBC8283}"/>
              </a:ext>
            </a:extLst>
          </p:cNvPr>
          <p:cNvSpPr/>
          <p:nvPr/>
        </p:nvSpPr>
        <p:spPr>
          <a:xfrm>
            <a:off x="9948074" y="5868861"/>
            <a:ext cx="5638800" cy="2852657"/>
          </a:xfrm>
          <a:prstGeom prst="roundRect">
            <a:avLst>
              <a:gd name="adj" fmla="val 6427"/>
            </a:avLst>
          </a:prstGeom>
          <a:blipFill>
            <a:blip r:embed="rId11"/>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5">
            <a:extLst>
              <a:ext uri="{FF2B5EF4-FFF2-40B4-BE49-F238E27FC236}">
                <a16:creationId xmlns:a16="http://schemas.microsoft.com/office/drawing/2014/main" id="{E37DC6DC-8CDE-6B88-D79B-DB4E26EFFB65}"/>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FFFFFF"/>
                </a:solidFill>
                <a:latin typeface="Roboto" panose="02000000000000000000" pitchFamily="2" charset="0"/>
                <a:ea typeface="Roboto" panose="02000000000000000000" pitchFamily="2" charset="0"/>
              </a:rPr>
              <a:t>Demonstration</a:t>
            </a:r>
          </a:p>
        </p:txBody>
      </p:sp>
      <p:sp>
        <p:nvSpPr>
          <p:cNvPr id="12" name="TextBox 11">
            <a:extLst>
              <a:ext uri="{FF2B5EF4-FFF2-40B4-BE49-F238E27FC236}">
                <a16:creationId xmlns:a16="http://schemas.microsoft.com/office/drawing/2014/main" id="{E7DB1DA4-6BB9-6252-58AA-A88AA2E80673}"/>
              </a:ext>
            </a:extLst>
          </p:cNvPr>
          <p:cNvSpPr txBox="1"/>
          <p:nvPr/>
        </p:nvSpPr>
        <p:spPr>
          <a:xfrm>
            <a:off x="1960436" y="1760123"/>
            <a:ext cx="7183564" cy="512961"/>
          </a:xfrm>
          <a:prstGeom prst="rect">
            <a:avLst/>
          </a:prstGeom>
        </p:spPr>
        <p:txBody>
          <a:bodyPr wrap="square" lIns="0" tIns="0" rIns="0" bIns="0" rtlCol="0" anchor="t">
            <a:spAutoFit/>
          </a:bodyPr>
          <a:lstStyle/>
          <a:p>
            <a:pPr>
              <a:lnSpc>
                <a:spcPts val="3984"/>
              </a:lnSpc>
            </a:pPr>
            <a:r>
              <a:rPr lang="en-US" sz="3795" b="1" dirty="0" err="1">
                <a:solidFill>
                  <a:srgbClr val="FFFFFF"/>
                </a:solidFill>
                <a:latin typeface="Montserrat"/>
              </a:rPr>
              <a:t>Streamlit</a:t>
            </a:r>
            <a:r>
              <a:rPr lang="en-US" sz="3795" b="1" dirty="0">
                <a:solidFill>
                  <a:srgbClr val="FFFFFF"/>
                </a:solidFill>
                <a:latin typeface="Montserrat"/>
              </a:rPr>
              <a:t> Demonstration</a:t>
            </a:r>
          </a:p>
        </p:txBody>
      </p:sp>
      <p:sp>
        <p:nvSpPr>
          <p:cNvPr id="21" name="Slide Number Placeholder 20">
            <a:extLst>
              <a:ext uri="{FF2B5EF4-FFF2-40B4-BE49-F238E27FC236}">
                <a16:creationId xmlns:a16="http://schemas.microsoft.com/office/drawing/2014/main" id="{044D7FD4-3CE9-9676-5AD8-16E333EDFFB6}"/>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369736847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97656749-07DE-E70F-023E-87F90B5B3C88}"/>
              </a:ext>
            </a:extLst>
          </p:cNvPr>
          <p:cNvSpPr/>
          <p:nvPr/>
        </p:nvSpPr>
        <p:spPr>
          <a:xfrm>
            <a:off x="8353326" y="2672569"/>
            <a:ext cx="15228862" cy="15228862"/>
          </a:xfrm>
          <a:custGeom>
            <a:avLst/>
            <a:gdLst/>
            <a:ahLst/>
            <a:cxnLst/>
            <a:rect l="l" t="t" r="r" b="b"/>
            <a:pathLst>
              <a:path w="15228862" h="15228862">
                <a:moveTo>
                  <a:pt x="0" y="0"/>
                </a:moveTo>
                <a:lnTo>
                  <a:pt x="15228863" y="0"/>
                </a:lnTo>
                <a:lnTo>
                  <a:pt x="15228863" y="15228862"/>
                </a:lnTo>
                <a:lnTo>
                  <a:pt x="0" y="15228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8" name="Freeform 3">
            <a:extLst>
              <a:ext uri="{FF2B5EF4-FFF2-40B4-BE49-F238E27FC236}">
                <a16:creationId xmlns:a16="http://schemas.microsoft.com/office/drawing/2014/main" id="{47A5EFED-E2C8-301C-DDD4-B3858F1A72FB}"/>
              </a:ext>
            </a:extLst>
          </p:cNvPr>
          <p:cNvSpPr/>
          <p:nvPr/>
        </p:nvSpPr>
        <p:spPr>
          <a:xfrm>
            <a:off x="-5212615" y="-658573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TextBox 15">
            <a:extLst>
              <a:ext uri="{FF2B5EF4-FFF2-40B4-BE49-F238E27FC236}">
                <a16:creationId xmlns:a16="http://schemas.microsoft.com/office/drawing/2014/main" id="{FBD9ADC5-D8AC-0432-CD98-4F3C76AA172F}"/>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6" name="Picture 15" descr="A magnifying glass with a dna strand inside&#10;&#10;Description automatically generated">
            <a:extLst>
              <a:ext uri="{FF2B5EF4-FFF2-40B4-BE49-F238E27FC236}">
                <a16:creationId xmlns:a16="http://schemas.microsoft.com/office/drawing/2014/main" id="{E2659053-9998-30FF-E47A-E0A17B68ED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4" name="Freeform 2">
            <a:extLst>
              <a:ext uri="{FF2B5EF4-FFF2-40B4-BE49-F238E27FC236}">
                <a16:creationId xmlns:a16="http://schemas.microsoft.com/office/drawing/2014/main" id="{82C88524-2147-4A07-1880-05698B72F3ED}"/>
              </a:ext>
            </a:extLst>
          </p:cNvPr>
          <p:cNvSpPr/>
          <p:nvPr/>
        </p:nvSpPr>
        <p:spPr>
          <a:xfrm>
            <a:off x="18288000" y="-18784109"/>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5" name="Freeform 3">
            <a:extLst>
              <a:ext uri="{FF2B5EF4-FFF2-40B4-BE49-F238E27FC236}">
                <a16:creationId xmlns:a16="http://schemas.microsoft.com/office/drawing/2014/main" id="{573B9715-0F8A-3654-07B8-B10B4190EAE3}"/>
              </a:ext>
            </a:extLst>
          </p:cNvPr>
          <p:cNvSpPr/>
          <p:nvPr/>
        </p:nvSpPr>
        <p:spPr>
          <a:xfrm>
            <a:off x="-21004932" y="9015044"/>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2" name="Group 1">
            <a:extLst>
              <a:ext uri="{FF2B5EF4-FFF2-40B4-BE49-F238E27FC236}">
                <a16:creationId xmlns:a16="http://schemas.microsoft.com/office/drawing/2014/main" id="{E5F861EE-8B55-7704-591F-A3F069FE5B38}"/>
              </a:ext>
            </a:extLst>
          </p:cNvPr>
          <p:cNvGrpSpPr/>
          <p:nvPr/>
        </p:nvGrpSpPr>
        <p:grpSpPr>
          <a:xfrm>
            <a:off x="1066800" y="1028700"/>
            <a:ext cx="16154400" cy="8189677"/>
            <a:chOff x="0" y="0"/>
            <a:chExt cx="2638554" cy="1630376"/>
          </a:xfrm>
        </p:grpSpPr>
        <p:sp>
          <p:nvSpPr>
            <p:cNvPr id="3" name="Freeform 9">
              <a:extLst>
                <a:ext uri="{FF2B5EF4-FFF2-40B4-BE49-F238E27FC236}">
                  <a16:creationId xmlns:a16="http://schemas.microsoft.com/office/drawing/2014/main" id="{D0F84A54-3325-D873-42FC-D98557FFBFD1}"/>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9" name="TextBox 10">
              <a:extLst>
                <a:ext uri="{FF2B5EF4-FFF2-40B4-BE49-F238E27FC236}">
                  <a16:creationId xmlns:a16="http://schemas.microsoft.com/office/drawing/2014/main" id="{3C489135-5A71-F0A6-9B3E-A77E439AB8BF}"/>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0" name="TextBox 11">
            <a:extLst>
              <a:ext uri="{FF2B5EF4-FFF2-40B4-BE49-F238E27FC236}">
                <a16:creationId xmlns:a16="http://schemas.microsoft.com/office/drawing/2014/main" id="{FAE0D70C-474E-A98B-20F8-8ADEEA22A75E}"/>
              </a:ext>
            </a:extLst>
          </p:cNvPr>
          <p:cNvSpPr txBox="1"/>
          <p:nvPr/>
        </p:nvSpPr>
        <p:spPr>
          <a:xfrm>
            <a:off x="1960436" y="1760123"/>
            <a:ext cx="7640764" cy="512961"/>
          </a:xfrm>
          <a:prstGeom prst="rect">
            <a:avLst/>
          </a:prstGeom>
        </p:spPr>
        <p:txBody>
          <a:bodyPr wrap="square" lIns="0" tIns="0" rIns="0" bIns="0" rtlCol="0" anchor="t">
            <a:spAutoFit/>
          </a:bodyPr>
          <a:lstStyle/>
          <a:p>
            <a:pPr>
              <a:lnSpc>
                <a:spcPts val="3984"/>
              </a:lnSpc>
            </a:pPr>
            <a:r>
              <a:rPr lang="en-US" sz="3795" b="1" dirty="0">
                <a:latin typeface="Montserrat"/>
              </a:rPr>
              <a:t>Conclusion and Future Works</a:t>
            </a:r>
          </a:p>
        </p:txBody>
      </p:sp>
      <p:sp>
        <p:nvSpPr>
          <p:cNvPr id="11" name="TextBox 11">
            <a:extLst>
              <a:ext uri="{FF2B5EF4-FFF2-40B4-BE49-F238E27FC236}">
                <a16:creationId xmlns:a16="http://schemas.microsoft.com/office/drawing/2014/main" id="{DF883018-969B-16F0-A057-4C3FE65A6428}"/>
              </a:ext>
            </a:extLst>
          </p:cNvPr>
          <p:cNvSpPr txBox="1"/>
          <p:nvPr/>
        </p:nvSpPr>
        <p:spPr>
          <a:xfrm>
            <a:off x="1868810" y="3292967"/>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1</a:t>
            </a:r>
            <a:endParaRPr lang="en-US" sz="3795" b="1" dirty="0">
              <a:solidFill>
                <a:srgbClr val="FF9405"/>
              </a:solidFill>
              <a:latin typeface="Roboto" panose="02000000000000000000" pitchFamily="2" charset="0"/>
              <a:ea typeface="Roboto" panose="02000000000000000000" pitchFamily="2" charset="0"/>
            </a:endParaRPr>
          </a:p>
        </p:txBody>
      </p:sp>
      <p:sp>
        <p:nvSpPr>
          <p:cNvPr id="12" name="TextBox 17">
            <a:extLst>
              <a:ext uri="{FF2B5EF4-FFF2-40B4-BE49-F238E27FC236}">
                <a16:creationId xmlns:a16="http://schemas.microsoft.com/office/drawing/2014/main" id="{C8D95EE8-A63E-1E88-FDC8-B4C1673A2401}"/>
              </a:ext>
            </a:extLst>
          </p:cNvPr>
          <p:cNvSpPr txBox="1"/>
          <p:nvPr/>
        </p:nvSpPr>
        <p:spPr>
          <a:xfrm>
            <a:off x="2983701" y="2911577"/>
            <a:ext cx="13311961" cy="1154162"/>
          </a:xfrm>
          <a:prstGeom prst="rect">
            <a:avLst/>
          </a:prstGeom>
        </p:spPr>
        <p:txBody>
          <a:bodyPr wrap="square" lIns="0" tIns="0" rIns="0" bIns="0" rtlCol="0" anchor="t">
            <a:spAutoFit/>
          </a:bodyPr>
          <a:lstStyle/>
          <a:p>
            <a:pPr algn="just"/>
            <a:r>
              <a:rPr lang="en-US" sz="2500" dirty="0">
                <a:solidFill>
                  <a:sysClr val="windowText" lastClr="000000"/>
                </a:solidFill>
                <a:latin typeface="Roboto" panose="02000000000000000000" pitchFamily="2" charset="0"/>
                <a:ea typeface="Roboto" panose="02000000000000000000" pitchFamily="2" charset="0"/>
              </a:rPr>
              <a:t>4 different machine learning models have been built to assess their prediction capabilities in credit card churn analysis, with </a:t>
            </a:r>
            <a:r>
              <a:rPr lang="en-US" sz="2500" b="1" dirty="0">
                <a:solidFill>
                  <a:sysClr val="windowText" lastClr="000000"/>
                </a:solidFill>
                <a:latin typeface="Roboto" panose="02000000000000000000" pitchFamily="2" charset="0"/>
                <a:ea typeface="Roboto" panose="02000000000000000000" pitchFamily="2" charset="0"/>
              </a:rPr>
              <a:t>Support Vector Classifier </a:t>
            </a:r>
            <a:r>
              <a:rPr lang="en-US" sz="2500" dirty="0">
                <a:solidFill>
                  <a:sysClr val="windowText" lastClr="000000"/>
                </a:solidFill>
                <a:latin typeface="Roboto" panose="02000000000000000000" pitchFamily="2" charset="0"/>
                <a:ea typeface="Roboto" panose="02000000000000000000" pitchFamily="2" charset="0"/>
              </a:rPr>
              <a:t>and </a:t>
            </a:r>
            <a:r>
              <a:rPr lang="en-US" sz="2500" b="1" dirty="0">
                <a:solidFill>
                  <a:sysClr val="windowText" lastClr="000000"/>
                </a:solidFill>
                <a:latin typeface="Roboto" panose="02000000000000000000" pitchFamily="2" charset="0"/>
                <a:ea typeface="Roboto" panose="02000000000000000000" pitchFamily="2" charset="0"/>
              </a:rPr>
              <a:t>Gradient Boosting Classifier </a:t>
            </a:r>
            <a:r>
              <a:rPr lang="en-US" sz="2500" dirty="0">
                <a:solidFill>
                  <a:sysClr val="windowText" lastClr="000000"/>
                </a:solidFill>
                <a:latin typeface="Roboto" panose="02000000000000000000" pitchFamily="2" charset="0"/>
                <a:ea typeface="Roboto" panose="02000000000000000000" pitchFamily="2" charset="0"/>
              </a:rPr>
              <a:t>showed </a:t>
            </a:r>
            <a:r>
              <a:rPr lang="en-US" sz="2500" b="1" dirty="0">
                <a:solidFill>
                  <a:srgbClr val="17A994"/>
                </a:solidFill>
                <a:latin typeface="Roboto" panose="02000000000000000000" pitchFamily="2" charset="0"/>
                <a:ea typeface="Roboto" panose="02000000000000000000" pitchFamily="2" charset="0"/>
              </a:rPr>
              <a:t>obvious improvements </a:t>
            </a:r>
            <a:r>
              <a:rPr lang="en-US" sz="2500" dirty="0">
                <a:solidFill>
                  <a:sysClr val="windowText" lastClr="000000"/>
                </a:solidFill>
                <a:latin typeface="Roboto" panose="02000000000000000000" pitchFamily="2" charset="0"/>
                <a:ea typeface="Roboto" panose="02000000000000000000" pitchFamily="2" charset="0"/>
              </a:rPr>
              <a:t>after optimization. </a:t>
            </a:r>
            <a:endParaRPr lang="en-US" sz="2500" dirty="0">
              <a:latin typeface="Roboto" panose="02000000000000000000" pitchFamily="2" charset="0"/>
              <a:ea typeface="Roboto" panose="02000000000000000000" pitchFamily="2" charset="0"/>
            </a:endParaRPr>
          </a:p>
        </p:txBody>
      </p:sp>
      <p:sp>
        <p:nvSpPr>
          <p:cNvPr id="6" name="TextBox 11">
            <a:extLst>
              <a:ext uri="{FF2B5EF4-FFF2-40B4-BE49-F238E27FC236}">
                <a16:creationId xmlns:a16="http://schemas.microsoft.com/office/drawing/2014/main" id="{36B2C559-8434-83D5-C72E-A437B51C2F57}"/>
              </a:ext>
            </a:extLst>
          </p:cNvPr>
          <p:cNvSpPr txBox="1"/>
          <p:nvPr/>
        </p:nvSpPr>
        <p:spPr>
          <a:xfrm>
            <a:off x="1828800" y="4955735"/>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2</a:t>
            </a:r>
            <a:endParaRPr lang="en-US" sz="3795" b="1" dirty="0">
              <a:solidFill>
                <a:srgbClr val="FF9405"/>
              </a:solidFill>
              <a:latin typeface="Roboto" panose="02000000000000000000" pitchFamily="2" charset="0"/>
              <a:ea typeface="Roboto" panose="02000000000000000000" pitchFamily="2" charset="0"/>
            </a:endParaRPr>
          </a:p>
        </p:txBody>
      </p:sp>
      <p:sp>
        <p:nvSpPr>
          <p:cNvPr id="13" name="TextBox 17">
            <a:extLst>
              <a:ext uri="{FF2B5EF4-FFF2-40B4-BE49-F238E27FC236}">
                <a16:creationId xmlns:a16="http://schemas.microsoft.com/office/drawing/2014/main" id="{DA2F21A8-C93F-EA2E-20A9-8B3D774693AE}"/>
              </a:ext>
            </a:extLst>
          </p:cNvPr>
          <p:cNvSpPr txBox="1"/>
          <p:nvPr/>
        </p:nvSpPr>
        <p:spPr>
          <a:xfrm>
            <a:off x="2983701" y="4829407"/>
            <a:ext cx="13475499" cy="384721"/>
          </a:xfrm>
          <a:prstGeom prst="rect">
            <a:avLst/>
          </a:prstGeom>
        </p:spPr>
        <p:txBody>
          <a:bodyPr wrap="square" lIns="0" tIns="0" rIns="0" bIns="0" rtlCol="0" anchor="t">
            <a:spAutoFit/>
          </a:bodyPr>
          <a:lstStyle/>
          <a:p>
            <a:pPr algn="just"/>
            <a:r>
              <a:rPr lang="en-US" sz="2500" b="1" dirty="0">
                <a:solidFill>
                  <a:sysClr val="windowText" lastClr="000000"/>
                </a:solidFill>
                <a:latin typeface="Roboto" panose="02000000000000000000" pitchFamily="2" charset="0"/>
                <a:ea typeface="Roboto" panose="02000000000000000000" pitchFamily="2" charset="0"/>
              </a:rPr>
              <a:t>Completion Time: </a:t>
            </a:r>
            <a:r>
              <a:rPr lang="en-US" sz="2500" dirty="0">
                <a:solidFill>
                  <a:sysClr val="windowText" lastClr="000000"/>
                </a:solidFill>
                <a:latin typeface="Roboto" panose="02000000000000000000" pitchFamily="2" charset="0"/>
                <a:ea typeface="Roboto" panose="02000000000000000000" pitchFamily="2" charset="0"/>
              </a:rPr>
              <a:t> </a:t>
            </a:r>
            <a:r>
              <a:rPr lang="en-US" sz="2500" b="1" dirty="0">
                <a:solidFill>
                  <a:srgbClr val="17A994"/>
                </a:solidFill>
                <a:latin typeface="Roboto" panose="02000000000000000000" pitchFamily="2" charset="0"/>
                <a:ea typeface="Roboto" panose="02000000000000000000" pitchFamily="2" charset="0"/>
              </a:rPr>
              <a:t>Genetic Algorithm</a:t>
            </a:r>
            <a:r>
              <a:rPr lang="en-US" sz="2500" b="1" dirty="0">
                <a:solidFill>
                  <a:sysClr val="windowText" lastClr="000000"/>
                </a:solidFill>
                <a:latin typeface="Roboto" panose="02000000000000000000" pitchFamily="2" charset="0"/>
                <a:ea typeface="Roboto" panose="02000000000000000000" pitchFamily="2" charset="0"/>
              </a:rPr>
              <a:t> &lt;</a:t>
            </a:r>
            <a:r>
              <a:rPr lang="en-US" sz="2500" dirty="0">
                <a:solidFill>
                  <a:sysClr val="windowText" lastClr="000000"/>
                </a:solidFill>
                <a:latin typeface="Roboto" panose="02000000000000000000" pitchFamily="2" charset="0"/>
                <a:ea typeface="Roboto" panose="02000000000000000000" pitchFamily="2" charset="0"/>
              </a:rPr>
              <a:t> Simulated Annealing &lt; Half Grid Search &lt; </a:t>
            </a:r>
            <a:r>
              <a:rPr lang="en-US" sz="2500" b="1" dirty="0">
                <a:solidFill>
                  <a:srgbClr val="FF0000"/>
                </a:solidFill>
                <a:latin typeface="Roboto" panose="02000000000000000000" pitchFamily="2" charset="0"/>
                <a:ea typeface="Roboto" panose="02000000000000000000" pitchFamily="2" charset="0"/>
              </a:rPr>
              <a:t>Grid Search  </a:t>
            </a:r>
          </a:p>
        </p:txBody>
      </p:sp>
      <p:sp>
        <p:nvSpPr>
          <p:cNvPr id="14" name="TextBox 17">
            <a:extLst>
              <a:ext uri="{FF2B5EF4-FFF2-40B4-BE49-F238E27FC236}">
                <a16:creationId xmlns:a16="http://schemas.microsoft.com/office/drawing/2014/main" id="{FB68ACBA-533B-940F-A8B9-080CBD974E2E}"/>
              </a:ext>
            </a:extLst>
          </p:cNvPr>
          <p:cNvSpPr txBox="1"/>
          <p:nvPr/>
        </p:nvSpPr>
        <p:spPr>
          <a:xfrm>
            <a:off x="2983700" y="6463919"/>
            <a:ext cx="13627900" cy="384721"/>
          </a:xfrm>
          <a:prstGeom prst="rect">
            <a:avLst/>
          </a:prstGeom>
        </p:spPr>
        <p:txBody>
          <a:bodyPr wrap="square" lIns="0" tIns="0" rIns="0" bIns="0" rtlCol="0" anchor="t">
            <a:spAutoFit/>
          </a:bodyPr>
          <a:lstStyle/>
          <a:p>
            <a:pPr algn="just"/>
            <a:r>
              <a:rPr lang="en-US" sz="2500" b="1" dirty="0">
                <a:solidFill>
                  <a:sysClr val="windowText" lastClr="000000"/>
                </a:solidFill>
                <a:latin typeface="Roboto" panose="02000000000000000000" pitchFamily="2" charset="0"/>
                <a:ea typeface="Roboto" panose="02000000000000000000" pitchFamily="2" charset="0"/>
              </a:rPr>
              <a:t>Exploratory Capability: </a:t>
            </a:r>
            <a:r>
              <a:rPr lang="en-US" sz="2500" dirty="0">
                <a:solidFill>
                  <a:sysClr val="windowText" lastClr="000000"/>
                </a:solidFill>
                <a:latin typeface="Roboto" panose="02000000000000000000" pitchFamily="2" charset="0"/>
                <a:ea typeface="Roboto" panose="02000000000000000000" pitchFamily="2" charset="0"/>
              </a:rPr>
              <a:t> </a:t>
            </a:r>
            <a:r>
              <a:rPr lang="en-US" sz="2500" b="1" dirty="0">
                <a:solidFill>
                  <a:srgbClr val="17A994"/>
                </a:solidFill>
                <a:latin typeface="Roboto" panose="02000000000000000000" pitchFamily="2" charset="0"/>
                <a:ea typeface="Roboto" panose="02000000000000000000" pitchFamily="2" charset="0"/>
              </a:rPr>
              <a:t>Genetic Algorithm</a:t>
            </a:r>
            <a:r>
              <a:rPr lang="en-US" sz="2500" b="1" dirty="0">
                <a:solidFill>
                  <a:sysClr val="windowText" lastClr="000000"/>
                </a:solidFill>
                <a:latin typeface="Roboto" panose="02000000000000000000" pitchFamily="2" charset="0"/>
                <a:ea typeface="Roboto" panose="02000000000000000000" pitchFamily="2" charset="0"/>
              </a:rPr>
              <a:t> &gt;</a:t>
            </a:r>
            <a:r>
              <a:rPr lang="en-US" sz="2500" dirty="0">
                <a:solidFill>
                  <a:sysClr val="windowText" lastClr="000000"/>
                </a:solidFill>
                <a:latin typeface="Roboto" panose="02000000000000000000" pitchFamily="2" charset="0"/>
                <a:ea typeface="Roboto" panose="02000000000000000000" pitchFamily="2" charset="0"/>
              </a:rPr>
              <a:t> Simulated Annealing &gt; Half Grid Search &gt; </a:t>
            </a:r>
            <a:r>
              <a:rPr lang="en-US" sz="2500" b="1" dirty="0">
                <a:solidFill>
                  <a:srgbClr val="FF0000"/>
                </a:solidFill>
                <a:latin typeface="Roboto" panose="02000000000000000000" pitchFamily="2" charset="0"/>
                <a:ea typeface="Roboto" panose="02000000000000000000" pitchFamily="2" charset="0"/>
              </a:rPr>
              <a:t>Grid Search  </a:t>
            </a:r>
          </a:p>
        </p:txBody>
      </p:sp>
      <p:sp>
        <p:nvSpPr>
          <p:cNvPr id="17" name="TextBox 17">
            <a:extLst>
              <a:ext uri="{FF2B5EF4-FFF2-40B4-BE49-F238E27FC236}">
                <a16:creationId xmlns:a16="http://schemas.microsoft.com/office/drawing/2014/main" id="{FCF64E06-F479-FF57-ED66-867286570D80}"/>
              </a:ext>
            </a:extLst>
          </p:cNvPr>
          <p:cNvSpPr txBox="1"/>
          <p:nvPr/>
        </p:nvSpPr>
        <p:spPr>
          <a:xfrm>
            <a:off x="2983700" y="5646663"/>
            <a:ext cx="13311961" cy="384721"/>
          </a:xfrm>
          <a:prstGeom prst="rect">
            <a:avLst/>
          </a:prstGeom>
        </p:spPr>
        <p:txBody>
          <a:bodyPr wrap="square" lIns="0" tIns="0" rIns="0" bIns="0" rtlCol="0" anchor="t">
            <a:spAutoFit/>
          </a:bodyPr>
          <a:lstStyle/>
          <a:p>
            <a:pPr algn="just"/>
            <a:r>
              <a:rPr lang="en-US" sz="2500" b="1" dirty="0">
                <a:solidFill>
                  <a:sysClr val="windowText" lastClr="000000"/>
                </a:solidFill>
                <a:latin typeface="Roboto" panose="02000000000000000000" pitchFamily="2" charset="0"/>
                <a:ea typeface="Roboto" panose="02000000000000000000" pitchFamily="2" charset="0"/>
              </a:rPr>
              <a:t>Solution Quality: </a:t>
            </a:r>
            <a:r>
              <a:rPr lang="en-US" sz="2500" dirty="0">
                <a:solidFill>
                  <a:sysClr val="windowText" lastClr="000000"/>
                </a:solidFill>
                <a:latin typeface="Roboto" panose="02000000000000000000" pitchFamily="2" charset="0"/>
                <a:ea typeface="Roboto" panose="02000000000000000000" pitchFamily="2" charset="0"/>
              </a:rPr>
              <a:t> </a:t>
            </a:r>
            <a:r>
              <a:rPr lang="en-US" sz="2500" b="1" dirty="0">
                <a:solidFill>
                  <a:srgbClr val="17A994"/>
                </a:solidFill>
                <a:latin typeface="Roboto" panose="02000000000000000000" pitchFamily="2" charset="0"/>
                <a:ea typeface="Roboto" panose="02000000000000000000" pitchFamily="2" charset="0"/>
              </a:rPr>
              <a:t>Genetic Algorithm</a:t>
            </a:r>
            <a:r>
              <a:rPr lang="en-US" sz="2500" b="1" dirty="0">
                <a:solidFill>
                  <a:sysClr val="windowText" lastClr="000000"/>
                </a:solidFill>
                <a:latin typeface="Roboto" panose="02000000000000000000" pitchFamily="2" charset="0"/>
                <a:ea typeface="Roboto" panose="02000000000000000000" pitchFamily="2" charset="0"/>
              </a:rPr>
              <a:t> &gt;</a:t>
            </a:r>
            <a:r>
              <a:rPr lang="en-US" sz="2500" dirty="0">
                <a:solidFill>
                  <a:sysClr val="windowText" lastClr="000000"/>
                </a:solidFill>
                <a:latin typeface="Roboto" panose="02000000000000000000" pitchFamily="2" charset="0"/>
                <a:ea typeface="Roboto" panose="02000000000000000000" pitchFamily="2" charset="0"/>
              </a:rPr>
              <a:t> Grid Search &gt; Half Grid Search &gt; </a:t>
            </a:r>
            <a:r>
              <a:rPr lang="en-US" sz="2500" b="1" dirty="0">
                <a:solidFill>
                  <a:srgbClr val="FF0000"/>
                </a:solidFill>
                <a:latin typeface="Roboto" panose="02000000000000000000" pitchFamily="2" charset="0"/>
                <a:ea typeface="Roboto" panose="02000000000000000000" pitchFamily="2" charset="0"/>
              </a:rPr>
              <a:t>Simulated Annealing  </a:t>
            </a:r>
          </a:p>
        </p:txBody>
      </p:sp>
      <p:sp>
        <p:nvSpPr>
          <p:cNvPr id="18" name="TextBox 17">
            <a:extLst>
              <a:ext uri="{FF2B5EF4-FFF2-40B4-BE49-F238E27FC236}">
                <a16:creationId xmlns:a16="http://schemas.microsoft.com/office/drawing/2014/main" id="{9B8F6ED0-3A63-4C71-E2A2-C5EAB0D05ECE}"/>
              </a:ext>
            </a:extLst>
          </p:cNvPr>
          <p:cNvSpPr txBox="1"/>
          <p:nvPr/>
        </p:nvSpPr>
        <p:spPr>
          <a:xfrm>
            <a:off x="2983701" y="7612308"/>
            <a:ext cx="13311960" cy="769441"/>
          </a:xfrm>
          <a:prstGeom prst="rect">
            <a:avLst/>
          </a:prstGeom>
        </p:spPr>
        <p:txBody>
          <a:bodyPr wrap="square" lIns="0" tIns="0" rIns="0" bIns="0" rtlCol="0" anchor="t">
            <a:spAutoFit/>
          </a:bodyPr>
          <a:lstStyle/>
          <a:p>
            <a:pPr algn="just"/>
            <a:r>
              <a:rPr lang="en-US" sz="2500" dirty="0">
                <a:solidFill>
                  <a:sysClr val="windowText" lastClr="000000"/>
                </a:solidFill>
                <a:latin typeface="Roboto" panose="02000000000000000000" pitchFamily="2" charset="0"/>
                <a:ea typeface="Roboto" panose="02000000000000000000" pitchFamily="2" charset="0"/>
              </a:rPr>
              <a:t>Further researches need to be conducted on </a:t>
            </a:r>
            <a:r>
              <a:rPr lang="en-US" sz="2500" b="1" dirty="0">
                <a:solidFill>
                  <a:sysClr val="windowText" lastClr="000000"/>
                </a:solidFill>
                <a:latin typeface="Roboto" panose="02000000000000000000" pitchFamily="2" charset="0"/>
                <a:ea typeface="Roboto" panose="02000000000000000000" pitchFamily="2" charset="0"/>
              </a:rPr>
              <a:t>other types of problems </a:t>
            </a:r>
            <a:r>
              <a:rPr lang="en-US" sz="2500" dirty="0">
                <a:solidFill>
                  <a:sysClr val="windowText" lastClr="000000"/>
                </a:solidFill>
                <a:latin typeface="Roboto" panose="02000000000000000000" pitchFamily="2" charset="0"/>
                <a:ea typeface="Roboto" panose="02000000000000000000" pitchFamily="2" charset="0"/>
              </a:rPr>
              <a:t>(regression) and focused on </a:t>
            </a:r>
            <a:r>
              <a:rPr lang="en-US" sz="2500" b="1" dirty="0">
                <a:solidFill>
                  <a:sysClr val="windowText" lastClr="000000"/>
                </a:solidFill>
                <a:latin typeface="Roboto" panose="02000000000000000000" pitchFamily="2" charset="0"/>
                <a:ea typeface="Roboto" panose="02000000000000000000" pitchFamily="2" charset="0"/>
              </a:rPr>
              <a:t>more machine learning models </a:t>
            </a:r>
            <a:r>
              <a:rPr lang="en-US" sz="2500" dirty="0">
                <a:solidFill>
                  <a:sysClr val="windowText" lastClr="000000"/>
                </a:solidFill>
                <a:latin typeface="Roboto" panose="02000000000000000000" pitchFamily="2" charset="0"/>
                <a:ea typeface="Roboto" panose="02000000000000000000" pitchFamily="2" charset="0"/>
              </a:rPr>
              <a:t>and </a:t>
            </a:r>
            <a:r>
              <a:rPr lang="en-US" sz="2500" b="1" dirty="0">
                <a:solidFill>
                  <a:sysClr val="windowText" lastClr="000000"/>
                </a:solidFill>
                <a:latin typeface="Roboto" panose="02000000000000000000" pitchFamily="2" charset="0"/>
                <a:ea typeface="Roboto" panose="02000000000000000000" pitchFamily="2" charset="0"/>
              </a:rPr>
              <a:t>deep neural networks</a:t>
            </a:r>
            <a:r>
              <a:rPr lang="en-US" sz="2500" dirty="0">
                <a:solidFill>
                  <a:sysClr val="windowText" lastClr="000000"/>
                </a:solidFill>
                <a:latin typeface="Roboto" panose="02000000000000000000" pitchFamily="2" charset="0"/>
                <a:ea typeface="Roboto" panose="02000000000000000000" pitchFamily="2" charset="0"/>
              </a:rPr>
              <a:t>.</a:t>
            </a:r>
            <a:endParaRPr lang="en-US" sz="2500" dirty="0">
              <a:latin typeface="Roboto" panose="02000000000000000000" pitchFamily="2" charset="0"/>
              <a:ea typeface="Roboto" panose="02000000000000000000" pitchFamily="2" charset="0"/>
            </a:endParaRPr>
          </a:p>
        </p:txBody>
      </p:sp>
      <p:sp>
        <p:nvSpPr>
          <p:cNvPr id="19" name="TextBox 11">
            <a:extLst>
              <a:ext uri="{FF2B5EF4-FFF2-40B4-BE49-F238E27FC236}">
                <a16:creationId xmlns:a16="http://schemas.microsoft.com/office/drawing/2014/main" id="{D2C4C237-74C3-E678-7E77-9909240A38B0}"/>
              </a:ext>
            </a:extLst>
          </p:cNvPr>
          <p:cNvSpPr txBox="1"/>
          <p:nvPr/>
        </p:nvSpPr>
        <p:spPr>
          <a:xfrm>
            <a:off x="1868810" y="7892044"/>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3</a:t>
            </a:r>
            <a:endParaRPr lang="en-US" sz="3795" b="1" dirty="0">
              <a:solidFill>
                <a:srgbClr val="FF9405"/>
              </a:solidFill>
              <a:latin typeface="Roboto" panose="02000000000000000000" pitchFamily="2" charset="0"/>
              <a:ea typeface="Roboto" panose="02000000000000000000" pitchFamily="2" charset="0"/>
            </a:endParaRPr>
          </a:p>
        </p:txBody>
      </p:sp>
      <p:sp>
        <p:nvSpPr>
          <p:cNvPr id="23" name="Slide Number Placeholder 22">
            <a:extLst>
              <a:ext uri="{FF2B5EF4-FFF2-40B4-BE49-F238E27FC236}">
                <a16:creationId xmlns:a16="http://schemas.microsoft.com/office/drawing/2014/main" id="{61623835-DA46-9927-B0B8-61EF0F5774B4}"/>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475860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8353326" y="2672569"/>
            <a:ext cx="15228862" cy="15228862"/>
          </a:xfrm>
          <a:custGeom>
            <a:avLst/>
            <a:gdLst/>
            <a:ahLst/>
            <a:cxnLst/>
            <a:rect l="l" t="t" r="r" b="b"/>
            <a:pathLst>
              <a:path w="15228862" h="15228862">
                <a:moveTo>
                  <a:pt x="0" y="0"/>
                </a:moveTo>
                <a:lnTo>
                  <a:pt x="15228863" y="0"/>
                </a:lnTo>
                <a:lnTo>
                  <a:pt x="15228863" y="15228862"/>
                </a:lnTo>
                <a:lnTo>
                  <a:pt x="0" y="15228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p:cNvSpPr/>
          <p:nvPr/>
        </p:nvSpPr>
        <p:spPr>
          <a:xfrm>
            <a:off x="-5212615" y="-658573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 name="Group 7">
            <a:extLst>
              <a:ext uri="{FF2B5EF4-FFF2-40B4-BE49-F238E27FC236}">
                <a16:creationId xmlns:a16="http://schemas.microsoft.com/office/drawing/2014/main" id="{2FDACC0D-BB1A-5AD6-1116-96BDCE63B3A4}"/>
              </a:ext>
            </a:extLst>
          </p:cNvPr>
          <p:cNvGrpSpPr/>
          <p:nvPr/>
        </p:nvGrpSpPr>
        <p:grpSpPr>
          <a:xfrm>
            <a:off x="4134867" y="4152900"/>
            <a:ext cx="9768130" cy="1969532"/>
            <a:chOff x="4134867" y="4152900"/>
            <a:chExt cx="9768130" cy="1981200"/>
          </a:xfrm>
        </p:grpSpPr>
        <p:grpSp>
          <p:nvGrpSpPr>
            <p:cNvPr id="9" name="Group 8">
              <a:extLst>
                <a:ext uri="{FF2B5EF4-FFF2-40B4-BE49-F238E27FC236}">
                  <a16:creationId xmlns:a16="http://schemas.microsoft.com/office/drawing/2014/main" id="{7D9B4BC0-3550-8D95-F132-09D11DA229B6}"/>
                </a:ext>
              </a:extLst>
            </p:cNvPr>
            <p:cNvGrpSpPr/>
            <p:nvPr/>
          </p:nvGrpSpPr>
          <p:grpSpPr>
            <a:xfrm>
              <a:off x="4134867" y="4152900"/>
              <a:ext cx="9768130" cy="1981200"/>
              <a:chOff x="0" y="0"/>
              <a:chExt cx="2638554" cy="1630376"/>
            </a:xfrm>
          </p:grpSpPr>
          <p:sp>
            <p:nvSpPr>
              <p:cNvPr id="11" name="Freeform 9">
                <a:extLst>
                  <a:ext uri="{FF2B5EF4-FFF2-40B4-BE49-F238E27FC236}">
                    <a16:creationId xmlns:a16="http://schemas.microsoft.com/office/drawing/2014/main" id="{6D1E82C8-C760-5C85-2D51-B1CBD0DFCE32}"/>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chemeClr val="bg1"/>
              </a:solidFill>
            </p:spPr>
            <p:txBody>
              <a:bodyPr/>
              <a:lstStyle/>
              <a:p>
                <a:endParaRPr lang="en-MY" dirty="0"/>
              </a:p>
            </p:txBody>
          </p:sp>
          <p:sp>
            <p:nvSpPr>
              <p:cNvPr id="12" name="TextBox 10">
                <a:extLst>
                  <a:ext uri="{FF2B5EF4-FFF2-40B4-BE49-F238E27FC236}">
                    <a16:creationId xmlns:a16="http://schemas.microsoft.com/office/drawing/2014/main" id="{D064C430-DD0A-C02F-9A44-98EE4AFE278E}"/>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0" name="TextBox 9">
              <a:extLst>
                <a:ext uri="{FF2B5EF4-FFF2-40B4-BE49-F238E27FC236}">
                  <a16:creationId xmlns:a16="http://schemas.microsoft.com/office/drawing/2014/main" id="{E78536CE-36EC-893F-B106-AF31C344BBD3}"/>
                </a:ext>
              </a:extLst>
            </p:cNvPr>
            <p:cNvSpPr txBox="1"/>
            <p:nvPr/>
          </p:nvSpPr>
          <p:spPr>
            <a:xfrm>
              <a:off x="8162925" y="5753100"/>
              <a:ext cx="295275" cy="369332"/>
            </a:xfrm>
            <a:prstGeom prst="rect">
              <a:avLst/>
            </a:prstGeom>
            <a:noFill/>
          </p:spPr>
          <p:txBody>
            <a:bodyPr wrap="square" rtlCol="0">
              <a:spAutoFit/>
            </a:bodyPr>
            <a:lstStyle/>
            <a:p>
              <a:endParaRPr lang="en-MY" dirty="0"/>
            </a:p>
          </p:txBody>
        </p:sp>
      </p:grpSp>
      <p:grpSp>
        <p:nvGrpSpPr>
          <p:cNvPr id="13" name="Group 12">
            <a:extLst>
              <a:ext uri="{FF2B5EF4-FFF2-40B4-BE49-F238E27FC236}">
                <a16:creationId xmlns:a16="http://schemas.microsoft.com/office/drawing/2014/main" id="{3DBAC024-F1DA-1370-1DC3-E35DD1C0BA02}"/>
              </a:ext>
            </a:extLst>
          </p:cNvPr>
          <p:cNvGrpSpPr/>
          <p:nvPr/>
        </p:nvGrpSpPr>
        <p:grpSpPr>
          <a:xfrm>
            <a:off x="4134867" y="4106602"/>
            <a:ext cx="9768130" cy="2027498"/>
            <a:chOff x="4134867" y="4106602"/>
            <a:chExt cx="9768130" cy="2027498"/>
          </a:xfrm>
        </p:grpSpPr>
        <p:sp>
          <p:nvSpPr>
            <p:cNvPr id="14" name="TextBox 10">
              <a:extLst>
                <a:ext uri="{FF2B5EF4-FFF2-40B4-BE49-F238E27FC236}">
                  <a16:creationId xmlns:a16="http://schemas.microsoft.com/office/drawing/2014/main" id="{D315E77D-71EC-4928-8504-B18108B75634}"/>
                </a:ext>
              </a:extLst>
            </p:cNvPr>
            <p:cNvSpPr txBox="1"/>
            <p:nvPr/>
          </p:nvSpPr>
          <p:spPr>
            <a:xfrm>
              <a:off x="4134867" y="4106602"/>
              <a:ext cx="9768130" cy="2027498"/>
            </a:xfrm>
            <a:prstGeom prst="rect">
              <a:avLst/>
            </a:prstGeom>
          </p:spPr>
          <p:txBody>
            <a:bodyPr lIns="50800" tIns="50800" rIns="50800" bIns="50800" rtlCol="0" anchor="ctr"/>
            <a:lstStyle/>
            <a:p>
              <a:pPr algn="ctr">
                <a:lnSpc>
                  <a:spcPts val="2659"/>
                </a:lnSpc>
              </a:pPr>
              <a:endParaRPr/>
            </a:p>
          </p:txBody>
        </p:sp>
        <p:sp>
          <p:nvSpPr>
            <p:cNvPr id="15" name="TextBox 17">
              <a:extLst>
                <a:ext uri="{FF2B5EF4-FFF2-40B4-BE49-F238E27FC236}">
                  <a16:creationId xmlns:a16="http://schemas.microsoft.com/office/drawing/2014/main" id="{0071B3B7-30AE-205A-B392-A13D3915876B}"/>
                </a:ext>
              </a:extLst>
            </p:cNvPr>
            <p:cNvSpPr txBox="1"/>
            <p:nvPr/>
          </p:nvSpPr>
          <p:spPr>
            <a:xfrm>
              <a:off x="5374513" y="4702515"/>
              <a:ext cx="7288838" cy="923330"/>
            </a:xfrm>
            <a:prstGeom prst="rect">
              <a:avLst/>
            </a:prstGeom>
          </p:spPr>
          <p:txBody>
            <a:bodyPr wrap="square" lIns="0" tIns="0" rIns="0" bIns="0" rtlCol="0" anchor="ctr">
              <a:spAutoFit/>
            </a:bodyPr>
            <a:lstStyle/>
            <a:p>
              <a:pPr algn="ctr"/>
              <a:r>
                <a:rPr lang="en-US" sz="6000" b="1" dirty="0">
                  <a:solidFill>
                    <a:srgbClr val="000000"/>
                  </a:solidFill>
                  <a:latin typeface="Montserrat"/>
                </a:rPr>
                <a:t>Thank You</a:t>
              </a:r>
            </a:p>
          </p:txBody>
        </p:sp>
        <p:sp>
          <p:nvSpPr>
            <p:cNvPr id="16" name="TextBox 15">
              <a:extLst>
                <a:ext uri="{FF2B5EF4-FFF2-40B4-BE49-F238E27FC236}">
                  <a16:creationId xmlns:a16="http://schemas.microsoft.com/office/drawing/2014/main" id="{339A2F70-6D03-F728-243E-8C323BD39A6B}"/>
                </a:ext>
              </a:extLst>
            </p:cNvPr>
            <p:cNvSpPr txBox="1"/>
            <p:nvPr/>
          </p:nvSpPr>
          <p:spPr>
            <a:xfrm>
              <a:off x="8162925" y="5753100"/>
              <a:ext cx="295275" cy="369332"/>
            </a:xfrm>
            <a:prstGeom prst="rect">
              <a:avLst/>
            </a:prstGeom>
            <a:noFill/>
          </p:spPr>
          <p:txBody>
            <a:bodyPr wrap="square" rtlCol="0">
              <a:spAutoFit/>
            </a:bodyPr>
            <a:lstStyle/>
            <a:p>
              <a:endParaRPr lang="en-MY" dirty="0"/>
            </a:p>
          </p:txBody>
        </p:sp>
      </p:grpSp>
      <p:sp>
        <p:nvSpPr>
          <p:cNvPr id="7" name="Slide Number Placeholder 6">
            <a:extLst>
              <a:ext uri="{FF2B5EF4-FFF2-40B4-BE49-F238E27FC236}">
                <a16:creationId xmlns:a16="http://schemas.microsoft.com/office/drawing/2014/main" id="{EA3050EF-26E9-F2EA-8AE1-2ABF5C82D8F9}"/>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16" name="Freeform 3">
            <a:extLst>
              <a:ext uri="{FF2B5EF4-FFF2-40B4-BE49-F238E27FC236}">
                <a16:creationId xmlns:a16="http://schemas.microsoft.com/office/drawing/2014/main" id="{2BA4A0E0-3C96-36F1-3BFF-878D25D25CBB}"/>
              </a:ext>
            </a:extLst>
          </p:cNvPr>
          <p:cNvSpPr/>
          <p:nvPr/>
        </p:nvSpPr>
        <p:spPr>
          <a:xfrm>
            <a:off x="440826" y="535594"/>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2" name="Freeform 4">
            <a:extLst>
              <a:ext uri="{FF2B5EF4-FFF2-40B4-BE49-F238E27FC236}">
                <a16:creationId xmlns:a16="http://schemas.microsoft.com/office/drawing/2014/main" id="{50CF4973-729E-E61C-50BB-D294531F82F7}"/>
              </a:ext>
            </a:extLst>
          </p:cNvPr>
          <p:cNvSpPr/>
          <p:nvPr/>
        </p:nvSpPr>
        <p:spPr>
          <a:xfrm>
            <a:off x="8915400" y="1485900"/>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2667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67" name="Freeform 2">
            <a:extLst>
              <a:ext uri="{FF2B5EF4-FFF2-40B4-BE49-F238E27FC236}">
                <a16:creationId xmlns:a16="http://schemas.microsoft.com/office/drawing/2014/main" id="{94DDE4A0-594B-50A4-AF45-8CAEDBFE98F2}"/>
              </a:ext>
            </a:extLst>
          </p:cNvPr>
          <p:cNvSpPr/>
          <p:nvPr/>
        </p:nvSpPr>
        <p:spPr>
          <a:xfrm>
            <a:off x="-17897521" y="7500781"/>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8" name="Freeform 3">
            <a:extLst>
              <a:ext uri="{FF2B5EF4-FFF2-40B4-BE49-F238E27FC236}">
                <a16:creationId xmlns:a16="http://schemas.microsoft.com/office/drawing/2014/main" id="{FDFA69B3-B3A7-A884-56E2-40784CDD7A7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8" name="Group 7">
            <a:extLst>
              <a:ext uri="{FF2B5EF4-FFF2-40B4-BE49-F238E27FC236}">
                <a16:creationId xmlns:a16="http://schemas.microsoft.com/office/drawing/2014/main" id="{BB693F49-A809-2B24-0CB1-836497F41EB1}"/>
              </a:ext>
            </a:extLst>
          </p:cNvPr>
          <p:cNvGrpSpPr/>
          <p:nvPr/>
        </p:nvGrpSpPr>
        <p:grpSpPr>
          <a:xfrm>
            <a:off x="1066799" y="977057"/>
            <a:ext cx="16154400" cy="8238304"/>
            <a:chOff x="4134869" y="4152900"/>
            <a:chExt cx="10018260" cy="1981200"/>
          </a:xfrm>
        </p:grpSpPr>
        <p:grpSp>
          <p:nvGrpSpPr>
            <p:cNvPr id="9" name="Group 8">
              <a:extLst>
                <a:ext uri="{FF2B5EF4-FFF2-40B4-BE49-F238E27FC236}">
                  <a16:creationId xmlns:a16="http://schemas.microsoft.com/office/drawing/2014/main" id="{C03F5EFE-9052-6796-2A42-54A96C27CCE1}"/>
                </a:ext>
              </a:extLst>
            </p:cNvPr>
            <p:cNvGrpSpPr/>
            <p:nvPr/>
          </p:nvGrpSpPr>
          <p:grpSpPr>
            <a:xfrm>
              <a:off x="4134869" y="4152900"/>
              <a:ext cx="10018260" cy="1981200"/>
              <a:chOff x="0" y="0"/>
              <a:chExt cx="2638554" cy="1630376"/>
            </a:xfrm>
          </p:grpSpPr>
          <p:sp>
            <p:nvSpPr>
              <p:cNvPr id="15" name="Freeform 9">
                <a:extLst>
                  <a:ext uri="{FF2B5EF4-FFF2-40B4-BE49-F238E27FC236}">
                    <a16:creationId xmlns:a16="http://schemas.microsoft.com/office/drawing/2014/main" id="{CEF09E93-127B-00FF-0942-90AB7A612A7A}"/>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F422791D-2293-9C8F-9583-BE9ABCCA1BEB}"/>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14" name="TextBox 13">
              <a:extLst>
                <a:ext uri="{FF2B5EF4-FFF2-40B4-BE49-F238E27FC236}">
                  <a16:creationId xmlns:a16="http://schemas.microsoft.com/office/drawing/2014/main" id="{43E8A7C3-D006-4944-7854-69C00004AD0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Problem Statement</a:t>
            </a:r>
          </a:p>
        </p:txBody>
      </p:sp>
      <p:sp>
        <p:nvSpPr>
          <p:cNvPr id="5" name="TextBox 15">
            <a:extLst>
              <a:ext uri="{FF2B5EF4-FFF2-40B4-BE49-F238E27FC236}">
                <a16:creationId xmlns:a16="http://schemas.microsoft.com/office/drawing/2014/main" id="{C514A674-AA72-D46B-3269-26C3AB39504D}"/>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Introduction</a:t>
            </a:r>
          </a:p>
        </p:txBody>
      </p:sp>
      <p:sp>
        <p:nvSpPr>
          <p:cNvPr id="6" name="TextBox 17">
            <a:extLst>
              <a:ext uri="{FF2B5EF4-FFF2-40B4-BE49-F238E27FC236}">
                <a16:creationId xmlns:a16="http://schemas.microsoft.com/office/drawing/2014/main" id="{0FF02A69-F1CC-F46A-7B0D-1EF07164F2A5}"/>
              </a:ext>
            </a:extLst>
          </p:cNvPr>
          <p:cNvSpPr txBox="1"/>
          <p:nvPr/>
        </p:nvSpPr>
        <p:spPr>
          <a:xfrm>
            <a:off x="2343796" y="2717303"/>
            <a:ext cx="13907414" cy="769441"/>
          </a:xfrm>
          <a:prstGeom prst="rect">
            <a:avLst/>
          </a:prstGeom>
        </p:spPr>
        <p:txBody>
          <a:bodyPr wrap="square" lIns="0" tIns="0" rIns="0" bIns="0" rtlCol="0" anchor="t">
            <a:spAutoFit/>
          </a:bodyPr>
          <a:lstStyle/>
          <a:p>
            <a:pPr algn="just"/>
            <a:r>
              <a:rPr lang="en-US" sz="2500" dirty="0">
                <a:latin typeface="Roboto" panose="02000000000000000000" pitchFamily="2" charset="0"/>
                <a:ea typeface="Roboto" panose="02000000000000000000" pitchFamily="2" charset="0"/>
              </a:rPr>
              <a:t>Identified research gaps in comparative analysis between Half Grid Search, Grid Search, Genetic Algorithm and Simulated Annealing: </a:t>
            </a:r>
            <a:endParaRPr lang="en-US" sz="2000" dirty="0">
              <a:latin typeface="Roboto" panose="02000000000000000000" pitchFamily="2" charset="0"/>
              <a:ea typeface="Roboto" panose="02000000000000000000" pitchFamily="2" charset="0"/>
            </a:endParaRPr>
          </a:p>
        </p:txBody>
      </p:sp>
      <p:sp>
        <p:nvSpPr>
          <p:cNvPr id="3" name="TextBox 11">
            <a:extLst>
              <a:ext uri="{FF2B5EF4-FFF2-40B4-BE49-F238E27FC236}">
                <a16:creationId xmlns:a16="http://schemas.microsoft.com/office/drawing/2014/main" id="{E9F19BED-104F-6C3D-B299-0B3D263201C1}"/>
              </a:ext>
            </a:extLst>
          </p:cNvPr>
          <p:cNvSpPr txBox="1"/>
          <p:nvPr/>
        </p:nvSpPr>
        <p:spPr>
          <a:xfrm>
            <a:off x="2127084" y="4271691"/>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1</a:t>
            </a:r>
            <a:endParaRPr lang="en-US" sz="3795" b="1" dirty="0">
              <a:solidFill>
                <a:srgbClr val="FF9405"/>
              </a:solidFill>
              <a:latin typeface="Roboto" panose="02000000000000000000" pitchFamily="2" charset="0"/>
              <a:ea typeface="Roboto" panose="02000000000000000000" pitchFamily="2" charset="0"/>
            </a:endParaRPr>
          </a:p>
        </p:txBody>
      </p:sp>
      <p:sp>
        <p:nvSpPr>
          <p:cNvPr id="4" name="TextBox 17">
            <a:extLst>
              <a:ext uri="{FF2B5EF4-FFF2-40B4-BE49-F238E27FC236}">
                <a16:creationId xmlns:a16="http://schemas.microsoft.com/office/drawing/2014/main" id="{AC925E44-4078-E943-DA16-CD3BB12829FA}"/>
              </a:ext>
            </a:extLst>
          </p:cNvPr>
          <p:cNvSpPr txBox="1"/>
          <p:nvPr/>
        </p:nvSpPr>
        <p:spPr>
          <a:xfrm>
            <a:off x="3241975" y="4106778"/>
            <a:ext cx="12607625" cy="384721"/>
          </a:xfrm>
          <a:prstGeom prst="rect">
            <a:avLst/>
          </a:prstGeom>
        </p:spPr>
        <p:txBody>
          <a:bodyPr wrap="square" lIns="0" tIns="0" rIns="0" bIns="0" rtlCol="0" anchor="t">
            <a:spAutoFit/>
          </a:bodyPr>
          <a:lstStyle/>
          <a:p>
            <a:pPr algn="just"/>
            <a:r>
              <a:rPr lang="en-US" sz="2500" dirty="0">
                <a:solidFill>
                  <a:sysClr val="windowText" lastClr="000000"/>
                </a:solidFill>
                <a:latin typeface="Roboto" panose="02000000000000000000" pitchFamily="2" charset="0"/>
                <a:ea typeface="Roboto" panose="02000000000000000000" pitchFamily="2" charset="0"/>
              </a:rPr>
              <a:t>Lack of </a:t>
            </a:r>
            <a:r>
              <a:rPr lang="en-US" sz="2500" b="1" dirty="0">
                <a:solidFill>
                  <a:srgbClr val="FF0000"/>
                </a:solidFill>
                <a:latin typeface="Roboto" panose="02000000000000000000" pitchFamily="2" charset="0"/>
                <a:ea typeface="Roboto" panose="02000000000000000000" pitchFamily="2" charset="0"/>
              </a:rPr>
              <a:t>assessment</a:t>
            </a:r>
            <a:r>
              <a:rPr lang="en-US" sz="2500" dirty="0">
                <a:solidFill>
                  <a:sysClr val="windowText" lastClr="000000"/>
                </a:solidFill>
                <a:latin typeface="Roboto" panose="02000000000000000000" pitchFamily="2" charset="0"/>
                <a:ea typeface="Roboto" panose="02000000000000000000" pitchFamily="2" charset="0"/>
              </a:rPr>
              <a:t> into </a:t>
            </a:r>
            <a:r>
              <a:rPr lang="en-US" sz="2500" b="1" dirty="0">
                <a:solidFill>
                  <a:srgbClr val="FF0000"/>
                </a:solidFill>
                <a:latin typeface="Roboto" panose="02000000000000000000" pitchFamily="2" charset="0"/>
                <a:ea typeface="Roboto" panose="02000000000000000000" pitchFamily="2" charset="0"/>
              </a:rPr>
              <a:t>computation efficiency</a:t>
            </a:r>
            <a:r>
              <a:rPr lang="en-US" sz="2500" dirty="0">
                <a:solidFill>
                  <a:sysClr val="windowText" lastClr="000000"/>
                </a:solidFill>
                <a:latin typeface="Roboto" panose="02000000000000000000" pitchFamily="2" charset="0"/>
                <a:ea typeface="Roboto" panose="02000000000000000000" pitchFamily="2" charset="0"/>
              </a:rPr>
              <a:t> required by each optimization method </a:t>
            </a:r>
            <a:endParaRPr lang="en-US" sz="2500" dirty="0">
              <a:latin typeface="Roboto" panose="02000000000000000000" pitchFamily="2" charset="0"/>
              <a:ea typeface="Roboto" panose="02000000000000000000" pitchFamily="2" charset="0"/>
            </a:endParaRPr>
          </a:p>
        </p:txBody>
      </p:sp>
      <p:sp>
        <p:nvSpPr>
          <p:cNvPr id="20" name="TextBox 11">
            <a:extLst>
              <a:ext uri="{FF2B5EF4-FFF2-40B4-BE49-F238E27FC236}">
                <a16:creationId xmlns:a16="http://schemas.microsoft.com/office/drawing/2014/main" id="{72701F20-C014-3DBC-2E6C-BB137CE8C49E}"/>
              </a:ext>
            </a:extLst>
          </p:cNvPr>
          <p:cNvSpPr txBox="1"/>
          <p:nvPr/>
        </p:nvSpPr>
        <p:spPr>
          <a:xfrm>
            <a:off x="2127083" y="5842948"/>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2</a:t>
            </a:r>
            <a:endParaRPr lang="en-US" sz="3795" b="1" dirty="0">
              <a:solidFill>
                <a:srgbClr val="FF9405"/>
              </a:solidFill>
              <a:latin typeface="Roboto" panose="02000000000000000000" pitchFamily="2" charset="0"/>
              <a:ea typeface="Roboto" panose="02000000000000000000" pitchFamily="2" charset="0"/>
            </a:endParaRPr>
          </a:p>
        </p:txBody>
      </p:sp>
      <p:sp>
        <p:nvSpPr>
          <p:cNvPr id="21" name="TextBox 17">
            <a:extLst>
              <a:ext uri="{FF2B5EF4-FFF2-40B4-BE49-F238E27FC236}">
                <a16:creationId xmlns:a16="http://schemas.microsoft.com/office/drawing/2014/main" id="{1D21C2F7-42BC-D2D0-B21F-C1C55A025EE4}"/>
              </a:ext>
            </a:extLst>
          </p:cNvPr>
          <p:cNvSpPr txBox="1"/>
          <p:nvPr/>
        </p:nvSpPr>
        <p:spPr>
          <a:xfrm>
            <a:off x="3241975" y="5722009"/>
            <a:ext cx="12857749" cy="384721"/>
          </a:xfrm>
          <a:prstGeom prst="rect">
            <a:avLst/>
          </a:prstGeom>
        </p:spPr>
        <p:txBody>
          <a:bodyPr wrap="square" lIns="0" tIns="0" rIns="0" bIns="0" rtlCol="0" anchor="t">
            <a:spAutoFit/>
          </a:bodyPr>
          <a:lstStyle/>
          <a:p>
            <a:pPr algn="just"/>
            <a:r>
              <a:rPr lang="en-US" sz="2500" dirty="0">
                <a:solidFill>
                  <a:sysClr val="windowText" lastClr="000000"/>
                </a:solidFill>
                <a:latin typeface="Roboto" panose="02000000000000000000" pitchFamily="2" charset="0"/>
                <a:ea typeface="Roboto" panose="02000000000000000000" pitchFamily="2" charset="0"/>
              </a:rPr>
              <a:t>Limited </a:t>
            </a:r>
            <a:r>
              <a:rPr lang="en-US" sz="2500" b="1" dirty="0">
                <a:solidFill>
                  <a:srgbClr val="FF0000"/>
                </a:solidFill>
                <a:latin typeface="Roboto" panose="02000000000000000000" pitchFamily="2" charset="0"/>
                <a:ea typeface="Roboto" panose="02000000000000000000" pitchFamily="2" charset="0"/>
              </a:rPr>
              <a:t>evaluation of hyperparameter solution </a:t>
            </a:r>
            <a:r>
              <a:rPr lang="en-US" sz="2500" dirty="0">
                <a:solidFill>
                  <a:sysClr val="windowText" lastClr="000000"/>
                </a:solidFill>
                <a:latin typeface="Roboto" panose="02000000000000000000" pitchFamily="2" charset="0"/>
                <a:ea typeface="Roboto" panose="02000000000000000000" pitchFamily="2" charset="0"/>
              </a:rPr>
              <a:t>found by each optimization method</a:t>
            </a:r>
            <a:endParaRPr lang="en-US" sz="2500" dirty="0">
              <a:latin typeface="Roboto" panose="02000000000000000000" pitchFamily="2" charset="0"/>
              <a:ea typeface="Roboto" panose="02000000000000000000" pitchFamily="2" charset="0"/>
            </a:endParaRPr>
          </a:p>
        </p:txBody>
      </p:sp>
      <p:sp>
        <p:nvSpPr>
          <p:cNvPr id="23" name="TextBox 11">
            <a:extLst>
              <a:ext uri="{FF2B5EF4-FFF2-40B4-BE49-F238E27FC236}">
                <a16:creationId xmlns:a16="http://schemas.microsoft.com/office/drawing/2014/main" id="{4D32A30E-C2A2-32D6-DBC4-34E3A5DC733D}"/>
              </a:ext>
            </a:extLst>
          </p:cNvPr>
          <p:cNvSpPr txBox="1"/>
          <p:nvPr/>
        </p:nvSpPr>
        <p:spPr>
          <a:xfrm>
            <a:off x="2127083" y="7564254"/>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3</a:t>
            </a:r>
            <a:endParaRPr lang="en-US" sz="3795" b="1" dirty="0">
              <a:solidFill>
                <a:srgbClr val="FF9405"/>
              </a:solidFill>
              <a:latin typeface="Roboto" panose="02000000000000000000" pitchFamily="2" charset="0"/>
              <a:ea typeface="Roboto" panose="02000000000000000000" pitchFamily="2" charset="0"/>
            </a:endParaRPr>
          </a:p>
        </p:txBody>
      </p:sp>
      <p:sp>
        <p:nvSpPr>
          <p:cNvPr id="24" name="TextBox 17">
            <a:extLst>
              <a:ext uri="{FF2B5EF4-FFF2-40B4-BE49-F238E27FC236}">
                <a16:creationId xmlns:a16="http://schemas.microsoft.com/office/drawing/2014/main" id="{1AA7A45F-A389-219B-99F1-216718910E8B}"/>
              </a:ext>
            </a:extLst>
          </p:cNvPr>
          <p:cNvSpPr txBox="1"/>
          <p:nvPr/>
        </p:nvSpPr>
        <p:spPr>
          <a:xfrm>
            <a:off x="3241975" y="7269659"/>
            <a:ext cx="12607625" cy="769441"/>
          </a:xfrm>
          <a:prstGeom prst="rect">
            <a:avLst/>
          </a:prstGeom>
        </p:spPr>
        <p:txBody>
          <a:bodyPr wrap="square" lIns="0" tIns="0" rIns="0" bIns="0" rtlCol="0" anchor="t">
            <a:spAutoFit/>
          </a:bodyPr>
          <a:lstStyle/>
          <a:p>
            <a:pPr algn="just"/>
            <a:r>
              <a:rPr lang="en-US" sz="2500" dirty="0">
                <a:solidFill>
                  <a:sysClr val="windowText" lastClr="000000"/>
                </a:solidFill>
                <a:latin typeface="Roboto" panose="02000000000000000000" pitchFamily="2" charset="0"/>
                <a:ea typeface="Roboto" panose="02000000000000000000" pitchFamily="2" charset="0"/>
              </a:rPr>
              <a:t>Lack of </a:t>
            </a:r>
            <a:r>
              <a:rPr lang="en-US" sz="2500" b="1" dirty="0">
                <a:solidFill>
                  <a:srgbClr val="FF0000"/>
                </a:solidFill>
                <a:latin typeface="Roboto" panose="02000000000000000000" pitchFamily="2" charset="0"/>
                <a:ea typeface="Roboto" panose="02000000000000000000" pitchFamily="2" charset="0"/>
              </a:rPr>
              <a:t>quantification of the diversity </a:t>
            </a:r>
            <a:r>
              <a:rPr lang="en-US" sz="2500" dirty="0">
                <a:solidFill>
                  <a:sysClr val="windowText" lastClr="000000"/>
                </a:solidFill>
                <a:latin typeface="Roboto" panose="02000000000000000000" pitchFamily="2" charset="0"/>
                <a:ea typeface="Roboto" panose="02000000000000000000" pitchFamily="2" charset="0"/>
              </a:rPr>
              <a:t>in hyperparameter solutions by each optimization method</a:t>
            </a:r>
            <a:endParaRPr lang="en-US" sz="2500"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7ED1C9ED-F23E-AA02-B6EE-C759702F6B19}"/>
              </a:ext>
            </a:extLst>
          </p:cNvPr>
          <p:cNvSpPr txBox="1"/>
          <p:nvPr/>
        </p:nvSpPr>
        <p:spPr>
          <a:xfrm>
            <a:off x="3219450" y="9529391"/>
            <a:ext cx="11391900"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a:t>
            </a:r>
            <a:r>
              <a:rPr lang="en-US" sz="1800" dirty="0" err="1">
                <a:latin typeface="Roboto" panose="02000000000000000000" pitchFamily="2" charset="0"/>
                <a:ea typeface="Roboto" panose="02000000000000000000" pitchFamily="2" charset="0"/>
              </a:rPr>
              <a:t>Polgár</a:t>
            </a:r>
            <a:r>
              <a:rPr lang="en-US" sz="1800" dirty="0">
                <a:latin typeface="Roboto" panose="02000000000000000000" pitchFamily="2" charset="0"/>
                <a:ea typeface="Roboto" panose="02000000000000000000" pitchFamily="2" charset="0"/>
              </a:rPr>
              <a:t>, 2000) | (</a:t>
            </a:r>
            <a:r>
              <a:rPr lang="en-US" sz="1800" dirty="0" err="1">
                <a:latin typeface="Roboto" panose="02000000000000000000" pitchFamily="2" charset="0"/>
                <a:ea typeface="Roboto" panose="02000000000000000000" pitchFamily="2" charset="0"/>
              </a:rPr>
              <a:t>Ghazanfari</a:t>
            </a:r>
            <a:r>
              <a:rPr lang="en-US" sz="1800" dirty="0">
                <a:latin typeface="Roboto" panose="02000000000000000000" pitchFamily="2" charset="0"/>
                <a:ea typeface="Roboto" panose="02000000000000000000" pitchFamily="2" charset="0"/>
              </a:rPr>
              <a:t>, 2007) | (Lin et al., 2007) | (Petro and </a:t>
            </a:r>
            <a:r>
              <a:rPr lang="en-US" sz="1800" dirty="0" err="1">
                <a:latin typeface="Roboto" panose="02000000000000000000" pitchFamily="2" charset="0"/>
                <a:ea typeface="Roboto" panose="02000000000000000000" pitchFamily="2" charset="0"/>
              </a:rPr>
              <a:t>Pavio</a:t>
            </a:r>
            <a:r>
              <a:rPr lang="en-US" sz="1800" dirty="0">
                <a:latin typeface="Roboto" panose="02000000000000000000" pitchFamily="2" charset="0"/>
                <a:ea typeface="Roboto" panose="02000000000000000000" pitchFamily="2" charset="0"/>
              </a:rPr>
              <a:t>, 2019) | (Sebastian et al., 2021)</a:t>
            </a:r>
            <a:endParaRPr lang="en-MY" b="1" i="1" dirty="0"/>
          </a:p>
        </p:txBody>
      </p:sp>
      <p:sp>
        <p:nvSpPr>
          <p:cNvPr id="25" name="Slide Number Placeholder 24">
            <a:extLst>
              <a:ext uri="{FF2B5EF4-FFF2-40B4-BE49-F238E27FC236}">
                <a16:creationId xmlns:a16="http://schemas.microsoft.com/office/drawing/2014/main" id="{BE90303A-B135-7196-A8B9-D425F01FAF6B}"/>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955964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16" name="Freeform 3">
            <a:extLst>
              <a:ext uri="{FF2B5EF4-FFF2-40B4-BE49-F238E27FC236}">
                <a16:creationId xmlns:a16="http://schemas.microsoft.com/office/drawing/2014/main" id="{2BA4A0E0-3C96-36F1-3BFF-878D25D25CBB}"/>
              </a:ext>
            </a:extLst>
          </p:cNvPr>
          <p:cNvSpPr/>
          <p:nvPr/>
        </p:nvSpPr>
        <p:spPr>
          <a:xfrm>
            <a:off x="440825" y="535594"/>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2" name="Freeform 4">
            <a:extLst>
              <a:ext uri="{FF2B5EF4-FFF2-40B4-BE49-F238E27FC236}">
                <a16:creationId xmlns:a16="http://schemas.microsoft.com/office/drawing/2014/main" id="{50CF4973-729E-E61C-50BB-D294531F82F7}"/>
              </a:ext>
            </a:extLst>
          </p:cNvPr>
          <p:cNvSpPr/>
          <p:nvPr/>
        </p:nvSpPr>
        <p:spPr>
          <a:xfrm>
            <a:off x="8915400" y="1485900"/>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67" name="Freeform 2">
            <a:extLst>
              <a:ext uri="{FF2B5EF4-FFF2-40B4-BE49-F238E27FC236}">
                <a16:creationId xmlns:a16="http://schemas.microsoft.com/office/drawing/2014/main" id="{94DDE4A0-594B-50A4-AF45-8CAEDBFE98F2}"/>
              </a:ext>
            </a:extLst>
          </p:cNvPr>
          <p:cNvSpPr/>
          <p:nvPr/>
        </p:nvSpPr>
        <p:spPr>
          <a:xfrm>
            <a:off x="-17897521" y="7500781"/>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8" name="Freeform 3">
            <a:extLst>
              <a:ext uri="{FF2B5EF4-FFF2-40B4-BE49-F238E27FC236}">
                <a16:creationId xmlns:a16="http://schemas.microsoft.com/office/drawing/2014/main" id="{FDFA69B3-B3A7-A884-56E2-40784CDD7A78}"/>
              </a:ext>
            </a:extLst>
          </p:cNvPr>
          <p:cNvSpPr/>
          <p:nvPr/>
        </p:nvSpPr>
        <p:spPr>
          <a:xfrm>
            <a:off x="15240000" y="-21572771"/>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4" name="Group 3">
            <a:extLst>
              <a:ext uri="{FF2B5EF4-FFF2-40B4-BE49-F238E27FC236}">
                <a16:creationId xmlns:a16="http://schemas.microsoft.com/office/drawing/2014/main" id="{D38670A7-44A9-4D43-B895-2B2E23AB07E2}"/>
              </a:ext>
            </a:extLst>
          </p:cNvPr>
          <p:cNvGrpSpPr/>
          <p:nvPr/>
        </p:nvGrpSpPr>
        <p:grpSpPr>
          <a:xfrm>
            <a:off x="1066799" y="977057"/>
            <a:ext cx="16154400" cy="8238304"/>
            <a:chOff x="4134869" y="4152900"/>
            <a:chExt cx="10018260" cy="1981200"/>
          </a:xfrm>
        </p:grpSpPr>
        <p:grpSp>
          <p:nvGrpSpPr>
            <p:cNvPr id="5" name="Group 8">
              <a:extLst>
                <a:ext uri="{FF2B5EF4-FFF2-40B4-BE49-F238E27FC236}">
                  <a16:creationId xmlns:a16="http://schemas.microsoft.com/office/drawing/2014/main" id="{3E792191-96E8-4C60-DD8E-D17F8B30FAD9}"/>
                </a:ext>
              </a:extLst>
            </p:cNvPr>
            <p:cNvGrpSpPr/>
            <p:nvPr/>
          </p:nvGrpSpPr>
          <p:grpSpPr>
            <a:xfrm>
              <a:off x="4134869" y="4152900"/>
              <a:ext cx="10018260" cy="1981200"/>
              <a:chOff x="0" y="0"/>
              <a:chExt cx="2638554" cy="1630376"/>
            </a:xfrm>
          </p:grpSpPr>
          <p:sp>
            <p:nvSpPr>
              <p:cNvPr id="8" name="Freeform 9">
                <a:extLst>
                  <a:ext uri="{FF2B5EF4-FFF2-40B4-BE49-F238E27FC236}">
                    <a16:creationId xmlns:a16="http://schemas.microsoft.com/office/drawing/2014/main" id="{9E468213-6F09-1162-51CC-542BCAF95AA6}"/>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9" name="TextBox 10">
                <a:extLst>
                  <a:ext uri="{FF2B5EF4-FFF2-40B4-BE49-F238E27FC236}">
                    <a16:creationId xmlns:a16="http://schemas.microsoft.com/office/drawing/2014/main" id="{F415D82B-F598-2703-CA5B-808941D9A964}"/>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6" name="TextBox 5">
              <a:extLst>
                <a:ext uri="{FF2B5EF4-FFF2-40B4-BE49-F238E27FC236}">
                  <a16:creationId xmlns:a16="http://schemas.microsoft.com/office/drawing/2014/main" id="{8C2A4AE0-C829-8538-AE5B-8140A5D69A4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Objectives</a:t>
            </a:r>
          </a:p>
        </p:txBody>
      </p:sp>
      <p:sp>
        <p:nvSpPr>
          <p:cNvPr id="10" name="TextBox 15">
            <a:extLst>
              <a:ext uri="{FF2B5EF4-FFF2-40B4-BE49-F238E27FC236}">
                <a16:creationId xmlns:a16="http://schemas.microsoft.com/office/drawing/2014/main" id="{92ACFB47-6FAA-1E7B-BF36-E7A7C838E99D}"/>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Introduction</a:t>
            </a:r>
          </a:p>
        </p:txBody>
      </p:sp>
      <p:sp>
        <p:nvSpPr>
          <p:cNvPr id="11" name="TextBox 11">
            <a:extLst>
              <a:ext uri="{FF2B5EF4-FFF2-40B4-BE49-F238E27FC236}">
                <a16:creationId xmlns:a16="http://schemas.microsoft.com/office/drawing/2014/main" id="{AF15A18C-845E-C0BD-6E84-F29CAF0E042D}"/>
              </a:ext>
            </a:extLst>
          </p:cNvPr>
          <p:cNvSpPr txBox="1"/>
          <p:nvPr/>
        </p:nvSpPr>
        <p:spPr>
          <a:xfrm>
            <a:off x="2127084" y="4271691"/>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1</a:t>
            </a:r>
            <a:endParaRPr lang="en-US" sz="3795" b="1" dirty="0">
              <a:solidFill>
                <a:srgbClr val="FF9405"/>
              </a:solidFill>
              <a:latin typeface="Roboto" panose="02000000000000000000" pitchFamily="2" charset="0"/>
              <a:ea typeface="Roboto" panose="02000000000000000000" pitchFamily="2" charset="0"/>
            </a:endParaRPr>
          </a:p>
        </p:txBody>
      </p:sp>
      <p:sp>
        <p:nvSpPr>
          <p:cNvPr id="13" name="TextBox 17">
            <a:extLst>
              <a:ext uri="{FF2B5EF4-FFF2-40B4-BE49-F238E27FC236}">
                <a16:creationId xmlns:a16="http://schemas.microsoft.com/office/drawing/2014/main" id="{DD33781F-0F5B-797F-9D12-96EB0F7A14DD}"/>
              </a:ext>
            </a:extLst>
          </p:cNvPr>
          <p:cNvSpPr txBox="1"/>
          <p:nvPr/>
        </p:nvSpPr>
        <p:spPr>
          <a:xfrm>
            <a:off x="2343796" y="2717303"/>
            <a:ext cx="13907414" cy="384721"/>
          </a:xfrm>
          <a:prstGeom prst="rect">
            <a:avLst/>
          </a:prstGeom>
        </p:spPr>
        <p:txBody>
          <a:bodyPr wrap="square" lIns="0" tIns="0" rIns="0" bIns="0" rtlCol="0" anchor="t">
            <a:spAutoFit/>
          </a:bodyPr>
          <a:lstStyle/>
          <a:p>
            <a:pPr algn="just"/>
            <a:r>
              <a:rPr lang="en-US" sz="2500" dirty="0">
                <a:latin typeface="Roboto" panose="02000000000000000000" pitchFamily="2" charset="0"/>
                <a:ea typeface="Roboto" panose="02000000000000000000" pitchFamily="2" charset="0"/>
              </a:rPr>
              <a:t>To explore and compare different optimization methods, following objectives need to be achieved:</a:t>
            </a:r>
            <a:endParaRPr lang="en-US" sz="2000" dirty="0">
              <a:latin typeface="Roboto" panose="02000000000000000000" pitchFamily="2" charset="0"/>
              <a:ea typeface="Roboto" panose="02000000000000000000" pitchFamily="2" charset="0"/>
            </a:endParaRPr>
          </a:p>
        </p:txBody>
      </p:sp>
      <p:sp>
        <p:nvSpPr>
          <p:cNvPr id="14" name="TextBox 17">
            <a:extLst>
              <a:ext uri="{FF2B5EF4-FFF2-40B4-BE49-F238E27FC236}">
                <a16:creationId xmlns:a16="http://schemas.microsoft.com/office/drawing/2014/main" id="{B701AB44-AFEC-F14B-9CA9-52387D0B5C3C}"/>
              </a:ext>
            </a:extLst>
          </p:cNvPr>
          <p:cNvSpPr txBox="1"/>
          <p:nvPr/>
        </p:nvSpPr>
        <p:spPr>
          <a:xfrm>
            <a:off x="3241975" y="3924300"/>
            <a:ext cx="12918942" cy="769441"/>
          </a:xfrm>
          <a:prstGeom prst="rect">
            <a:avLst/>
          </a:prstGeom>
        </p:spPr>
        <p:txBody>
          <a:bodyPr wrap="square" lIns="0" tIns="0" rIns="0" bIns="0" rtlCol="0" anchor="t">
            <a:spAutoFit/>
          </a:bodyPr>
          <a:lstStyle/>
          <a:p>
            <a:pPr algn="just"/>
            <a:r>
              <a:rPr lang="en-US" sz="2500" dirty="0">
                <a:solidFill>
                  <a:sysClr val="windowText" lastClr="000000"/>
                </a:solidFill>
                <a:latin typeface="Roboto" panose="02000000000000000000" pitchFamily="2" charset="0"/>
                <a:ea typeface="Roboto" panose="02000000000000000000" pitchFamily="2" charset="0"/>
              </a:rPr>
              <a:t>To </a:t>
            </a:r>
            <a:r>
              <a:rPr lang="en-US" sz="2500" b="1" dirty="0">
                <a:solidFill>
                  <a:srgbClr val="3AB6A4"/>
                </a:solidFill>
                <a:latin typeface="Roboto" panose="02000000000000000000" pitchFamily="2" charset="0"/>
                <a:ea typeface="Roboto" panose="02000000000000000000" pitchFamily="2" charset="0"/>
              </a:rPr>
              <a:t>measure</a:t>
            </a:r>
            <a:r>
              <a:rPr lang="en-US" sz="2500" dirty="0">
                <a:latin typeface="Roboto" panose="02000000000000000000" pitchFamily="2" charset="0"/>
                <a:ea typeface="Roboto" panose="02000000000000000000" pitchFamily="2" charset="0"/>
              </a:rPr>
              <a:t> and </a:t>
            </a:r>
            <a:r>
              <a:rPr lang="en-US" sz="2500" b="1" dirty="0">
                <a:solidFill>
                  <a:srgbClr val="3AB6A4"/>
                </a:solidFill>
                <a:latin typeface="Roboto" panose="02000000000000000000" pitchFamily="2" charset="0"/>
                <a:ea typeface="Roboto" panose="02000000000000000000" pitchFamily="2" charset="0"/>
              </a:rPr>
              <a:t>compare</a:t>
            </a:r>
            <a:r>
              <a:rPr lang="en-US" sz="2500" dirty="0">
                <a:latin typeface="Roboto" panose="02000000000000000000" pitchFamily="2" charset="0"/>
                <a:ea typeface="Roboto" panose="02000000000000000000" pitchFamily="2" charset="0"/>
              </a:rPr>
              <a:t> average computation time for finding optimal set of hyperparameters</a:t>
            </a:r>
          </a:p>
        </p:txBody>
      </p:sp>
      <p:sp>
        <p:nvSpPr>
          <p:cNvPr id="15" name="TextBox 11">
            <a:extLst>
              <a:ext uri="{FF2B5EF4-FFF2-40B4-BE49-F238E27FC236}">
                <a16:creationId xmlns:a16="http://schemas.microsoft.com/office/drawing/2014/main" id="{5ABFD835-36C1-3D0B-96AD-FBDA9F71CA88}"/>
              </a:ext>
            </a:extLst>
          </p:cNvPr>
          <p:cNvSpPr txBox="1"/>
          <p:nvPr/>
        </p:nvSpPr>
        <p:spPr>
          <a:xfrm>
            <a:off x="2127083" y="5842948"/>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2</a:t>
            </a:r>
            <a:endParaRPr lang="en-US" sz="3795" b="1" dirty="0">
              <a:solidFill>
                <a:srgbClr val="FF9405"/>
              </a:solidFill>
              <a:latin typeface="Roboto" panose="02000000000000000000" pitchFamily="2" charset="0"/>
              <a:ea typeface="Roboto" panose="02000000000000000000" pitchFamily="2" charset="0"/>
            </a:endParaRPr>
          </a:p>
        </p:txBody>
      </p:sp>
      <p:sp>
        <p:nvSpPr>
          <p:cNvPr id="19" name="TextBox 17">
            <a:extLst>
              <a:ext uri="{FF2B5EF4-FFF2-40B4-BE49-F238E27FC236}">
                <a16:creationId xmlns:a16="http://schemas.microsoft.com/office/drawing/2014/main" id="{983498E8-7C48-9A1A-7EB8-2A76A8A5A0A1}"/>
              </a:ext>
            </a:extLst>
          </p:cNvPr>
          <p:cNvSpPr txBox="1"/>
          <p:nvPr/>
        </p:nvSpPr>
        <p:spPr>
          <a:xfrm>
            <a:off x="3240467" y="5557615"/>
            <a:ext cx="12920449" cy="769441"/>
          </a:xfrm>
          <a:prstGeom prst="rect">
            <a:avLst/>
          </a:prstGeom>
        </p:spPr>
        <p:txBody>
          <a:bodyPr wrap="square" lIns="0" tIns="0" rIns="0" bIns="0" rtlCol="0" anchor="t">
            <a:spAutoFit/>
          </a:bodyPr>
          <a:lstStyle/>
          <a:p>
            <a:pPr algn="just"/>
            <a:r>
              <a:rPr lang="en-US" sz="2500" dirty="0">
                <a:solidFill>
                  <a:sysClr val="windowText" lastClr="000000"/>
                </a:solidFill>
                <a:latin typeface="Roboto" panose="02000000000000000000" pitchFamily="2" charset="0"/>
                <a:ea typeface="Roboto" panose="02000000000000000000" pitchFamily="2" charset="0"/>
              </a:rPr>
              <a:t>To </a:t>
            </a:r>
            <a:r>
              <a:rPr lang="en-US" sz="2500" b="1" dirty="0">
                <a:solidFill>
                  <a:srgbClr val="3AB6A4"/>
                </a:solidFill>
                <a:latin typeface="Roboto" panose="02000000000000000000" pitchFamily="2" charset="0"/>
                <a:ea typeface="Roboto" panose="02000000000000000000" pitchFamily="2" charset="0"/>
              </a:rPr>
              <a:t>assess</a:t>
            </a:r>
            <a:r>
              <a:rPr lang="en-US" sz="2500" dirty="0">
                <a:latin typeface="Roboto" panose="02000000000000000000" pitchFamily="2" charset="0"/>
                <a:ea typeface="Roboto" panose="02000000000000000000" pitchFamily="2" charset="0"/>
              </a:rPr>
              <a:t> quality of hyperparameters found by each method with suitable performance metric</a:t>
            </a:r>
          </a:p>
        </p:txBody>
      </p:sp>
      <p:sp>
        <p:nvSpPr>
          <p:cNvPr id="20" name="TextBox 11">
            <a:extLst>
              <a:ext uri="{FF2B5EF4-FFF2-40B4-BE49-F238E27FC236}">
                <a16:creationId xmlns:a16="http://schemas.microsoft.com/office/drawing/2014/main" id="{E58A6536-19B0-A51E-FA2E-C5F1785A988A}"/>
              </a:ext>
            </a:extLst>
          </p:cNvPr>
          <p:cNvSpPr txBox="1"/>
          <p:nvPr/>
        </p:nvSpPr>
        <p:spPr>
          <a:xfrm>
            <a:off x="2127083" y="7564254"/>
            <a:ext cx="550109" cy="615490"/>
          </a:xfrm>
          <a:prstGeom prst="rect">
            <a:avLst/>
          </a:prstGeom>
        </p:spPr>
        <p:txBody>
          <a:bodyPr wrap="square" lIns="0" tIns="0" rIns="0" bIns="0" rtlCol="0" anchor="t">
            <a:spAutoFit/>
          </a:bodyPr>
          <a:lstStyle/>
          <a:p>
            <a:pPr algn="ctr">
              <a:lnSpc>
                <a:spcPts val="3984"/>
              </a:lnSpc>
            </a:pPr>
            <a:r>
              <a:rPr lang="en-US" sz="7200" b="1" dirty="0">
                <a:solidFill>
                  <a:srgbClr val="FF9405"/>
                </a:solidFill>
                <a:latin typeface="Roboto" panose="02000000000000000000" pitchFamily="2" charset="0"/>
                <a:ea typeface="Roboto" panose="02000000000000000000" pitchFamily="2" charset="0"/>
              </a:rPr>
              <a:t>3</a:t>
            </a:r>
            <a:endParaRPr lang="en-US" sz="3795" b="1" dirty="0">
              <a:solidFill>
                <a:srgbClr val="FF9405"/>
              </a:solidFill>
              <a:latin typeface="Roboto" panose="02000000000000000000" pitchFamily="2" charset="0"/>
              <a:ea typeface="Roboto" panose="02000000000000000000" pitchFamily="2" charset="0"/>
            </a:endParaRPr>
          </a:p>
        </p:txBody>
      </p:sp>
      <p:sp>
        <p:nvSpPr>
          <p:cNvPr id="21" name="TextBox 17">
            <a:extLst>
              <a:ext uri="{FF2B5EF4-FFF2-40B4-BE49-F238E27FC236}">
                <a16:creationId xmlns:a16="http://schemas.microsoft.com/office/drawing/2014/main" id="{509041CF-7AB2-9F94-EDBF-188E2486A708}"/>
              </a:ext>
            </a:extLst>
          </p:cNvPr>
          <p:cNvSpPr txBox="1"/>
          <p:nvPr/>
        </p:nvSpPr>
        <p:spPr>
          <a:xfrm>
            <a:off x="3241975" y="7292218"/>
            <a:ext cx="12918941" cy="769441"/>
          </a:xfrm>
          <a:prstGeom prst="rect">
            <a:avLst/>
          </a:prstGeom>
        </p:spPr>
        <p:txBody>
          <a:bodyPr wrap="square" lIns="0" tIns="0" rIns="0" bIns="0" rtlCol="0" anchor="t">
            <a:spAutoFit/>
          </a:bodyPr>
          <a:lstStyle/>
          <a:p>
            <a:pPr algn="just"/>
            <a:r>
              <a:rPr lang="en-US" sz="2500" dirty="0">
                <a:solidFill>
                  <a:sysClr val="windowText" lastClr="000000"/>
                </a:solidFill>
                <a:latin typeface="Roboto" panose="02000000000000000000" pitchFamily="2" charset="0"/>
                <a:ea typeface="Roboto" panose="02000000000000000000" pitchFamily="2" charset="0"/>
              </a:rPr>
              <a:t>To </a:t>
            </a:r>
            <a:r>
              <a:rPr lang="en-US" sz="2500" b="1" dirty="0">
                <a:solidFill>
                  <a:srgbClr val="3AB6A4"/>
                </a:solidFill>
                <a:latin typeface="Roboto" panose="02000000000000000000" pitchFamily="2" charset="0"/>
                <a:ea typeface="Roboto" panose="02000000000000000000" pitchFamily="2" charset="0"/>
              </a:rPr>
              <a:t>quantify</a:t>
            </a:r>
            <a:r>
              <a:rPr lang="en-US" sz="2500" dirty="0">
                <a:latin typeface="Roboto" panose="02000000000000000000" pitchFamily="2" charset="0"/>
                <a:ea typeface="Roboto" panose="02000000000000000000" pitchFamily="2" charset="0"/>
              </a:rPr>
              <a:t> diversity of hyperparameters evaluated by each method to assess their exploratory capabilities</a:t>
            </a:r>
          </a:p>
        </p:txBody>
      </p:sp>
      <p:sp>
        <p:nvSpPr>
          <p:cNvPr id="23" name="Slide Number Placeholder 22">
            <a:extLst>
              <a:ext uri="{FF2B5EF4-FFF2-40B4-BE49-F238E27FC236}">
                <a16:creationId xmlns:a16="http://schemas.microsoft.com/office/drawing/2014/main" id="{0F66C96B-7A87-BA3A-3A7A-8CD7050F9BB5}"/>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963051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16" name="Freeform 3">
            <a:extLst>
              <a:ext uri="{FF2B5EF4-FFF2-40B4-BE49-F238E27FC236}">
                <a16:creationId xmlns:a16="http://schemas.microsoft.com/office/drawing/2014/main" id="{2BA4A0E0-3C96-36F1-3BFF-878D25D25CBB}"/>
              </a:ext>
            </a:extLst>
          </p:cNvPr>
          <p:cNvSpPr/>
          <p:nvPr/>
        </p:nvSpPr>
        <p:spPr>
          <a:xfrm>
            <a:off x="699601" y="281337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2" name="Freeform 4">
            <a:extLst>
              <a:ext uri="{FF2B5EF4-FFF2-40B4-BE49-F238E27FC236}">
                <a16:creationId xmlns:a16="http://schemas.microsoft.com/office/drawing/2014/main" id="{50CF4973-729E-E61C-50BB-D294531F82F7}"/>
              </a:ext>
            </a:extLst>
          </p:cNvPr>
          <p:cNvSpPr/>
          <p:nvPr/>
        </p:nvSpPr>
        <p:spPr>
          <a:xfrm>
            <a:off x="8839200" y="-298707"/>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5835177"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sp>
        <p:nvSpPr>
          <p:cNvPr id="67" name="Freeform 2">
            <a:extLst>
              <a:ext uri="{FF2B5EF4-FFF2-40B4-BE49-F238E27FC236}">
                <a16:creationId xmlns:a16="http://schemas.microsoft.com/office/drawing/2014/main" id="{94DDE4A0-594B-50A4-AF45-8CAEDBFE98F2}"/>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8" name="Freeform 3">
            <a:extLst>
              <a:ext uri="{FF2B5EF4-FFF2-40B4-BE49-F238E27FC236}">
                <a16:creationId xmlns:a16="http://schemas.microsoft.com/office/drawing/2014/main" id="{FDFA69B3-B3A7-A884-56E2-40784CDD7A78}"/>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14" name="Group 13">
            <a:extLst>
              <a:ext uri="{FF2B5EF4-FFF2-40B4-BE49-F238E27FC236}">
                <a16:creationId xmlns:a16="http://schemas.microsoft.com/office/drawing/2014/main" id="{DE9B48C9-F2AF-BFCB-7902-F42B5E237DB4}"/>
              </a:ext>
            </a:extLst>
          </p:cNvPr>
          <p:cNvGrpSpPr/>
          <p:nvPr/>
        </p:nvGrpSpPr>
        <p:grpSpPr>
          <a:xfrm>
            <a:off x="4134867" y="4152900"/>
            <a:ext cx="9768130" cy="1981200"/>
            <a:chOff x="0" y="0"/>
            <a:chExt cx="2638554" cy="1630376"/>
          </a:xfrm>
        </p:grpSpPr>
        <p:sp>
          <p:nvSpPr>
            <p:cNvPr id="19" name="Freeform 9">
              <a:extLst>
                <a:ext uri="{FF2B5EF4-FFF2-40B4-BE49-F238E27FC236}">
                  <a16:creationId xmlns:a16="http://schemas.microsoft.com/office/drawing/2014/main" id="{68221B93-447D-09DC-E938-85D2329F4DD6}"/>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20" name="TextBox 10">
              <a:extLst>
                <a:ext uri="{FF2B5EF4-FFF2-40B4-BE49-F238E27FC236}">
                  <a16:creationId xmlns:a16="http://schemas.microsoft.com/office/drawing/2014/main" id="{6D13D6DF-A862-2517-DF38-6B0F6E0EBA8A}"/>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7">
            <a:extLst>
              <a:ext uri="{FF2B5EF4-FFF2-40B4-BE49-F238E27FC236}">
                <a16:creationId xmlns:a16="http://schemas.microsoft.com/office/drawing/2014/main" id="{9B86619A-B514-4156-3390-237A0B83B47E}"/>
              </a:ext>
            </a:extLst>
          </p:cNvPr>
          <p:cNvSpPr txBox="1"/>
          <p:nvPr/>
        </p:nvSpPr>
        <p:spPr>
          <a:xfrm>
            <a:off x="5893762" y="4702515"/>
            <a:ext cx="6500473" cy="923330"/>
          </a:xfrm>
          <a:prstGeom prst="rect">
            <a:avLst/>
          </a:prstGeom>
        </p:spPr>
        <p:txBody>
          <a:bodyPr wrap="square" lIns="0" tIns="0" rIns="0" bIns="0" rtlCol="0" anchor="ctr">
            <a:spAutoFit/>
          </a:bodyPr>
          <a:lstStyle/>
          <a:p>
            <a:pPr algn="ctr"/>
            <a:r>
              <a:rPr lang="en-US" sz="6000" b="1" dirty="0">
                <a:solidFill>
                  <a:srgbClr val="000000"/>
                </a:solidFill>
                <a:latin typeface="Montserrat"/>
              </a:rPr>
              <a:t>METHODOLOGY</a:t>
            </a:r>
          </a:p>
        </p:txBody>
      </p:sp>
      <p:sp>
        <p:nvSpPr>
          <p:cNvPr id="6" name="Slide Number Placeholder 5">
            <a:extLst>
              <a:ext uri="{FF2B5EF4-FFF2-40B4-BE49-F238E27FC236}">
                <a16:creationId xmlns:a16="http://schemas.microsoft.com/office/drawing/2014/main" id="{419A2D64-D821-3A19-5521-302A14522BA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4005005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5782A86A-D78E-F424-70E3-4A3C5F2E28A3}"/>
              </a:ext>
            </a:extLst>
          </p:cNvPr>
          <p:cNvSpPr/>
          <p:nvPr/>
        </p:nvSpPr>
        <p:spPr>
          <a:xfrm>
            <a:off x="-138860" y="1777759"/>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1" name="Freeform 4">
            <a:extLst>
              <a:ext uri="{FF2B5EF4-FFF2-40B4-BE49-F238E27FC236}">
                <a16:creationId xmlns:a16="http://schemas.microsoft.com/office/drawing/2014/main" id="{F0567162-3F16-F179-99D6-857E9E913CFC}"/>
              </a:ext>
            </a:extLst>
          </p:cNvPr>
          <p:cNvSpPr/>
          <p:nvPr/>
        </p:nvSpPr>
        <p:spPr>
          <a:xfrm>
            <a:off x="8763000" y="421218"/>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7" name="TextBox 15">
            <a:extLst>
              <a:ext uri="{FF2B5EF4-FFF2-40B4-BE49-F238E27FC236}">
                <a16:creationId xmlns:a16="http://schemas.microsoft.com/office/drawing/2014/main" id="{8B542B53-FAAC-F82B-B5B3-F4B7917BCE78}"/>
              </a:ext>
            </a:extLst>
          </p:cNvPr>
          <p:cNvSpPr txBox="1"/>
          <p:nvPr/>
        </p:nvSpPr>
        <p:spPr>
          <a:xfrm>
            <a:off x="1447800" y="311870"/>
            <a:ext cx="6096000" cy="464871"/>
          </a:xfrm>
          <a:prstGeom prst="rect">
            <a:avLst/>
          </a:prstGeom>
        </p:spPr>
        <p:txBody>
          <a:bodyPr wrap="square" lIns="0" tIns="0" rIns="0" bIns="0" rtlCol="0" anchor="t">
            <a:spAutoFit/>
          </a:bodyPr>
          <a:lstStyle/>
          <a:p>
            <a:pPr>
              <a:lnSpc>
                <a:spcPts val="3931"/>
              </a:lnSpc>
            </a:pPr>
            <a:r>
              <a:rPr lang="en-US" sz="2800" dirty="0">
                <a:solidFill>
                  <a:srgbClr val="000000"/>
                </a:solidFill>
                <a:latin typeface="Roboto" panose="02000000000000000000" pitchFamily="2" charset="0"/>
                <a:ea typeface="Roboto" panose="02000000000000000000" pitchFamily="2" charset="0"/>
              </a:rPr>
              <a:t>HPO Experiment</a:t>
            </a:r>
          </a:p>
        </p:txBody>
      </p:sp>
      <p:pic>
        <p:nvPicPr>
          <p:cNvPr id="18" name="Picture 17" descr="A magnifying glass with a dna strand inside&#10;&#10;Description automatically generated">
            <a:extLst>
              <a:ext uri="{FF2B5EF4-FFF2-40B4-BE49-F238E27FC236}">
                <a16:creationId xmlns:a16="http://schemas.microsoft.com/office/drawing/2014/main" id="{A51E14EB-5E67-2BEF-F21F-7B38A2882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8886"/>
            <a:ext cx="958376" cy="969814"/>
          </a:xfrm>
          <a:prstGeom prst="rect">
            <a:avLst/>
          </a:prstGeom>
        </p:spPr>
      </p:pic>
      <p:grpSp>
        <p:nvGrpSpPr>
          <p:cNvPr id="25" name="Group 24">
            <a:extLst>
              <a:ext uri="{FF2B5EF4-FFF2-40B4-BE49-F238E27FC236}">
                <a16:creationId xmlns:a16="http://schemas.microsoft.com/office/drawing/2014/main" id="{A8385BED-9F20-B59E-CB86-6CD729F883B5}"/>
              </a:ext>
            </a:extLst>
          </p:cNvPr>
          <p:cNvGrpSpPr/>
          <p:nvPr/>
        </p:nvGrpSpPr>
        <p:grpSpPr>
          <a:xfrm>
            <a:off x="1066800" y="807945"/>
            <a:ext cx="16154402" cy="8430822"/>
            <a:chOff x="4134869" y="4106602"/>
            <a:chExt cx="10018262" cy="2027498"/>
          </a:xfrm>
        </p:grpSpPr>
        <p:sp>
          <p:nvSpPr>
            <p:cNvPr id="12" name="TextBox 10">
              <a:extLst>
                <a:ext uri="{FF2B5EF4-FFF2-40B4-BE49-F238E27FC236}">
                  <a16:creationId xmlns:a16="http://schemas.microsoft.com/office/drawing/2014/main" id="{87974663-7652-89CA-EB38-0A88EE2D9BA2}"/>
                </a:ext>
              </a:extLst>
            </p:cNvPr>
            <p:cNvSpPr txBox="1"/>
            <p:nvPr/>
          </p:nvSpPr>
          <p:spPr>
            <a:xfrm>
              <a:off x="4134869" y="4106602"/>
              <a:ext cx="10018262" cy="2027498"/>
            </a:xfrm>
            <a:prstGeom prst="rect">
              <a:avLst/>
            </a:prstGeom>
          </p:spPr>
          <p:txBody>
            <a:bodyPr lIns="50800" tIns="50800" rIns="50800" bIns="50800" rtlCol="0" anchor="ctr"/>
            <a:lstStyle/>
            <a:p>
              <a:pPr algn="ctr">
                <a:lnSpc>
                  <a:spcPts val="2659"/>
                </a:lnSpc>
              </a:pPr>
              <a:endParaRPr/>
            </a:p>
          </p:txBody>
        </p:sp>
        <p:sp>
          <p:nvSpPr>
            <p:cNvPr id="23" name="TextBox 22">
              <a:extLst>
                <a:ext uri="{FF2B5EF4-FFF2-40B4-BE49-F238E27FC236}">
                  <a16:creationId xmlns:a16="http://schemas.microsoft.com/office/drawing/2014/main" id="{66EF195A-EBA1-D0C0-4BA3-203307DC1AAB}"/>
                </a:ext>
              </a:extLst>
            </p:cNvPr>
            <p:cNvSpPr txBox="1"/>
            <p:nvPr/>
          </p:nvSpPr>
          <p:spPr>
            <a:xfrm>
              <a:off x="4792412" y="4887181"/>
              <a:ext cx="236788" cy="369332"/>
            </a:xfrm>
            <a:prstGeom prst="rect">
              <a:avLst/>
            </a:prstGeom>
            <a:noFill/>
          </p:spPr>
          <p:txBody>
            <a:bodyPr wrap="square" rtlCol="0">
              <a:spAutoFit/>
            </a:bodyPr>
            <a:lstStyle/>
            <a:p>
              <a:endParaRPr lang="en-MY" dirty="0"/>
            </a:p>
          </p:txBody>
        </p:sp>
      </p:grpSp>
      <p:grpSp>
        <p:nvGrpSpPr>
          <p:cNvPr id="14" name="Group 13">
            <a:extLst>
              <a:ext uri="{FF2B5EF4-FFF2-40B4-BE49-F238E27FC236}">
                <a16:creationId xmlns:a16="http://schemas.microsoft.com/office/drawing/2014/main" id="{F7CEA253-738E-2F86-627F-7AD1AB38E1B1}"/>
              </a:ext>
            </a:extLst>
          </p:cNvPr>
          <p:cNvGrpSpPr/>
          <p:nvPr/>
        </p:nvGrpSpPr>
        <p:grpSpPr>
          <a:xfrm>
            <a:off x="1066800" y="1028700"/>
            <a:ext cx="16154400" cy="8189677"/>
            <a:chOff x="0" y="0"/>
            <a:chExt cx="2638554" cy="1630376"/>
          </a:xfrm>
        </p:grpSpPr>
        <p:sp>
          <p:nvSpPr>
            <p:cNvPr id="15" name="Freeform 9">
              <a:extLst>
                <a:ext uri="{FF2B5EF4-FFF2-40B4-BE49-F238E27FC236}">
                  <a16:creationId xmlns:a16="http://schemas.microsoft.com/office/drawing/2014/main" id="{89D02629-B99B-9898-377F-5554A1007F77}"/>
                </a:ext>
              </a:extLst>
            </p:cNvPr>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txBody>
            <a:bodyPr/>
            <a:lstStyle/>
            <a:p>
              <a:endParaRPr lang="en-MY" dirty="0"/>
            </a:p>
          </p:txBody>
        </p:sp>
        <p:sp>
          <p:nvSpPr>
            <p:cNvPr id="19" name="TextBox 10">
              <a:extLst>
                <a:ext uri="{FF2B5EF4-FFF2-40B4-BE49-F238E27FC236}">
                  <a16:creationId xmlns:a16="http://schemas.microsoft.com/office/drawing/2014/main" id="{CE708993-6C3B-F5C0-BD41-DD670755DA01}"/>
                </a:ext>
              </a:extLst>
            </p:cNvPr>
            <p:cNvSpPr txBox="1"/>
            <p:nvPr/>
          </p:nvSpPr>
          <p:spPr>
            <a:xfrm>
              <a:off x="0" y="-38100"/>
              <a:ext cx="2638554" cy="1668476"/>
            </a:xfrm>
            <a:prstGeom prst="rect">
              <a:avLst/>
            </a:prstGeom>
          </p:spPr>
          <p:txBody>
            <a:bodyPr lIns="50800" tIns="50800" rIns="50800" bIns="50800" rtlCol="0" anchor="ctr"/>
            <a:lstStyle/>
            <a:p>
              <a:pPr algn="ctr">
                <a:lnSpc>
                  <a:spcPts val="2659"/>
                </a:lnSpc>
              </a:pPr>
              <a:endParaRPr/>
            </a:p>
          </p:txBody>
        </p:sp>
      </p:grpSp>
      <p:sp>
        <p:nvSpPr>
          <p:cNvPr id="2" name="TextBox 11">
            <a:extLst>
              <a:ext uri="{FF2B5EF4-FFF2-40B4-BE49-F238E27FC236}">
                <a16:creationId xmlns:a16="http://schemas.microsoft.com/office/drawing/2014/main" id="{875AA02C-0375-2BEE-29E3-C8147289412C}"/>
              </a:ext>
            </a:extLst>
          </p:cNvPr>
          <p:cNvSpPr txBox="1"/>
          <p:nvPr/>
        </p:nvSpPr>
        <p:spPr>
          <a:xfrm>
            <a:off x="1960436" y="1760123"/>
            <a:ext cx="5492634" cy="512961"/>
          </a:xfrm>
          <a:prstGeom prst="rect">
            <a:avLst/>
          </a:prstGeom>
        </p:spPr>
        <p:txBody>
          <a:bodyPr wrap="square" lIns="0" tIns="0" rIns="0" bIns="0" rtlCol="0" anchor="t">
            <a:spAutoFit/>
          </a:bodyPr>
          <a:lstStyle/>
          <a:p>
            <a:pPr>
              <a:lnSpc>
                <a:spcPts val="3984"/>
              </a:lnSpc>
            </a:pPr>
            <a:r>
              <a:rPr lang="en-US" sz="3795" b="1" dirty="0">
                <a:latin typeface="Montserrat"/>
              </a:rPr>
              <a:t>Methodology</a:t>
            </a:r>
          </a:p>
        </p:txBody>
      </p:sp>
      <p:sp>
        <p:nvSpPr>
          <p:cNvPr id="4" name="TextBox 15">
            <a:extLst>
              <a:ext uri="{FF2B5EF4-FFF2-40B4-BE49-F238E27FC236}">
                <a16:creationId xmlns:a16="http://schemas.microsoft.com/office/drawing/2014/main" id="{0305D430-8D78-89FD-593F-1FABFE895AB4}"/>
              </a:ext>
            </a:extLst>
          </p:cNvPr>
          <p:cNvSpPr txBox="1"/>
          <p:nvPr/>
        </p:nvSpPr>
        <p:spPr>
          <a:xfrm>
            <a:off x="14404205" y="318254"/>
            <a:ext cx="2819400" cy="439223"/>
          </a:xfrm>
          <a:prstGeom prst="rect">
            <a:avLst/>
          </a:prstGeom>
        </p:spPr>
        <p:txBody>
          <a:bodyPr wrap="square" lIns="0" tIns="0" rIns="0" bIns="0" rtlCol="0" anchor="t">
            <a:spAutoFit/>
          </a:bodyPr>
          <a:lstStyle/>
          <a:p>
            <a:pPr algn="r">
              <a:lnSpc>
                <a:spcPts val="3931"/>
              </a:lnSpc>
            </a:pPr>
            <a:r>
              <a:rPr lang="en-US" sz="2000" dirty="0">
                <a:solidFill>
                  <a:srgbClr val="000000"/>
                </a:solidFill>
                <a:latin typeface="Roboto" panose="02000000000000000000" pitchFamily="2" charset="0"/>
                <a:ea typeface="Roboto" panose="02000000000000000000" pitchFamily="2" charset="0"/>
              </a:rPr>
              <a:t>Methodology</a:t>
            </a:r>
          </a:p>
        </p:txBody>
      </p:sp>
      <p:sp>
        <p:nvSpPr>
          <p:cNvPr id="5" name="Freeform 2">
            <a:extLst>
              <a:ext uri="{FF2B5EF4-FFF2-40B4-BE49-F238E27FC236}">
                <a16:creationId xmlns:a16="http://schemas.microsoft.com/office/drawing/2014/main" id="{770A9488-8880-DF63-7203-A9A2726613EC}"/>
              </a:ext>
            </a:extLst>
          </p:cNvPr>
          <p:cNvSpPr/>
          <p:nvPr/>
        </p:nvSpPr>
        <p:spPr>
          <a:xfrm>
            <a:off x="17618574" y="-17564100"/>
            <a:ext cx="20364779" cy="20364779"/>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6" name="Freeform 3">
            <a:extLst>
              <a:ext uri="{FF2B5EF4-FFF2-40B4-BE49-F238E27FC236}">
                <a16:creationId xmlns:a16="http://schemas.microsoft.com/office/drawing/2014/main" id="{E32F0E2F-9EA1-A69D-9C80-30FE2EDEF2EC}"/>
              </a:ext>
            </a:extLst>
          </p:cNvPr>
          <p:cNvSpPr/>
          <p:nvPr/>
        </p:nvSpPr>
        <p:spPr>
          <a:xfrm>
            <a:off x="-21576792" y="7604989"/>
            <a:ext cx="24242082" cy="24242082"/>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pic>
        <p:nvPicPr>
          <p:cNvPr id="26" name="Picture 25">
            <a:extLst>
              <a:ext uri="{FF2B5EF4-FFF2-40B4-BE49-F238E27FC236}">
                <a16:creationId xmlns:a16="http://schemas.microsoft.com/office/drawing/2014/main" id="{8EF77F6C-C954-D55A-88EE-75A2092456A4}"/>
              </a:ext>
            </a:extLst>
          </p:cNvPr>
          <p:cNvPicPr>
            <a:picLocks noChangeAspect="1"/>
          </p:cNvPicPr>
          <p:nvPr/>
        </p:nvPicPr>
        <p:blipFill>
          <a:blip r:embed="rId12"/>
          <a:stretch>
            <a:fillRect/>
          </a:stretch>
        </p:blipFill>
        <p:spPr>
          <a:xfrm>
            <a:off x="1316073" y="2947699"/>
            <a:ext cx="6591300" cy="5391683"/>
          </a:xfrm>
          <a:prstGeom prst="rect">
            <a:avLst/>
          </a:prstGeom>
        </p:spPr>
      </p:pic>
      <p:sp>
        <p:nvSpPr>
          <p:cNvPr id="3" name="TextBox 11">
            <a:extLst>
              <a:ext uri="{FF2B5EF4-FFF2-40B4-BE49-F238E27FC236}">
                <a16:creationId xmlns:a16="http://schemas.microsoft.com/office/drawing/2014/main" id="{7A5F4A0A-EE5E-028D-23BE-84F0AC8D474F}"/>
              </a:ext>
            </a:extLst>
          </p:cNvPr>
          <p:cNvSpPr txBox="1"/>
          <p:nvPr/>
        </p:nvSpPr>
        <p:spPr>
          <a:xfrm>
            <a:off x="8156646" y="2704651"/>
            <a:ext cx="2768600" cy="486095"/>
          </a:xfrm>
          <a:prstGeom prst="rect">
            <a:avLst/>
          </a:prstGeom>
        </p:spPr>
        <p:txBody>
          <a:bodyPr wrap="square" lIns="0" tIns="0" rIns="0" bIns="0" rtlCol="0" anchor="t">
            <a:spAutoFit/>
          </a:bodyPr>
          <a:lstStyle/>
          <a:p>
            <a:pPr algn="ctr">
              <a:lnSpc>
                <a:spcPts val="3984"/>
              </a:lnSpc>
            </a:pPr>
            <a:r>
              <a:rPr lang="en-US" sz="3200" b="1" dirty="0">
                <a:latin typeface="Montserrat"/>
              </a:rPr>
              <a:t>CRISP-DM</a:t>
            </a:r>
          </a:p>
        </p:txBody>
      </p:sp>
      <p:grpSp>
        <p:nvGrpSpPr>
          <p:cNvPr id="9" name="Group 8">
            <a:extLst>
              <a:ext uri="{FF2B5EF4-FFF2-40B4-BE49-F238E27FC236}">
                <a16:creationId xmlns:a16="http://schemas.microsoft.com/office/drawing/2014/main" id="{B7CB3C2C-E48E-2306-8D30-2D82914FFD28}"/>
              </a:ext>
            </a:extLst>
          </p:cNvPr>
          <p:cNvGrpSpPr/>
          <p:nvPr/>
        </p:nvGrpSpPr>
        <p:grpSpPr>
          <a:xfrm>
            <a:off x="8524705" y="3799289"/>
            <a:ext cx="7636210" cy="1390613"/>
            <a:chOff x="3200400" y="5636935"/>
            <a:chExt cx="7636210" cy="1390613"/>
          </a:xfrm>
        </p:grpSpPr>
        <p:grpSp>
          <p:nvGrpSpPr>
            <p:cNvPr id="10" name="Group 9">
              <a:extLst>
                <a:ext uri="{FF2B5EF4-FFF2-40B4-BE49-F238E27FC236}">
                  <a16:creationId xmlns:a16="http://schemas.microsoft.com/office/drawing/2014/main" id="{2E5A04C7-2AED-E30A-523E-0FA97179ADE7}"/>
                </a:ext>
              </a:extLst>
            </p:cNvPr>
            <p:cNvGrpSpPr/>
            <p:nvPr/>
          </p:nvGrpSpPr>
          <p:grpSpPr>
            <a:xfrm>
              <a:off x="3200400" y="5636935"/>
              <a:ext cx="7636210" cy="1390613"/>
              <a:chOff x="6541470" y="2971230"/>
              <a:chExt cx="7636210" cy="1390613"/>
            </a:xfrm>
          </p:grpSpPr>
          <p:sp>
            <p:nvSpPr>
              <p:cNvPr id="13" name="TextBox 17">
                <a:extLst>
                  <a:ext uri="{FF2B5EF4-FFF2-40B4-BE49-F238E27FC236}">
                    <a16:creationId xmlns:a16="http://schemas.microsoft.com/office/drawing/2014/main" id="{968A3EFD-9965-B86D-92E7-71D59A98ADBD}"/>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Business Understanding</a:t>
                </a:r>
              </a:p>
            </p:txBody>
          </p:sp>
          <p:sp>
            <p:nvSpPr>
              <p:cNvPr id="16" name="Rectangle: Rounded Corners 15">
                <a:extLst>
                  <a:ext uri="{FF2B5EF4-FFF2-40B4-BE49-F238E27FC236}">
                    <a16:creationId xmlns:a16="http://schemas.microsoft.com/office/drawing/2014/main" id="{9875E587-EF32-3904-4E4B-60F87354B5F2}"/>
                  </a:ext>
                </a:extLst>
              </p:cNvPr>
              <p:cNvSpPr/>
              <p:nvPr/>
            </p:nvSpPr>
            <p:spPr>
              <a:xfrm>
                <a:off x="6541470" y="2971230"/>
                <a:ext cx="7636210" cy="1390613"/>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11" name="TextBox 17">
              <a:extLst>
                <a:ext uri="{FF2B5EF4-FFF2-40B4-BE49-F238E27FC236}">
                  <a16:creationId xmlns:a16="http://schemas.microsoft.com/office/drawing/2014/main" id="{A8C1A6A3-0F18-E506-0230-174106B9497B}"/>
                </a:ext>
              </a:extLst>
            </p:cNvPr>
            <p:cNvSpPr txBox="1"/>
            <p:nvPr/>
          </p:nvSpPr>
          <p:spPr>
            <a:xfrm>
              <a:off x="3563348" y="6216958"/>
              <a:ext cx="7044989" cy="615553"/>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Conduct comparative analysis of Half Grid Search, Simulated Annealing and Genetic Algorithm with Grid Search</a:t>
              </a:r>
            </a:p>
          </p:txBody>
        </p:sp>
      </p:grpSp>
      <p:grpSp>
        <p:nvGrpSpPr>
          <p:cNvPr id="22" name="Group 21">
            <a:extLst>
              <a:ext uri="{FF2B5EF4-FFF2-40B4-BE49-F238E27FC236}">
                <a16:creationId xmlns:a16="http://schemas.microsoft.com/office/drawing/2014/main" id="{EE29807D-BD08-954B-6339-42E286354BA3}"/>
              </a:ext>
            </a:extLst>
          </p:cNvPr>
          <p:cNvGrpSpPr/>
          <p:nvPr/>
        </p:nvGrpSpPr>
        <p:grpSpPr>
          <a:xfrm>
            <a:off x="8524705" y="5679574"/>
            <a:ext cx="7636210" cy="1049975"/>
            <a:chOff x="3200400" y="5636935"/>
            <a:chExt cx="7636210" cy="1049975"/>
          </a:xfrm>
        </p:grpSpPr>
        <p:grpSp>
          <p:nvGrpSpPr>
            <p:cNvPr id="24" name="Group 23">
              <a:extLst>
                <a:ext uri="{FF2B5EF4-FFF2-40B4-BE49-F238E27FC236}">
                  <a16:creationId xmlns:a16="http://schemas.microsoft.com/office/drawing/2014/main" id="{63FD2437-C4D4-8034-7828-859C9E45CAF4}"/>
                </a:ext>
              </a:extLst>
            </p:cNvPr>
            <p:cNvGrpSpPr/>
            <p:nvPr/>
          </p:nvGrpSpPr>
          <p:grpSpPr>
            <a:xfrm>
              <a:off x="3200400" y="5636935"/>
              <a:ext cx="7636210" cy="1049975"/>
              <a:chOff x="6541470" y="2971230"/>
              <a:chExt cx="7636210" cy="1049975"/>
            </a:xfrm>
          </p:grpSpPr>
          <p:sp>
            <p:nvSpPr>
              <p:cNvPr id="28" name="TextBox 17">
                <a:extLst>
                  <a:ext uri="{FF2B5EF4-FFF2-40B4-BE49-F238E27FC236}">
                    <a16:creationId xmlns:a16="http://schemas.microsoft.com/office/drawing/2014/main" id="{0A228A44-5A5A-13CE-FDB8-31B18C2EB30B}"/>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Data Understanding</a:t>
                </a:r>
              </a:p>
            </p:txBody>
          </p:sp>
          <p:sp>
            <p:nvSpPr>
              <p:cNvPr id="29" name="Rectangle: Rounded Corners 28">
                <a:extLst>
                  <a:ext uri="{FF2B5EF4-FFF2-40B4-BE49-F238E27FC236}">
                    <a16:creationId xmlns:a16="http://schemas.microsoft.com/office/drawing/2014/main" id="{1B5A4A7A-4742-1115-3C75-553ECFC7CA4E}"/>
                  </a:ext>
                </a:extLst>
              </p:cNvPr>
              <p:cNvSpPr/>
              <p:nvPr/>
            </p:nvSpPr>
            <p:spPr>
              <a:xfrm>
                <a:off x="6541470" y="2971230"/>
                <a:ext cx="7636210" cy="1049975"/>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7" name="TextBox 17">
              <a:extLst>
                <a:ext uri="{FF2B5EF4-FFF2-40B4-BE49-F238E27FC236}">
                  <a16:creationId xmlns:a16="http://schemas.microsoft.com/office/drawing/2014/main" id="{8043218D-0612-8B1F-17B3-9CC878F1ED71}"/>
                </a:ext>
              </a:extLst>
            </p:cNvPr>
            <p:cNvSpPr txBox="1"/>
            <p:nvPr/>
          </p:nvSpPr>
          <p:spPr>
            <a:xfrm>
              <a:off x="3563348" y="6216958"/>
              <a:ext cx="7044989" cy="307777"/>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Explore dataset to understand dataset</a:t>
              </a:r>
            </a:p>
          </p:txBody>
        </p:sp>
      </p:grpSp>
      <p:grpSp>
        <p:nvGrpSpPr>
          <p:cNvPr id="30" name="Group 29">
            <a:extLst>
              <a:ext uri="{FF2B5EF4-FFF2-40B4-BE49-F238E27FC236}">
                <a16:creationId xmlns:a16="http://schemas.microsoft.com/office/drawing/2014/main" id="{712D4E60-ABFB-4BD2-3F29-7330EA483A0C}"/>
              </a:ext>
            </a:extLst>
          </p:cNvPr>
          <p:cNvGrpSpPr/>
          <p:nvPr/>
        </p:nvGrpSpPr>
        <p:grpSpPr>
          <a:xfrm>
            <a:off x="8524705" y="7219221"/>
            <a:ext cx="7636210" cy="1049975"/>
            <a:chOff x="3200400" y="5636935"/>
            <a:chExt cx="7636210" cy="1049975"/>
          </a:xfrm>
        </p:grpSpPr>
        <p:grpSp>
          <p:nvGrpSpPr>
            <p:cNvPr id="31" name="Group 30">
              <a:extLst>
                <a:ext uri="{FF2B5EF4-FFF2-40B4-BE49-F238E27FC236}">
                  <a16:creationId xmlns:a16="http://schemas.microsoft.com/office/drawing/2014/main" id="{CB5C8A8B-69A8-4CFF-F329-599EB7AB8387}"/>
                </a:ext>
              </a:extLst>
            </p:cNvPr>
            <p:cNvGrpSpPr/>
            <p:nvPr/>
          </p:nvGrpSpPr>
          <p:grpSpPr>
            <a:xfrm>
              <a:off x="3200400" y="5636935"/>
              <a:ext cx="7636210" cy="1049975"/>
              <a:chOff x="6541470" y="2971230"/>
              <a:chExt cx="7636210" cy="1049975"/>
            </a:xfrm>
          </p:grpSpPr>
          <p:sp>
            <p:nvSpPr>
              <p:cNvPr id="33" name="TextBox 17">
                <a:extLst>
                  <a:ext uri="{FF2B5EF4-FFF2-40B4-BE49-F238E27FC236}">
                    <a16:creationId xmlns:a16="http://schemas.microsoft.com/office/drawing/2014/main" id="{3A3C3F37-95A0-D0BB-2048-8A7B67246014}"/>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Data Preparation</a:t>
                </a:r>
              </a:p>
            </p:txBody>
          </p:sp>
          <p:sp>
            <p:nvSpPr>
              <p:cNvPr id="34" name="Rectangle: Rounded Corners 33">
                <a:extLst>
                  <a:ext uri="{FF2B5EF4-FFF2-40B4-BE49-F238E27FC236}">
                    <a16:creationId xmlns:a16="http://schemas.microsoft.com/office/drawing/2014/main" id="{B64242B8-EACA-C819-880B-942FDC6EB554}"/>
                  </a:ext>
                </a:extLst>
              </p:cNvPr>
              <p:cNvSpPr/>
              <p:nvPr/>
            </p:nvSpPr>
            <p:spPr>
              <a:xfrm>
                <a:off x="6541470" y="2971230"/>
                <a:ext cx="7636210" cy="1049975"/>
              </a:xfrm>
              <a:prstGeom prst="roundRect">
                <a:avLst/>
              </a:prstGeom>
              <a:noFill/>
              <a:ln>
                <a:solidFill>
                  <a:srgbClr val="FEA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32" name="TextBox 17">
              <a:extLst>
                <a:ext uri="{FF2B5EF4-FFF2-40B4-BE49-F238E27FC236}">
                  <a16:creationId xmlns:a16="http://schemas.microsoft.com/office/drawing/2014/main" id="{AF8A12ED-6A59-169D-B01D-72CE47668CA7}"/>
                </a:ext>
              </a:extLst>
            </p:cNvPr>
            <p:cNvSpPr txBox="1"/>
            <p:nvPr/>
          </p:nvSpPr>
          <p:spPr>
            <a:xfrm>
              <a:off x="3563348" y="6216958"/>
              <a:ext cx="7044989" cy="307777"/>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Preprocess data for experiment</a:t>
              </a:r>
            </a:p>
          </p:txBody>
        </p:sp>
      </p:grpSp>
      <p:grpSp>
        <p:nvGrpSpPr>
          <p:cNvPr id="36" name="Group 35">
            <a:extLst>
              <a:ext uri="{FF2B5EF4-FFF2-40B4-BE49-F238E27FC236}">
                <a16:creationId xmlns:a16="http://schemas.microsoft.com/office/drawing/2014/main" id="{EB8F9E17-4313-ADE0-0A12-5D538EB8398A}"/>
              </a:ext>
            </a:extLst>
          </p:cNvPr>
          <p:cNvGrpSpPr/>
          <p:nvPr/>
        </p:nvGrpSpPr>
        <p:grpSpPr>
          <a:xfrm>
            <a:off x="8524705" y="11039916"/>
            <a:ext cx="7636210" cy="1718110"/>
            <a:chOff x="3200400" y="5636935"/>
            <a:chExt cx="7636210" cy="1718110"/>
          </a:xfrm>
        </p:grpSpPr>
        <p:grpSp>
          <p:nvGrpSpPr>
            <p:cNvPr id="37" name="Group 36">
              <a:extLst>
                <a:ext uri="{FF2B5EF4-FFF2-40B4-BE49-F238E27FC236}">
                  <a16:creationId xmlns:a16="http://schemas.microsoft.com/office/drawing/2014/main" id="{2B992782-9FA5-F9E4-5D06-6079920A2775}"/>
                </a:ext>
              </a:extLst>
            </p:cNvPr>
            <p:cNvGrpSpPr/>
            <p:nvPr/>
          </p:nvGrpSpPr>
          <p:grpSpPr>
            <a:xfrm>
              <a:off x="3200400" y="5636935"/>
              <a:ext cx="7636210" cy="1718110"/>
              <a:chOff x="6541470" y="2971230"/>
              <a:chExt cx="7636210" cy="1718110"/>
            </a:xfrm>
          </p:grpSpPr>
          <p:sp>
            <p:nvSpPr>
              <p:cNvPr id="39" name="TextBox 17">
                <a:extLst>
                  <a:ext uri="{FF2B5EF4-FFF2-40B4-BE49-F238E27FC236}">
                    <a16:creationId xmlns:a16="http://schemas.microsoft.com/office/drawing/2014/main" id="{FBD79714-173B-B862-C037-8503013C34D9}"/>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Modelling</a:t>
                </a:r>
              </a:p>
            </p:txBody>
          </p:sp>
          <p:sp>
            <p:nvSpPr>
              <p:cNvPr id="40" name="Rectangle: Rounded Corners 39">
                <a:extLst>
                  <a:ext uri="{FF2B5EF4-FFF2-40B4-BE49-F238E27FC236}">
                    <a16:creationId xmlns:a16="http://schemas.microsoft.com/office/drawing/2014/main" id="{99515279-79A4-EE2B-6566-52D8644A1AA2}"/>
                  </a:ext>
                </a:extLst>
              </p:cNvPr>
              <p:cNvSpPr/>
              <p:nvPr/>
            </p:nvSpPr>
            <p:spPr>
              <a:xfrm>
                <a:off x="6541470" y="2971230"/>
                <a:ext cx="7636210" cy="1718110"/>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38" name="TextBox 17">
              <a:extLst>
                <a:ext uri="{FF2B5EF4-FFF2-40B4-BE49-F238E27FC236}">
                  <a16:creationId xmlns:a16="http://schemas.microsoft.com/office/drawing/2014/main" id="{1EF4CD9D-6D80-3349-6525-27DE19BBA901}"/>
                </a:ext>
              </a:extLst>
            </p:cNvPr>
            <p:cNvSpPr txBox="1"/>
            <p:nvPr/>
          </p:nvSpPr>
          <p:spPr>
            <a:xfrm>
              <a:off x="3563348" y="6225429"/>
              <a:ext cx="7044989" cy="923330"/>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Build Logistic Regression, Support Vector Classifier, Random Forest Classifier and Gradient Boosting Classifier with different hyperparameters</a:t>
              </a:r>
            </a:p>
          </p:txBody>
        </p:sp>
      </p:grpSp>
      <p:grpSp>
        <p:nvGrpSpPr>
          <p:cNvPr id="41" name="Group 40">
            <a:extLst>
              <a:ext uri="{FF2B5EF4-FFF2-40B4-BE49-F238E27FC236}">
                <a16:creationId xmlns:a16="http://schemas.microsoft.com/office/drawing/2014/main" id="{32F66398-C56D-0D88-306A-CE0C85FD36E3}"/>
              </a:ext>
            </a:extLst>
          </p:cNvPr>
          <p:cNvGrpSpPr/>
          <p:nvPr/>
        </p:nvGrpSpPr>
        <p:grpSpPr>
          <a:xfrm>
            <a:off x="8524705" y="13225001"/>
            <a:ext cx="7636210" cy="1049975"/>
            <a:chOff x="3200400" y="5636935"/>
            <a:chExt cx="7636210" cy="1049975"/>
          </a:xfrm>
        </p:grpSpPr>
        <p:grpSp>
          <p:nvGrpSpPr>
            <p:cNvPr id="42" name="Group 41">
              <a:extLst>
                <a:ext uri="{FF2B5EF4-FFF2-40B4-BE49-F238E27FC236}">
                  <a16:creationId xmlns:a16="http://schemas.microsoft.com/office/drawing/2014/main" id="{2424C38B-8BBA-4332-A1E5-ADF41B05CCA8}"/>
                </a:ext>
              </a:extLst>
            </p:cNvPr>
            <p:cNvGrpSpPr/>
            <p:nvPr/>
          </p:nvGrpSpPr>
          <p:grpSpPr>
            <a:xfrm>
              <a:off x="3200400" y="5636935"/>
              <a:ext cx="7636210" cy="1049975"/>
              <a:chOff x="6541470" y="2971230"/>
              <a:chExt cx="7636210" cy="1049975"/>
            </a:xfrm>
          </p:grpSpPr>
          <p:sp>
            <p:nvSpPr>
              <p:cNvPr id="44" name="TextBox 17">
                <a:extLst>
                  <a:ext uri="{FF2B5EF4-FFF2-40B4-BE49-F238E27FC236}">
                    <a16:creationId xmlns:a16="http://schemas.microsoft.com/office/drawing/2014/main" id="{CDA8ACDC-98D8-946D-AD37-E069BCBACB28}"/>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Evaluation</a:t>
                </a:r>
              </a:p>
            </p:txBody>
          </p:sp>
          <p:sp>
            <p:nvSpPr>
              <p:cNvPr id="45" name="Rectangle: Rounded Corners 44">
                <a:extLst>
                  <a:ext uri="{FF2B5EF4-FFF2-40B4-BE49-F238E27FC236}">
                    <a16:creationId xmlns:a16="http://schemas.microsoft.com/office/drawing/2014/main" id="{51529D73-B714-9561-45B4-EDD2BF3E7543}"/>
                  </a:ext>
                </a:extLst>
              </p:cNvPr>
              <p:cNvSpPr/>
              <p:nvPr/>
            </p:nvSpPr>
            <p:spPr>
              <a:xfrm>
                <a:off x="6541470" y="2971230"/>
                <a:ext cx="7636210" cy="1049975"/>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43" name="TextBox 17">
              <a:extLst>
                <a:ext uri="{FF2B5EF4-FFF2-40B4-BE49-F238E27FC236}">
                  <a16:creationId xmlns:a16="http://schemas.microsoft.com/office/drawing/2014/main" id="{E094F95A-63F4-A3D6-2513-F83C8977179C}"/>
                </a:ext>
              </a:extLst>
            </p:cNvPr>
            <p:cNvSpPr txBox="1"/>
            <p:nvPr/>
          </p:nvSpPr>
          <p:spPr>
            <a:xfrm>
              <a:off x="3563348" y="6216958"/>
              <a:ext cx="7044989" cy="307777"/>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Utilize different evaluation metrics to achieve objectives </a:t>
              </a:r>
            </a:p>
          </p:txBody>
        </p:sp>
      </p:grpSp>
      <p:grpSp>
        <p:nvGrpSpPr>
          <p:cNvPr id="46" name="Group 45">
            <a:extLst>
              <a:ext uri="{FF2B5EF4-FFF2-40B4-BE49-F238E27FC236}">
                <a16:creationId xmlns:a16="http://schemas.microsoft.com/office/drawing/2014/main" id="{E1845E86-B6B3-707B-BBE4-833E5F90BC6C}"/>
              </a:ext>
            </a:extLst>
          </p:cNvPr>
          <p:cNvGrpSpPr/>
          <p:nvPr/>
        </p:nvGrpSpPr>
        <p:grpSpPr>
          <a:xfrm>
            <a:off x="8524705" y="14764648"/>
            <a:ext cx="7636210" cy="1049975"/>
            <a:chOff x="3200400" y="5636935"/>
            <a:chExt cx="7636210" cy="1049975"/>
          </a:xfrm>
        </p:grpSpPr>
        <p:grpSp>
          <p:nvGrpSpPr>
            <p:cNvPr id="47" name="Group 46">
              <a:extLst>
                <a:ext uri="{FF2B5EF4-FFF2-40B4-BE49-F238E27FC236}">
                  <a16:creationId xmlns:a16="http://schemas.microsoft.com/office/drawing/2014/main" id="{7DE2B400-FE3F-2F2F-7FD1-CFBBFBFAC235}"/>
                </a:ext>
              </a:extLst>
            </p:cNvPr>
            <p:cNvGrpSpPr/>
            <p:nvPr/>
          </p:nvGrpSpPr>
          <p:grpSpPr>
            <a:xfrm>
              <a:off x="3200400" y="5636935"/>
              <a:ext cx="7636210" cy="1049975"/>
              <a:chOff x="6541470" y="2971230"/>
              <a:chExt cx="7636210" cy="1049975"/>
            </a:xfrm>
          </p:grpSpPr>
          <p:sp>
            <p:nvSpPr>
              <p:cNvPr id="49" name="TextBox 17">
                <a:extLst>
                  <a:ext uri="{FF2B5EF4-FFF2-40B4-BE49-F238E27FC236}">
                    <a16:creationId xmlns:a16="http://schemas.microsoft.com/office/drawing/2014/main" id="{E97D78CD-226C-61E4-ED0B-9DDA0E7EC585}"/>
                  </a:ext>
                </a:extLst>
              </p:cNvPr>
              <p:cNvSpPr txBox="1"/>
              <p:nvPr/>
            </p:nvSpPr>
            <p:spPr>
              <a:xfrm>
                <a:off x="6904418" y="3164526"/>
                <a:ext cx="3458044" cy="307777"/>
              </a:xfrm>
              <a:prstGeom prst="rect">
                <a:avLst/>
              </a:prstGeom>
            </p:spPr>
            <p:txBody>
              <a:bodyPr wrap="square" lIns="0" tIns="0" rIns="0" bIns="0" rtlCol="0" anchor="t">
                <a:spAutoFit/>
              </a:bodyPr>
              <a:lstStyle/>
              <a:p>
                <a:r>
                  <a:rPr lang="en-US" sz="2000" b="1" dirty="0">
                    <a:latin typeface="Roboto" panose="02000000000000000000" pitchFamily="2" charset="0"/>
                    <a:ea typeface="Roboto" panose="02000000000000000000" pitchFamily="2" charset="0"/>
                  </a:rPr>
                  <a:t>Deployment</a:t>
                </a:r>
              </a:p>
            </p:txBody>
          </p:sp>
          <p:sp>
            <p:nvSpPr>
              <p:cNvPr id="50" name="Rectangle: Rounded Corners 49">
                <a:extLst>
                  <a:ext uri="{FF2B5EF4-FFF2-40B4-BE49-F238E27FC236}">
                    <a16:creationId xmlns:a16="http://schemas.microsoft.com/office/drawing/2014/main" id="{6257A830-09EB-CC6F-67B1-5A33F120B294}"/>
                  </a:ext>
                </a:extLst>
              </p:cNvPr>
              <p:cNvSpPr/>
              <p:nvPr/>
            </p:nvSpPr>
            <p:spPr>
              <a:xfrm>
                <a:off x="6541470" y="2971230"/>
                <a:ext cx="7636210" cy="1049975"/>
              </a:xfrm>
              <a:prstGeom prst="roundRect">
                <a:avLst/>
              </a:prstGeom>
              <a:noFill/>
              <a:ln>
                <a:solidFill>
                  <a:srgbClr val="17A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48" name="TextBox 17">
              <a:extLst>
                <a:ext uri="{FF2B5EF4-FFF2-40B4-BE49-F238E27FC236}">
                  <a16:creationId xmlns:a16="http://schemas.microsoft.com/office/drawing/2014/main" id="{1F55DA11-C65F-7FBF-0BA7-43805D460B79}"/>
                </a:ext>
              </a:extLst>
            </p:cNvPr>
            <p:cNvSpPr txBox="1"/>
            <p:nvPr/>
          </p:nvSpPr>
          <p:spPr>
            <a:xfrm>
              <a:off x="3563348" y="6216958"/>
              <a:ext cx="7044989" cy="307777"/>
            </a:xfrm>
            <a:prstGeom prst="rect">
              <a:avLst/>
            </a:prstGeom>
          </p:spPr>
          <p:txBody>
            <a:bodyPr wrap="square" lIns="0" tIns="0" rIns="0" bIns="0" rtlCol="0" anchor="t">
              <a:spAutoFit/>
            </a:bodyPr>
            <a:lstStyle/>
            <a:p>
              <a:r>
                <a:rPr lang="en-US" sz="2000" dirty="0">
                  <a:latin typeface="Roboto" panose="02000000000000000000" pitchFamily="2" charset="0"/>
                  <a:ea typeface="Roboto" panose="02000000000000000000" pitchFamily="2" charset="0"/>
                </a:rPr>
                <a:t>Deploy models, codes and findings in </a:t>
              </a:r>
              <a:r>
                <a:rPr lang="en-US" sz="2000" dirty="0" err="1">
                  <a:latin typeface="Roboto" panose="02000000000000000000" pitchFamily="2" charset="0"/>
                  <a:ea typeface="Roboto" panose="02000000000000000000" pitchFamily="2" charset="0"/>
                </a:rPr>
                <a:t>Streamlit</a:t>
              </a:r>
              <a:endParaRPr lang="en-US" sz="2000" dirty="0">
                <a:latin typeface="Roboto" panose="02000000000000000000" pitchFamily="2" charset="0"/>
                <a:ea typeface="Roboto" panose="02000000000000000000" pitchFamily="2" charset="0"/>
              </a:endParaRPr>
            </a:p>
          </p:txBody>
        </p:sp>
      </p:grpSp>
      <p:sp>
        <p:nvSpPr>
          <p:cNvPr id="7" name="TextBox 6">
            <a:extLst>
              <a:ext uri="{FF2B5EF4-FFF2-40B4-BE49-F238E27FC236}">
                <a16:creationId xmlns:a16="http://schemas.microsoft.com/office/drawing/2014/main" id="{21D55601-2C18-7685-56EA-657370A47A1B}"/>
              </a:ext>
            </a:extLst>
          </p:cNvPr>
          <p:cNvSpPr txBox="1"/>
          <p:nvPr/>
        </p:nvSpPr>
        <p:spPr>
          <a:xfrm>
            <a:off x="5448300" y="9529391"/>
            <a:ext cx="7391400" cy="369332"/>
          </a:xfrm>
          <a:prstGeom prst="rect">
            <a:avLst/>
          </a:prstGeom>
          <a:noFill/>
        </p:spPr>
        <p:txBody>
          <a:bodyPr wrap="square">
            <a:spAutoFit/>
          </a:bodyPr>
          <a:lstStyle/>
          <a:p>
            <a:pPr algn="ctr"/>
            <a:r>
              <a:rPr lang="en-US" sz="1800" dirty="0">
                <a:latin typeface="Roboto" panose="02000000000000000000" pitchFamily="2" charset="0"/>
                <a:ea typeface="Roboto" panose="02000000000000000000" pitchFamily="2" charset="0"/>
              </a:rPr>
              <a:t>(Wirth and </a:t>
            </a:r>
            <a:r>
              <a:rPr lang="en-US" sz="1800" dirty="0" err="1">
                <a:latin typeface="Roboto" panose="02000000000000000000" pitchFamily="2" charset="0"/>
                <a:ea typeface="Roboto" panose="02000000000000000000" pitchFamily="2" charset="0"/>
              </a:rPr>
              <a:t>Hipp</a:t>
            </a:r>
            <a:r>
              <a:rPr lang="en-US" sz="1800" dirty="0">
                <a:latin typeface="Roboto" panose="02000000000000000000" pitchFamily="2" charset="0"/>
                <a:ea typeface="Roboto" panose="02000000000000000000" pitchFamily="2" charset="0"/>
              </a:rPr>
              <a:t>, 2000) | (</a:t>
            </a:r>
            <a:r>
              <a:rPr lang="en-US" sz="1800" dirty="0" err="1">
                <a:latin typeface="Roboto" panose="02000000000000000000" pitchFamily="2" charset="0"/>
                <a:ea typeface="Roboto" panose="02000000000000000000" pitchFamily="2" charset="0"/>
              </a:rPr>
              <a:t>Bandgar</a:t>
            </a:r>
            <a:r>
              <a:rPr lang="en-US" sz="1800" dirty="0">
                <a:latin typeface="Roboto" panose="02000000000000000000" pitchFamily="2" charset="0"/>
                <a:ea typeface="Roboto" panose="02000000000000000000" pitchFamily="2" charset="0"/>
              </a:rPr>
              <a:t>, 2021) | (</a:t>
            </a:r>
            <a:r>
              <a:rPr lang="en-US" sz="1800" dirty="0" err="1">
                <a:latin typeface="Roboto" panose="02000000000000000000" pitchFamily="2" charset="0"/>
                <a:ea typeface="Roboto" panose="02000000000000000000" pitchFamily="2" charset="0"/>
              </a:rPr>
              <a:t>Schroer</a:t>
            </a:r>
            <a:r>
              <a:rPr lang="en-US" sz="1800" dirty="0">
                <a:latin typeface="Roboto" panose="02000000000000000000" pitchFamily="2" charset="0"/>
                <a:ea typeface="Roboto" panose="02000000000000000000" pitchFamily="2" charset="0"/>
              </a:rPr>
              <a:t> et al., 2021)</a:t>
            </a:r>
            <a:endParaRPr lang="en-MY" b="1" i="1" dirty="0"/>
          </a:p>
        </p:txBody>
      </p:sp>
      <p:sp>
        <p:nvSpPr>
          <p:cNvPr id="52" name="Slide Number Placeholder 51">
            <a:extLst>
              <a:ext uri="{FF2B5EF4-FFF2-40B4-BE49-F238E27FC236}">
                <a16:creationId xmlns:a16="http://schemas.microsoft.com/office/drawing/2014/main" id="{65F80C9E-2C5D-0295-DE22-139423709F9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20885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4120</TotalTime>
  <Words>4845</Words>
  <Application>Microsoft Office PowerPoint</Application>
  <PresentationFormat>Custom</PresentationFormat>
  <Paragraphs>806</Paragraphs>
  <Slides>57</Slides>
  <Notes>57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Montserrat</vt:lpstr>
      <vt:lpstr>Roboto</vt:lpstr>
      <vt:lpstr>Arial</vt:lpstr>
      <vt:lpstr>Cambria Math</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orange Artificial Intelligence minimalist presentation</dc:title>
  <dc:creator>Freyr</dc:creator>
  <cp:lastModifiedBy>WONG YAN JIAN</cp:lastModifiedBy>
  <cp:revision>21</cp:revision>
  <dcterms:created xsi:type="dcterms:W3CDTF">2006-08-16T00:00:00Z</dcterms:created>
  <dcterms:modified xsi:type="dcterms:W3CDTF">2024-01-19T06:01:23Z</dcterms:modified>
  <dc:identifier>DAF4otakF_g</dc:identifier>
</cp:coreProperties>
</file>